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38"/>
  </p:notesMasterIdLst>
  <p:handoutMasterIdLst>
    <p:handoutMasterId r:id="rId39"/>
  </p:handoutMasterIdLst>
  <p:sldIdLst>
    <p:sldId id="281" r:id="rId2"/>
    <p:sldId id="263" r:id="rId3"/>
    <p:sldId id="284" r:id="rId4"/>
    <p:sldId id="264" r:id="rId5"/>
    <p:sldId id="285" r:id="rId6"/>
    <p:sldId id="265" r:id="rId7"/>
    <p:sldId id="266" r:id="rId8"/>
    <p:sldId id="267" r:id="rId9"/>
    <p:sldId id="287" r:id="rId10"/>
    <p:sldId id="279" r:id="rId11"/>
    <p:sldId id="268" r:id="rId12"/>
    <p:sldId id="269" r:id="rId13"/>
    <p:sldId id="270" r:id="rId14"/>
    <p:sldId id="259" r:id="rId15"/>
    <p:sldId id="260" r:id="rId16"/>
    <p:sldId id="261" r:id="rId17"/>
    <p:sldId id="262" r:id="rId18"/>
    <p:sldId id="271" r:id="rId19"/>
    <p:sldId id="288" r:id="rId20"/>
    <p:sldId id="289" r:id="rId21"/>
    <p:sldId id="290" r:id="rId22"/>
    <p:sldId id="286" r:id="rId23"/>
    <p:sldId id="282" r:id="rId24"/>
    <p:sldId id="275" r:id="rId25"/>
    <p:sldId id="276" r:id="rId26"/>
    <p:sldId id="280" r:id="rId27"/>
    <p:sldId id="278" r:id="rId28"/>
    <p:sldId id="292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13716000" cy="91440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128" y="-90"/>
      </p:cViewPr>
      <p:guideLst>
        <p:guide orient="horz" pos="1530"/>
        <p:guide pos="1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t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b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E99E0AE-A3E6-4600-BD4B-CD9E8BFE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A6421A13-34DB-4103-AEB3-8939EB33E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EEFA8-957A-40BD-978C-9D830F4CFE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96B8D-AD00-4174-825C-5717535FB1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FC33-3E28-4563-ABE1-8AACFD7FD6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47894-E9E3-4BF6-8CC5-870058787DD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F8BD6-991A-48FC-95BF-F2E58FE65E1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24755-2062-4E1E-9D7B-EA130E418D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5FF1-BA31-4B1E-8E87-1CA8B2E64E1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87DCF-9456-4DC0-AA5B-5C070C7A737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4BA5-67AD-4E14-8C2C-1B6C65A4C70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BB438-F37C-4040-A832-EF441DC9606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C8B04-4664-4326-88BA-C87F8765F32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9F2DD-ED10-4511-8A3D-A52813D6B1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E876-AA90-49CC-A882-7BA301B3890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89445-D780-4F3D-94FA-F1A1B3A45CD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6325-D114-4C51-AE9C-D5A7C5AE58D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80FD-6C97-4D9D-97A2-947C29D1C80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5AEA9-8A40-4E6F-A430-267A9CD0892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B2E27-F6E7-4CDB-9025-4BED18EBEF5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5F5E3-A35E-4D5C-B23D-64CDDD27AA1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5EE7F-1CF2-4E1E-9EDA-82E6454FE67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AD3FD-02C7-4658-96E8-1EF9C50A3D6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E9D87-1A70-422D-BE50-686EB8E3435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31FB-5EAA-4768-AE0E-207393A8BE6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92985-278F-4217-AAEB-96E4AF2B609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6EA46-6414-40F0-ACA3-6EEBC07AEE4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0BB7D-8675-4A03-BC15-3EECF108AB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E1506-7AAB-49DE-8C57-70BA177BAE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64CB6-C6A2-485F-847F-C8CCDEC032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23252-A5C3-44F9-8628-D32CAE80DA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3EB31-8EC0-489A-9B51-EFDA77F9747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6218863"/>
            <a:ext cx="137266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28700" y="2336802"/>
            <a:ext cx="116586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28700" y="4815476"/>
            <a:ext cx="11658600" cy="1599605"/>
          </a:xfrm>
        </p:spPr>
        <p:txBody>
          <a:bodyPr lIns="65311" rIns="65311"/>
          <a:lstStyle>
            <a:lvl1pPr marL="0" marR="91435" indent="0" algn="r">
              <a:buNone/>
              <a:defRPr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647" y="6604000"/>
            <a:ext cx="13721648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75106"/>
            <a:ext cx="123444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020" y="366187"/>
            <a:ext cx="2666205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948690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 i="0">
                <a:solidFill>
                  <a:srgbClr val="FF0000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64" y="1412949"/>
            <a:ext cx="116586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4070" y="3908949"/>
            <a:ext cx="6858000" cy="1939851"/>
          </a:xfrm>
        </p:spPr>
        <p:txBody>
          <a:bodyPr lIns="130622" rIns="130622" anchor="t"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5455020" y="4007296"/>
            <a:ext cx="2743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5175396" y="4007296"/>
            <a:ext cx="2743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75105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75105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123444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213600"/>
            <a:ext cx="6060282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40" y="7213600"/>
            <a:ext cx="6062663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1925726"/>
            <a:ext cx="6060282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1925726"/>
            <a:ext cx="6062663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>
                <a:solidFill>
                  <a:srgbClr val="FF0000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02400"/>
            <a:ext cx="11222664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29400" y="7140136"/>
            <a:ext cx="5961888" cy="121920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365760"/>
            <a:ext cx="11219688" cy="60960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90548" y="8543925"/>
            <a:ext cx="2880360" cy="48768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48" y="7257870"/>
            <a:ext cx="10744200" cy="864309"/>
          </a:xfrm>
          <a:noFill/>
        </p:spPr>
        <p:txBody>
          <a:bodyPr lIns="130622" tIns="0" rIns="130622" anchor="t"/>
          <a:lstStyle>
            <a:lvl1pPr marL="0" marR="26124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53291"/>
            <a:ext cx="130302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109" y="8543926"/>
            <a:ext cx="3526022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86830"/>
            <a:ext cx="12113148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74655" y="6669325"/>
            <a:ext cx="5703005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80341" y="7713364"/>
            <a:ext cx="5703005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9063" y="7721671"/>
            <a:ext cx="5103471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3855" y="7716985"/>
            <a:ext cx="5108264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2996168" y="6651253"/>
            <a:ext cx="2743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2716544" y="6651253"/>
            <a:ext cx="2743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1074655" y="6669325"/>
            <a:ext cx="5703005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80341" y="7713364"/>
            <a:ext cx="5703005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9063" y="7721671"/>
            <a:ext cx="5103471" cy="1441157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3855" y="7716985"/>
            <a:ext cx="5108264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0" y="1975105"/>
            <a:ext cx="12344400" cy="6034617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090548" y="8543925"/>
            <a:ext cx="2880360" cy="48768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70109" y="8543926"/>
            <a:ext cx="3526022" cy="486833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970908" y="8543926"/>
            <a:ext cx="548640" cy="486833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4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2488" indent="-365742" algn="l" rtl="0" eaLnBrk="1" latinLnBrk="0" hangingPunct="1">
        <a:spcBef>
          <a:spcPts val="57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8230" indent="-326555" algn="l" rtl="0" eaLnBrk="1" latinLnBrk="0" hangingPunct="1">
        <a:spcBef>
          <a:spcPts val="463"/>
        </a:spcBef>
        <a:buClr>
          <a:schemeClr val="accent1"/>
        </a:buClr>
        <a:buFont typeface="Verdana"/>
        <a:buChar char="◦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47" indent="-326555" algn="l" rtl="0" eaLnBrk="1" latinLnBrk="0" hangingPunct="1">
        <a:spcBef>
          <a:spcPts val="500"/>
        </a:spcBef>
        <a:buClr>
          <a:schemeClr val="accent2"/>
        </a:buClr>
        <a:buSzPct val="100000"/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6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244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 VI part 2: </a:t>
            </a:r>
            <a:br>
              <a:rPr lang="en-US" dirty="0" smtClean="0"/>
            </a:br>
            <a:r>
              <a:rPr lang="en-US" dirty="0" smtClean="0"/>
              <a:t>Protection &amp;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382375" cy="6040438"/>
          </a:xfrm>
        </p:spPr>
        <p:txBody>
          <a:bodyPr/>
          <a:lstStyle/>
          <a:p>
            <a:r>
              <a:rPr lang="en-US" smtClean="0"/>
              <a:t>View protection as a matrix (</a:t>
            </a:r>
            <a:r>
              <a:rPr lang="en-US" i="1" smtClean="0"/>
              <a:t>access matrix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Rows represent domains</a:t>
            </a:r>
          </a:p>
          <a:p>
            <a:endParaRPr lang="en-US" smtClean="0"/>
          </a:p>
          <a:p>
            <a:r>
              <a:rPr lang="en-US" smtClean="0"/>
              <a:t>Columns represent objects</a:t>
            </a:r>
          </a:p>
          <a:p>
            <a:endParaRPr lang="en-US" smtClean="0"/>
          </a:p>
          <a:p>
            <a:r>
              <a:rPr lang="en-US" i="1" smtClean="0"/>
              <a:t>Access(i, j)</a:t>
            </a:r>
            <a:r>
              <a:rPr lang="en-US" smtClean="0"/>
              <a:t> is the set of operations that a process executing in Domain</a:t>
            </a:r>
            <a:r>
              <a:rPr lang="en-US" baseline="-25000" smtClean="0"/>
              <a:t>i</a:t>
            </a:r>
            <a:r>
              <a:rPr lang="en-US" smtClean="0"/>
              <a:t> can invoke on Object</a:t>
            </a:r>
            <a:r>
              <a:rPr lang="en-US" baseline="-25000" smtClean="0"/>
              <a:t>j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Access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19288"/>
            <a:ext cx="10356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468100" cy="60404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a process in Domain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tries to do “op” on object</a:t>
            </a:r>
            <a:r>
              <a:rPr lang="en-US" i="1" dirty="0" smtClean="0"/>
              <a:t>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j</a:t>
            </a:r>
            <a:r>
              <a:rPr lang="en-US" dirty="0" smtClean="0"/>
              <a:t>, then “op” must be in the access matrix</a:t>
            </a:r>
          </a:p>
          <a:p>
            <a:endParaRPr lang="en-US" dirty="0" smtClean="0"/>
          </a:p>
          <a:p>
            <a:r>
              <a:rPr lang="en-US" dirty="0" smtClean="0"/>
              <a:t>User who creates object can define access column for that object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be expanded to dynamic protection</a:t>
            </a:r>
          </a:p>
          <a:p>
            <a:pPr lvl="1"/>
            <a:r>
              <a:rPr lang="en-US" dirty="0" smtClean="0"/>
              <a:t>Operations to add, delete access rights</a:t>
            </a:r>
          </a:p>
          <a:p>
            <a:pPr lvl="1"/>
            <a:r>
              <a:rPr lang="en-US" dirty="0" smtClean="0"/>
              <a:t>Special access rights:</a:t>
            </a:r>
          </a:p>
          <a:p>
            <a:pPr lvl="2"/>
            <a:r>
              <a:rPr lang="en-US" i="1" dirty="0" smtClean="0"/>
              <a:t>owner of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i</a:t>
            </a:r>
            <a:endParaRPr lang="en-US" i="1" dirty="0" smtClean="0"/>
          </a:p>
          <a:p>
            <a:pPr lvl="2"/>
            <a:r>
              <a:rPr lang="en-US" i="1" dirty="0" smtClean="0"/>
              <a:t>copy op from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to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i="1" dirty="0" smtClean="0"/>
              <a:t>(denoted by “*”)</a:t>
            </a:r>
          </a:p>
          <a:p>
            <a:pPr lvl="2"/>
            <a:r>
              <a:rPr lang="en-US" i="1" dirty="0" smtClean="0"/>
              <a:t>control – D</a:t>
            </a:r>
            <a:r>
              <a:rPr lang="en-US" i="1" baseline="-25000" dirty="0" smtClean="0"/>
              <a:t>i</a:t>
            </a:r>
            <a:r>
              <a:rPr lang="en-US" i="1" dirty="0" smtClean="0"/>
              <a:t> can modify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access rights</a:t>
            </a:r>
          </a:p>
          <a:p>
            <a:pPr lvl="2"/>
            <a:r>
              <a:rPr lang="en-US" i="1" dirty="0" smtClean="0"/>
              <a:t>transfer – switch from domain D</a:t>
            </a:r>
            <a:r>
              <a:rPr lang="en-US" i="1" baseline="-25000" dirty="0" smtClean="0"/>
              <a:t>i</a:t>
            </a:r>
            <a:r>
              <a:rPr lang="en-US" i="1" dirty="0" smtClean="0"/>
              <a:t> to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2"/>
            <a:endParaRPr lang="en-US" i="1" baseline="-25000" dirty="0" smtClean="0"/>
          </a:p>
          <a:p>
            <a:pPr lvl="2"/>
            <a:endParaRPr lang="en-US" i="1" baseline="-25000" dirty="0" smtClean="0"/>
          </a:p>
          <a:p>
            <a:pPr lvl="1"/>
            <a:r>
              <a:rPr lang="en-US" i="1" dirty="0" smtClean="0"/>
              <a:t>Copy </a:t>
            </a:r>
            <a:r>
              <a:rPr lang="en-US" dirty="0" smtClean="0"/>
              <a:t>and </a:t>
            </a:r>
            <a:r>
              <a:rPr lang="en-US" i="1" dirty="0" smtClean="0"/>
              <a:t>Owner </a:t>
            </a:r>
            <a:r>
              <a:rPr lang="en-US" dirty="0" smtClean="0"/>
              <a:t>applicable to an object</a:t>
            </a:r>
          </a:p>
          <a:p>
            <a:pPr lvl="1"/>
            <a:r>
              <a:rPr lang="en-US" i="1" dirty="0" smtClean="0"/>
              <a:t>Control </a:t>
            </a:r>
            <a:r>
              <a:rPr lang="en-US" dirty="0" smtClean="0"/>
              <a:t>applicable to domain object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69888"/>
            <a:ext cx="1200785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Use of Access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630025" cy="6040438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>
                <a:solidFill>
                  <a:srgbClr val="3366FF"/>
                </a:solidFill>
              </a:rPr>
              <a:t>Access matrix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design separates mechanism from policy</a:t>
            </a:r>
          </a:p>
          <a:p>
            <a:pPr lvl="1"/>
            <a:r>
              <a:rPr lang="en-US" smtClean="0"/>
              <a:t>Mechanism </a:t>
            </a:r>
          </a:p>
          <a:p>
            <a:pPr lvl="2"/>
            <a:r>
              <a:rPr lang="en-US" smtClean="0"/>
              <a:t>Operating system provides access-matrix + rules</a:t>
            </a:r>
          </a:p>
          <a:p>
            <a:pPr lvl="2"/>
            <a:r>
              <a:rPr lang="en-US" smtClean="0"/>
              <a:t>If ensures that the matrix is only manipulated by authorized agents and that rules are strictly enforced</a:t>
            </a:r>
          </a:p>
          <a:p>
            <a:pPr lvl="1"/>
            <a:r>
              <a:rPr lang="en-US" smtClean="0"/>
              <a:t>Policy</a:t>
            </a:r>
          </a:p>
          <a:p>
            <a:pPr lvl="2"/>
            <a:r>
              <a:rPr lang="en-US" smtClean="0"/>
              <a:t>User dictates policy</a:t>
            </a:r>
          </a:p>
          <a:p>
            <a:pPr lvl="2"/>
            <a:r>
              <a:rPr lang="en-US" smtClean="0"/>
              <a:t>Who can access what object and in what mode</a:t>
            </a:r>
          </a:p>
          <a:p>
            <a:pPr lvl="2"/>
            <a:endParaRPr lang="en-US" smtClean="0"/>
          </a:p>
          <a:p>
            <a:r>
              <a:rPr lang="en-US" smtClean="0"/>
              <a:t>But doesn’t solve the general confinement problem</a:t>
            </a:r>
          </a:p>
          <a:p>
            <a:pPr lvl="1"/>
            <a:endParaRPr 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Use of Access Matrix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425" y="63500"/>
            <a:ext cx="11620500" cy="1116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Access Matrix of Figure A </a:t>
            </a:r>
            <a:br>
              <a:rPr lang="en-US" sz="4000" smtClean="0"/>
            </a:br>
            <a:r>
              <a:rPr lang="en-US" sz="4000" smtClean="0"/>
              <a:t>with Domains as Objects</a:t>
            </a:r>
          </a:p>
        </p:txBody>
      </p:sp>
      <p:pic>
        <p:nvPicPr>
          <p:cNvPr id="16387" name="Picture 6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916113"/>
            <a:ext cx="121443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Access Matrix with </a:t>
            </a:r>
            <a:r>
              <a:rPr lang="en-US" i="1" smtClean="0"/>
              <a:t>Copy</a:t>
            </a:r>
            <a:r>
              <a:rPr lang="en-US" smtClean="0"/>
              <a:t> Rights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1401763"/>
            <a:ext cx="72009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369888"/>
            <a:ext cx="11672887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Access Matrix With </a:t>
            </a:r>
            <a:r>
              <a:rPr lang="en-US" i="1" smtClean="0"/>
              <a:t>Owner</a:t>
            </a:r>
            <a:r>
              <a:rPr lang="en-US" smtClean="0"/>
              <a:t> Rights</a:t>
            </a:r>
          </a:p>
        </p:txBody>
      </p:sp>
      <p:pic>
        <p:nvPicPr>
          <p:cNvPr id="18435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376363"/>
            <a:ext cx="6400800" cy="73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Modified Access Matrix of Figure B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1989138"/>
            <a:ext cx="124348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28725" y="1662113"/>
            <a:ext cx="11004550" cy="51339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Generally, a sparse matrix</a:t>
            </a:r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Store ordered triples &lt; </a:t>
            </a:r>
            <a:r>
              <a:rPr lang="en-US" i="1" smtClean="0"/>
              <a:t>domain, object, rights-set</a:t>
            </a:r>
            <a:r>
              <a:rPr lang="en-US" smtClean="0"/>
              <a:t> &gt; in table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A requested operation M on object O</a:t>
            </a:r>
            <a:r>
              <a:rPr lang="en-US" baseline="-25000" smtClean="0"/>
              <a:t>j</a:t>
            </a:r>
            <a:r>
              <a:rPr lang="en-US" smtClean="0"/>
              <a:t> within domain D</a:t>
            </a:r>
            <a:r>
              <a:rPr lang="en-US" baseline="-25000" smtClean="0"/>
              <a:t>i</a:t>
            </a:r>
            <a:r>
              <a:rPr lang="en-US" smtClean="0"/>
              <a:t> -&gt; search table for &lt; D</a:t>
            </a:r>
            <a:r>
              <a:rPr lang="en-US" baseline="-25000" smtClean="0"/>
              <a:t>i</a:t>
            </a:r>
            <a:r>
              <a:rPr lang="en-US" smtClean="0"/>
              <a:t>, O</a:t>
            </a:r>
            <a:r>
              <a:rPr lang="en-US" baseline="-25000" smtClean="0"/>
              <a:t>j</a:t>
            </a:r>
            <a:r>
              <a:rPr lang="en-US" smtClean="0"/>
              <a:t>, R</a:t>
            </a:r>
            <a:r>
              <a:rPr lang="en-US" baseline="-25000" smtClean="0"/>
              <a:t>k</a:t>
            </a:r>
            <a:r>
              <a:rPr lang="en-US" smtClean="0"/>
              <a:t> &gt; </a:t>
            </a:r>
          </a:p>
          <a:p>
            <a:pPr lvl="2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with M ∈ R</a:t>
            </a:r>
            <a:r>
              <a:rPr lang="en-US" baseline="-25000" smtClean="0"/>
              <a:t>k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But table could be large -&gt; won’t fit in main memory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Difficult to group objects (consider an object that all domains can read)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endParaRPr lang="en-US" smtClean="0"/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Resulting per-object list consists of ordered pairs &lt; </a:t>
            </a:r>
            <a:r>
              <a:rPr lang="en-US" i="1" smtClean="0"/>
              <a:t>domain, rights-set </a:t>
            </a:r>
            <a:r>
              <a:rPr lang="en-US" smtClean="0"/>
              <a:t>&gt; 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911600" algn="l"/>
              </a:tabLst>
            </a:pPr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Implementation of Access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Each column = Access-control list for one object </a:t>
            </a:r>
            <a:br>
              <a:rPr lang="en-US" smtClean="0"/>
            </a:br>
            <a:r>
              <a:rPr lang="en-US" smtClean="0"/>
              <a:t>Defines who can perform what operation</a:t>
            </a:r>
            <a:br>
              <a:rPr lang="en-US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>	Domain 1 = Read, Write</a:t>
            </a:r>
            <a:br>
              <a:rPr lang="en-US" sz="2300" smtClean="0"/>
            </a:br>
            <a:r>
              <a:rPr lang="en-US" sz="2300" smtClean="0"/>
              <a:t>	Domain 2 = Read</a:t>
            </a:r>
            <a:br>
              <a:rPr lang="en-US" sz="2300" smtClean="0"/>
            </a:br>
            <a:r>
              <a:rPr lang="en-US" sz="2300" smtClean="0"/>
              <a:t>	Domain 3 = Read</a:t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>	       </a:t>
            </a:r>
            <a:endParaRPr lang="en-US" sz="2300" smtClean="0">
              <a:sym typeface="MT Extra" charset="0"/>
            </a:endParaRPr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>
                <a:sym typeface="MT Extra" charset="0"/>
              </a:rPr>
              <a:t>Each Row = Capability List (like a key)</a:t>
            </a:r>
            <a:br>
              <a:rPr lang="en-US" smtClean="0">
                <a:sym typeface="MT Extra" charset="0"/>
              </a:rPr>
            </a:br>
            <a:r>
              <a:rPr lang="en-US" smtClean="0">
                <a:sym typeface="MT Extra" charset="0"/>
              </a:rPr>
              <a:t>For each domain, what operations allowed on what objects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F1 – Read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F4 – Read, Write, Execute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F5 – Read, Write, Delete, Copy</a:t>
            </a:r>
          </a:p>
          <a:p>
            <a:pPr>
              <a:tabLst>
                <a:tab pos="3911600" algn="l"/>
              </a:tabLst>
            </a:pPr>
            <a:endParaRPr lang="en-US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27138" y="1714500"/>
            <a:ext cx="11026775" cy="5976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Goals of Protection </a:t>
            </a:r>
          </a:p>
          <a:p>
            <a:r>
              <a:rPr lang="en-US" dirty="0" smtClean="0"/>
              <a:t>Principles of Protection</a:t>
            </a:r>
          </a:p>
          <a:p>
            <a:r>
              <a:rPr lang="en-US" dirty="0" smtClean="0"/>
              <a:t>Domain of Protection </a:t>
            </a:r>
          </a:p>
          <a:p>
            <a:r>
              <a:rPr lang="en-US" dirty="0" smtClean="0"/>
              <a:t>Access Matrix </a:t>
            </a:r>
          </a:p>
          <a:p>
            <a:r>
              <a:rPr lang="en-US" dirty="0" smtClean="0"/>
              <a:t>Implementation of Access Matrix </a:t>
            </a:r>
          </a:p>
          <a:p>
            <a:r>
              <a:rPr lang="en-US" dirty="0" smtClean="0"/>
              <a:t>Access Control</a:t>
            </a:r>
          </a:p>
          <a:p>
            <a:r>
              <a:rPr lang="en-US" dirty="0" smtClean="0"/>
              <a:t>Revocation of Access Rights </a:t>
            </a:r>
          </a:p>
          <a:p>
            <a:r>
              <a:rPr lang="en-US" dirty="0" smtClean="0"/>
              <a:t>Capability-Based Systems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Security</a:t>
            </a:r>
          </a:p>
          <a:p>
            <a:r>
              <a:rPr lang="en-US" dirty="0" smtClean="0"/>
              <a:t>The Security Problem</a:t>
            </a:r>
          </a:p>
          <a:p>
            <a:r>
              <a:rPr lang="en-US" dirty="0" smtClean="0"/>
              <a:t>Program Threats</a:t>
            </a:r>
          </a:p>
          <a:p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Protection</a:t>
            </a:r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Option 3 – Capability list for domains</a:t>
            </a:r>
          </a:p>
          <a:p>
            <a:pPr lvl="1"/>
            <a:r>
              <a:rPr lang="en-US" smtClean="0"/>
              <a:t>Instead of object-based, list is domain based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Capability list </a:t>
            </a:r>
            <a:r>
              <a:rPr lang="en-US" smtClean="0"/>
              <a:t>for domain is list of objects together with operations allows on them</a:t>
            </a:r>
          </a:p>
          <a:p>
            <a:pPr lvl="1"/>
            <a:r>
              <a:rPr lang="en-US" smtClean="0"/>
              <a:t>Object represented by its name or address, called a </a:t>
            </a:r>
            <a:r>
              <a:rPr lang="en-US" b="1" smtClean="0">
                <a:solidFill>
                  <a:srgbClr val="3366FF"/>
                </a:solidFill>
              </a:rPr>
              <a:t>capability</a:t>
            </a:r>
          </a:p>
          <a:p>
            <a:pPr lvl="1"/>
            <a:r>
              <a:rPr lang="en-US" smtClean="0"/>
              <a:t>Execute operation M on object O</a:t>
            </a:r>
            <a:r>
              <a:rPr lang="en-US" baseline="-25000" smtClean="0"/>
              <a:t>j</a:t>
            </a:r>
            <a:r>
              <a:rPr lang="en-US" smtClean="0"/>
              <a:t>, process requests operation and specifies capability as parameter</a:t>
            </a:r>
          </a:p>
          <a:p>
            <a:pPr lvl="2"/>
            <a:r>
              <a:rPr lang="en-US" smtClean="0"/>
              <a:t>Possession of capability means access is allowed</a:t>
            </a:r>
          </a:p>
          <a:p>
            <a:pPr lvl="1"/>
            <a:r>
              <a:rPr lang="en-US" smtClean="0"/>
              <a:t>Capability list associated with domain but never directly accessible by domain</a:t>
            </a:r>
          </a:p>
          <a:p>
            <a:pPr lvl="2"/>
            <a:r>
              <a:rPr lang="en-US" smtClean="0"/>
              <a:t>Rather, protected object, maintained by OS and accessed indirectly</a:t>
            </a:r>
          </a:p>
          <a:p>
            <a:pPr lvl="2"/>
            <a:r>
              <a:rPr lang="en-US" smtClean="0"/>
              <a:t>Like a “secure pointer”</a:t>
            </a:r>
          </a:p>
          <a:p>
            <a:pPr lvl="2"/>
            <a:r>
              <a:rPr lang="en-US" smtClean="0"/>
              <a:t>Idea can be extended up to applications</a:t>
            </a:r>
          </a:p>
          <a:p>
            <a:endParaRPr lang="en-US" smtClean="0"/>
          </a:p>
          <a:p>
            <a:r>
              <a:rPr lang="en-US" smtClean="0"/>
              <a:t>Option 4 – Lock-key</a:t>
            </a:r>
          </a:p>
          <a:p>
            <a:pPr lvl="1"/>
            <a:r>
              <a:rPr lang="en-US" smtClean="0"/>
              <a:t>Compromise between access lists and capability lists</a:t>
            </a:r>
          </a:p>
          <a:p>
            <a:pPr lvl="1"/>
            <a:r>
              <a:rPr lang="en-US" smtClean="0"/>
              <a:t>Each object has list of unique bit patterns, called </a:t>
            </a:r>
            <a:r>
              <a:rPr lang="en-US" b="1" smtClean="0">
                <a:solidFill>
                  <a:srgbClr val="3366FF"/>
                </a:solidFill>
              </a:rPr>
              <a:t>locks</a:t>
            </a:r>
          </a:p>
          <a:p>
            <a:pPr lvl="1"/>
            <a:r>
              <a:rPr lang="en-US" smtClean="0"/>
              <a:t>Each domain as list of unique bit patterns called </a:t>
            </a:r>
            <a:r>
              <a:rPr lang="en-US" b="1" smtClean="0">
                <a:solidFill>
                  <a:srgbClr val="3366FF"/>
                </a:solidFill>
              </a:rPr>
              <a:t>keys</a:t>
            </a:r>
          </a:p>
          <a:p>
            <a:pPr lvl="1"/>
            <a:r>
              <a:rPr lang="en-US" smtClean="0"/>
              <a:t>Process in a domain can only access object if domain has key that matches one of the locks</a:t>
            </a:r>
          </a:p>
          <a:p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Implementation of Access Matrix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Many trade-offs to consider</a:t>
            </a:r>
          </a:p>
          <a:p>
            <a:pPr lvl="1"/>
            <a:r>
              <a:rPr lang="en-US" sz="2000" dirty="0" smtClean="0"/>
              <a:t>Global table is simple, but can be large</a:t>
            </a:r>
          </a:p>
          <a:p>
            <a:pPr lvl="1"/>
            <a:r>
              <a:rPr lang="en-US" sz="2000" dirty="0" smtClean="0"/>
              <a:t>Access lists correspond to needs of users</a:t>
            </a:r>
          </a:p>
          <a:p>
            <a:pPr lvl="2"/>
            <a:r>
              <a:rPr lang="en-US" sz="2000" dirty="0" smtClean="0"/>
              <a:t>Determining set of access rights for domain non-localized so difficult</a:t>
            </a:r>
          </a:p>
          <a:p>
            <a:pPr lvl="2"/>
            <a:r>
              <a:rPr lang="en-US" sz="2000" dirty="0" smtClean="0"/>
              <a:t>Every access to an object must be checked</a:t>
            </a:r>
          </a:p>
          <a:p>
            <a:pPr lvl="3"/>
            <a:r>
              <a:rPr lang="en-US" sz="2000" dirty="0" smtClean="0"/>
              <a:t>Many objects and access rights -&gt; slow</a:t>
            </a:r>
          </a:p>
          <a:p>
            <a:pPr lvl="1"/>
            <a:r>
              <a:rPr lang="en-US" sz="2000" dirty="0" smtClean="0"/>
              <a:t>Capability lists useful for localizing information for a given process</a:t>
            </a:r>
          </a:p>
          <a:p>
            <a:pPr lvl="2"/>
            <a:r>
              <a:rPr lang="en-US" sz="2000" dirty="0" smtClean="0"/>
              <a:t>But revocation capabilities can be inefficient</a:t>
            </a:r>
          </a:p>
          <a:p>
            <a:pPr lvl="1"/>
            <a:r>
              <a:rPr lang="en-US" sz="2000" dirty="0" smtClean="0"/>
              <a:t>Lock-key effective and flexible, keys can be passed freely from domain to domain, easy revocation </a:t>
            </a:r>
          </a:p>
          <a:p>
            <a:endParaRPr lang="en-US" sz="2000" dirty="0" smtClean="0"/>
          </a:p>
          <a:p>
            <a:r>
              <a:rPr lang="en-US" sz="2000" dirty="0" smtClean="0"/>
              <a:t>Most systems use combination of access lists and capabilities</a:t>
            </a:r>
          </a:p>
          <a:p>
            <a:pPr lvl="1"/>
            <a:r>
              <a:rPr lang="en-US" sz="2000" dirty="0" smtClean="0"/>
              <a:t>First access to an object -&gt; access list searched</a:t>
            </a:r>
          </a:p>
          <a:p>
            <a:pPr lvl="2"/>
            <a:r>
              <a:rPr lang="en-US" sz="2000" dirty="0" smtClean="0"/>
              <a:t>If allowed, capability created and attached to process</a:t>
            </a:r>
          </a:p>
          <a:p>
            <a:pPr lvl="3"/>
            <a:r>
              <a:rPr lang="en-US" sz="2000" dirty="0" smtClean="0"/>
              <a:t>Additional accesses need not be checked</a:t>
            </a:r>
          </a:p>
          <a:p>
            <a:pPr lvl="2"/>
            <a:r>
              <a:rPr lang="en-US" sz="2000" dirty="0" smtClean="0"/>
              <a:t>After last access, capability destroyed</a:t>
            </a:r>
          </a:p>
          <a:p>
            <a:pPr lvl="2"/>
            <a:r>
              <a:rPr lang="en-US" sz="2000" dirty="0" smtClean="0"/>
              <a:t>Consider file system with ACLs per file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Implementations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528425" cy="6040438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Protection can be applied to non-file resources</a:t>
            </a:r>
          </a:p>
          <a:p>
            <a:endParaRPr lang="en-US" smtClean="0"/>
          </a:p>
          <a:p>
            <a:r>
              <a:rPr lang="en-US" smtClean="0"/>
              <a:t>Solaris 10 provides </a:t>
            </a:r>
            <a:r>
              <a:rPr lang="en-US" b="1" smtClean="0">
                <a:solidFill>
                  <a:srgbClr val="3366FF"/>
                </a:solidFill>
              </a:rPr>
              <a:t>role-based access control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RBAC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to implement least privilege</a:t>
            </a:r>
          </a:p>
          <a:p>
            <a:pPr lvl="1"/>
            <a:r>
              <a:rPr lang="en-US" i="1" smtClean="0"/>
              <a:t>Privilege </a:t>
            </a:r>
            <a:r>
              <a:rPr lang="en-US" smtClean="0"/>
              <a:t>is right to execute system call or use an option within a system call</a:t>
            </a:r>
          </a:p>
          <a:p>
            <a:pPr lvl="1"/>
            <a:r>
              <a:rPr lang="en-US" smtClean="0"/>
              <a:t>Can be assigned to processes</a:t>
            </a:r>
          </a:p>
          <a:p>
            <a:pPr lvl="1"/>
            <a:r>
              <a:rPr lang="en-US" smtClean="0"/>
              <a:t>Users assigned </a:t>
            </a:r>
            <a:r>
              <a:rPr lang="en-US" i="1" smtClean="0"/>
              <a:t>roles </a:t>
            </a:r>
            <a:r>
              <a:rPr lang="en-US" smtClean="0"/>
              <a:t>granting access to privileges and programs</a:t>
            </a:r>
          </a:p>
          <a:p>
            <a:pPr lvl="2"/>
            <a:r>
              <a:rPr lang="en-US" smtClean="0"/>
              <a:t>Enable role via password to gain its privileges</a:t>
            </a:r>
          </a:p>
          <a:p>
            <a:pPr lvl="1"/>
            <a:r>
              <a:rPr lang="en-US" smtClean="0"/>
              <a:t>Similar to access matrix</a:t>
            </a:r>
          </a:p>
          <a:p>
            <a:pPr lvl="1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369888"/>
            <a:ext cx="11993562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Access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369888"/>
            <a:ext cx="11526837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300" smtClean="0"/>
              <a:t>Role-based Access Control in Solaris 10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538" y="1844675"/>
            <a:ext cx="5018087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542713" cy="6040438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Various options to remove the access right of a domain to an object</a:t>
            </a:r>
          </a:p>
          <a:p>
            <a:pPr lvl="1"/>
            <a:r>
              <a:rPr lang="en-US" smtClean="0"/>
              <a:t>Immediate vs. delayed</a:t>
            </a:r>
          </a:p>
          <a:p>
            <a:pPr lvl="1"/>
            <a:r>
              <a:rPr lang="en-US" smtClean="0"/>
              <a:t>Selective vs. general</a:t>
            </a:r>
          </a:p>
          <a:p>
            <a:pPr lvl="1"/>
            <a:r>
              <a:rPr lang="en-US" smtClean="0"/>
              <a:t>Partial vs. total</a:t>
            </a:r>
          </a:p>
          <a:p>
            <a:pPr lvl="1"/>
            <a:r>
              <a:rPr lang="en-US" smtClean="0"/>
              <a:t>Temporary vs. permanent</a:t>
            </a:r>
          </a:p>
          <a:p>
            <a:r>
              <a:rPr lang="en-US" b="1" smtClean="0">
                <a:solidFill>
                  <a:srgbClr val="3366FF"/>
                </a:solidFill>
              </a:rPr>
              <a:t>Access List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Delete access rights from access list</a:t>
            </a:r>
          </a:p>
          <a:p>
            <a:pPr lvl="1"/>
            <a:r>
              <a:rPr lang="en-US" smtClean="0"/>
              <a:t>Simple – search access list and remove entry</a:t>
            </a:r>
          </a:p>
          <a:p>
            <a:pPr lvl="1"/>
            <a:r>
              <a:rPr lang="en-US" smtClean="0"/>
              <a:t>Immediate, general or selective, total or partial, permanent or temporary</a:t>
            </a:r>
          </a:p>
          <a:p>
            <a:r>
              <a:rPr lang="en-US" b="1" smtClean="0">
                <a:solidFill>
                  <a:srgbClr val="3366FF"/>
                </a:solidFill>
              </a:rPr>
              <a:t>Capability List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Scheme required to locate capability in the system before capability can be revoked</a:t>
            </a:r>
          </a:p>
          <a:p>
            <a:pPr lvl="1"/>
            <a:r>
              <a:rPr lang="en-US" smtClean="0"/>
              <a:t>Reacquisition – periodic delete, with require and denial if revoked</a:t>
            </a:r>
          </a:p>
          <a:p>
            <a:pPr lvl="1"/>
            <a:r>
              <a:rPr lang="en-US" smtClean="0"/>
              <a:t>Back-pointers – set of pointers from each object to all capabilities of that object (Multics)</a:t>
            </a:r>
          </a:p>
          <a:p>
            <a:pPr lvl="1"/>
            <a:r>
              <a:rPr lang="en-US" smtClean="0"/>
              <a:t>Indirection – capability points to global table entry which points to object – delete entry from global table, not selective (CAL)</a:t>
            </a:r>
          </a:p>
          <a:p>
            <a:pPr lvl="1"/>
            <a:r>
              <a:rPr lang="en-US" smtClean="0"/>
              <a:t>Keys – unique bits associated with capability, generated when capability created</a:t>
            </a:r>
          </a:p>
          <a:p>
            <a:pPr lvl="2"/>
            <a:r>
              <a:rPr lang="en-US" smtClean="0"/>
              <a:t>Master key associated with object, key matches master key for access</a:t>
            </a:r>
          </a:p>
          <a:p>
            <a:pPr lvl="2"/>
            <a:r>
              <a:rPr lang="en-US" smtClean="0"/>
              <a:t>Revocation – create new master key</a:t>
            </a:r>
          </a:p>
          <a:p>
            <a:pPr lvl="2"/>
            <a:r>
              <a:rPr lang="en-US" smtClean="0"/>
              <a:t>Policy decision of who can create and modify keys – object owner or others?</a:t>
            </a:r>
          </a:p>
          <a:p>
            <a:pPr lvl="1"/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Revocation of Access Rights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280775" cy="6040438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Hydra</a:t>
            </a:r>
          </a:p>
          <a:p>
            <a:pPr lvl="1"/>
            <a:r>
              <a:rPr lang="en-US" smtClean="0"/>
              <a:t>Fixed set of access rights known to and interpreted by the system</a:t>
            </a:r>
          </a:p>
          <a:p>
            <a:pPr lvl="2"/>
            <a:r>
              <a:rPr lang="en-US" smtClean="0"/>
              <a:t>i.e. read, write, or execute each memory segment</a:t>
            </a:r>
          </a:p>
          <a:p>
            <a:pPr lvl="2"/>
            <a:r>
              <a:rPr lang="en-US" smtClean="0"/>
              <a:t>User can declare other </a:t>
            </a:r>
            <a:r>
              <a:rPr lang="en-US" b="1" smtClean="0">
                <a:solidFill>
                  <a:srgbClr val="3366FF"/>
                </a:solidFill>
              </a:rPr>
              <a:t>auxiliary rights </a:t>
            </a:r>
            <a:r>
              <a:rPr lang="en-US" smtClean="0"/>
              <a:t>and register those with protection system</a:t>
            </a:r>
          </a:p>
          <a:p>
            <a:pPr lvl="2"/>
            <a:r>
              <a:rPr lang="en-US" smtClean="0"/>
              <a:t>Accessing process must hold capability and know name of operation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Rights amplification </a:t>
            </a:r>
            <a:r>
              <a:rPr lang="en-US" smtClean="0"/>
              <a:t>allowed by trustworthy  procedures for a specific type </a:t>
            </a:r>
          </a:p>
          <a:p>
            <a:pPr lvl="1"/>
            <a:r>
              <a:rPr lang="en-US" smtClean="0"/>
              <a:t>Interpretation of user-defined rights performed solely by user's program; system provides access protection for use of these rights</a:t>
            </a:r>
          </a:p>
          <a:p>
            <a:pPr lvl="1"/>
            <a:r>
              <a:rPr lang="en-US" smtClean="0"/>
              <a:t>Operations on objects defined procedurally – procedures are objects accessed indirectly by capabilities</a:t>
            </a:r>
          </a:p>
          <a:p>
            <a:pPr lvl="1"/>
            <a:r>
              <a:rPr lang="en-US" smtClean="0"/>
              <a:t>Solves the </a:t>
            </a:r>
            <a:r>
              <a:rPr lang="en-US" i="1" smtClean="0"/>
              <a:t>problem of mutually suspicious subsystems</a:t>
            </a:r>
          </a:p>
          <a:p>
            <a:pPr lvl="1"/>
            <a:r>
              <a:rPr lang="en-US" smtClean="0"/>
              <a:t>Includes library of prewritten security routines</a:t>
            </a:r>
            <a:endParaRPr lang="en-US" i="1" smtClean="0"/>
          </a:p>
          <a:p>
            <a:r>
              <a:rPr lang="en-US" smtClean="0"/>
              <a:t>Cambridge CAP System </a:t>
            </a:r>
          </a:p>
          <a:p>
            <a:pPr lvl="1"/>
            <a:r>
              <a:rPr lang="en-US" smtClean="0"/>
              <a:t>Simpler but powerful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Data capability </a:t>
            </a:r>
            <a:r>
              <a:rPr lang="en-US" smtClean="0"/>
              <a:t>- provides standard read, write, execute of individual storage segments associated with object – implemented in microcode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Software capability </a:t>
            </a:r>
            <a:r>
              <a:rPr lang="en-US" smtClean="0"/>
              <a:t>-interpretation left to the subsystem, through its protected procedures</a:t>
            </a:r>
          </a:p>
          <a:p>
            <a:pPr lvl="2"/>
            <a:r>
              <a:rPr lang="en-US" smtClean="0"/>
              <a:t>Only has access to its own subsystem</a:t>
            </a:r>
          </a:p>
          <a:p>
            <a:pPr lvl="2"/>
            <a:r>
              <a:rPr lang="en-US" smtClean="0"/>
              <a:t>Programmers must learn principles and techniques of protection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9888"/>
            <a:ext cx="115824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Capability-Based Systems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Protection is handled by the Java Virtual Machine (JVM)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class is assigned a protection domain when it is loaded by the JVM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protection domain indicates what operations the class can (and cannot) perform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a library method is invoked that performs a privileged operation, the stack is inspected to ensure the operation can be performed by the library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369888"/>
            <a:ext cx="12068175" cy="768350"/>
          </a:xfrm>
        </p:spPr>
        <p:txBody>
          <a:bodyPr/>
          <a:lstStyle/>
          <a:p>
            <a:pPr eaLnBrk="1" hangingPunct="1"/>
            <a:r>
              <a:rPr lang="en-US" smtClean="0"/>
              <a:t>Protection in Java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69888"/>
            <a:ext cx="11936412" cy="768350"/>
          </a:xfrm>
        </p:spPr>
        <p:txBody>
          <a:bodyPr/>
          <a:lstStyle/>
          <a:p>
            <a:pPr eaLnBrk="1" hangingPunct="1"/>
            <a:r>
              <a:rPr lang="en-US" smtClean="0"/>
              <a:t>Stack Inspection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039938"/>
            <a:ext cx="1144905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1228725" y="1695450"/>
            <a:ext cx="11028363" cy="5976938"/>
          </a:xfrm>
        </p:spPr>
        <p:txBody>
          <a:bodyPr/>
          <a:lstStyle/>
          <a:p>
            <a:r>
              <a:rPr lang="en-US" sz="2000" dirty="0" smtClean="0"/>
              <a:t>The Security Problem</a:t>
            </a:r>
          </a:p>
          <a:p>
            <a:r>
              <a:rPr lang="en-US" sz="2000" dirty="0" smtClean="0"/>
              <a:t>Program Threats</a:t>
            </a:r>
          </a:p>
        </p:txBody>
      </p:sp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341168"/>
            <a:ext cx="9191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</a:t>
            </a:r>
          </a:p>
          <a:p>
            <a:r>
              <a:rPr lang="en-US" dirty="0" smtClean="0"/>
              <a:t>	To discuss security threats and attacks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System </a:t>
            </a:r>
            <a:r>
              <a:rPr lang="en-US" b="1" smtClean="0">
                <a:solidFill>
                  <a:srgbClr val="3366FF"/>
                </a:solidFill>
              </a:rPr>
              <a:t>secure</a:t>
            </a:r>
            <a:r>
              <a:rPr lang="en-US" smtClean="0"/>
              <a:t> if resources used and accessed as intended under all circumstances</a:t>
            </a:r>
          </a:p>
          <a:p>
            <a:pPr lvl="1"/>
            <a:r>
              <a:rPr lang="en-US" smtClean="0"/>
              <a:t>Unachievable</a:t>
            </a:r>
          </a:p>
          <a:p>
            <a:endParaRPr lang="en-US" smtClean="0"/>
          </a:p>
          <a:p>
            <a:r>
              <a:rPr lang="en-US" smtClean="0"/>
              <a:t>Intruders (crackers) attempt to breach security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Threat </a:t>
            </a:r>
            <a:r>
              <a:rPr lang="en-US" smtClean="0"/>
              <a:t>is potential security violation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Attack</a:t>
            </a:r>
            <a:r>
              <a:rPr lang="en-US" smtClean="0"/>
              <a:t> is attempt to breach security</a:t>
            </a:r>
          </a:p>
          <a:p>
            <a:endParaRPr lang="en-US" smtClean="0"/>
          </a:p>
          <a:p>
            <a:r>
              <a:rPr lang="en-US" smtClean="0"/>
              <a:t>Attack can be accidental or malicious</a:t>
            </a:r>
          </a:p>
          <a:p>
            <a:endParaRPr lang="en-US" smtClean="0"/>
          </a:p>
          <a:p>
            <a:r>
              <a:rPr lang="en-US" smtClean="0"/>
              <a:t>Easier to protect against accidental than malicious misuse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Security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r>
              <a:rPr lang="en-US" smtClean="0"/>
              <a:t>Discuss the goals and principles of protection in a modern computer system</a:t>
            </a:r>
          </a:p>
          <a:p>
            <a:endParaRPr lang="en-US" smtClean="0"/>
          </a:p>
          <a:p>
            <a:r>
              <a:rPr lang="en-US" smtClean="0"/>
              <a:t>Explain how protection domains combined with an access matrix are used to specify the resources a process may access</a:t>
            </a:r>
          </a:p>
          <a:p>
            <a:endParaRPr lang="en-US" smtClean="0"/>
          </a:p>
          <a:p>
            <a:r>
              <a:rPr lang="en-US" smtClean="0"/>
              <a:t>Examine capability and language-based protection systems</a:t>
            </a:r>
          </a:p>
          <a:p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2344400" cy="6713538"/>
          </a:xfrm>
        </p:spPr>
        <p:txBody>
          <a:bodyPr/>
          <a:lstStyle/>
          <a:p>
            <a:r>
              <a:rPr lang="en-US" b="1" smtClean="0"/>
              <a:t>Breach of confidentiality</a:t>
            </a:r>
          </a:p>
          <a:p>
            <a:pPr lvl="1"/>
            <a:r>
              <a:rPr lang="en-US" smtClean="0"/>
              <a:t>Unauthorized reading of data</a:t>
            </a:r>
          </a:p>
          <a:p>
            <a:r>
              <a:rPr lang="en-US" b="1" smtClean="0"/>
              <a:t>Breach of integrity</a:t>
            </a:r>
          </a:p>
          <a:p>
            <a:pPr lvl="1"/>
            <a:r>
              <a:rPr lang="en-US" smtClean="0"/>
              <a:t>Unauthorized modification of data</a:t>
            </a:r>
          </a:p>
          <a:p>
            <a:r>
              <a:rPr lang="en-US" b="1" smtClean="0"/>
              <a:t>Breach of availability</a:t>
            </a:r>
          </a:p>
          <a:p>
            <a:pPr lvl="1"/>
            <a:r>
              <a:rPr lang="en-US" smtClean="0"/>
              <a:t>Unauthorized destruction of data</a:t>
            </a:r>
          </a:p>
          <a:p>
            <a:r>
              <a:rPr lang="en-US" b="1" smtClean="0"/>
              <a:t>Theft of service</a:t>
            </a:r>
          </a:p>
          <a:p>
            <a:pPr lvl="1"/>
            <a:r>
              <a:rPr lang="en-US" smtClean="0"/>
              <a:t>Unauthorized use of resources</a:t>
            </a:r>
          </a:p>
          <a:p>
            <a:r>
              <a:rPr lang="en-US" b="1" smtClean="0"/>
              <a:t>Denial of service (DOS)</a:t>
            </a:r>
          </a:p>
          <a:p>
            <a:pPr lvl="1"/>
            <a:r>
              <a:rPr lang="en-US" smtClean="0"/>
              <a:t>Prevention of legitimate use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69888"/>
            <a:ext cx="12022137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Violation Categories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smtClean="0"/>
          </a:p>
          <a:p>
            <a:r>
              <a:rPr lang="en-US" b="1" smtClean="0">
                <a:solidFill>
                  <a:srgbClr val="3366FF"/>
                </a:solidFill>
              </a:rPr>
              <a:t>Masquerading </a:t>
            </a:r>
            <a:r>
              <a:rPr lang="en-US" smtClean="0"/>
              <a:t>(breach </a:t>
            </a:r>
            <a:r>
              <a:rPr lang="en-US" b="1" smtClean="0">
                <a:solidFill>
                  <a:srgbClr val="3366FF"/>
                </a:solidFill>
              </a:rPr>
              <a:t>authentication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Pretending to be an authorized user to escalate privileges</a:t>
            </a:r>
          </a:p>
          <a:p>
            <a:r>
              <a:rPr lang="en-US" b="1" smtClean="0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smtClean="0"/>
              <a:t>As is or with message modification</a:t>
            </a:r>
          </a:p>
          <a:p>
            <a:r>
              <a:rPr lang="en-US" b="1" smtClean="0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smtClean="0"/>
              <a:t>Intruder sits in data flow, masquerading as sender to receiver and vice versa</a:t>
            </a:r>
          </a:p>
          <a:p>
            <a:r>
              <a:rPr lang="en-US" b="1" smtClean="0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smtClean="0"/>
              <a:t>Intercept an already-established session to bypass authentication</a:t>
            </a:r>
          </a:p>
          <a:p>
            <a:pPr lvl="1"/>
            <a:endParaRPr lang="en-US" b="1" smtClean="0"/>
          </a:p>
          <a:p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Violation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69888"/>
            <a:ext cx="12007850" cy="768350"/>
          </a:xfrm>
        </p:spPr>
        <p:txBody>
          <a:bodyPr/>
          <a:lstStyle/>
          <a:p>
            <a:pPr eaLnBrk="1" hangingPunct="1"/>
            <a:r>
              <a:rPr lang="en-US" smtClean="0"/>
              <a:t>Standard Security Attacks</a:t>
            </a:r>
          </a:p>
        </p:txBody>
      </p:sp>
      <p:pic>
        <p:nvPicPr>
          <p:cNvPr id="9219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25" y="1536700"/>
            <a:ext cx="601027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Impossible to have absolute security, but make cost to perpetrator sufficiently high to deter most intruders</a:t>
            </a:r>
          </a:p>
          <a:p>
            <a:r>
              <a:rPr lang="en-US" smtClean="0"/>
              <a:t>Security must occur at four levels to be effective:</a:t>
            </a:r>
          </a:p>
          <a:p>
            <a:pPr lvl="1"/>
            <a:r>
              <a:rPr lang="en-US" b="1" smtClean="0"/>
              <a:t>Physical</a:t>
            </a:r>
          </a:p>
          <a:p>
            <a:pPr lvl="2"/>
            <a:r>
              <a:rPr lang="en-US" smtClean="0"/>
              <a:t>Data centers, servers, connected terminals</a:t>
            </a:r>
          </a:p>
          <a:p>
            <a:pPr lvl="1"/>
            <a:r>
              <a:rPr lang="en-US" b="1" smtClean="0"/>
              <a:t>Human</a:t>
            </a:r>
          </a:p>
          <a:p>
            <a:pPr lvl="2"/>
            <a:r>
              <a:rPr lang="en-US" smtClean="0"/>
              <a:t>Avoid </a:t>
            </a:r>
            <a:r>
              <a:rPr lang="en-US" b="1" smtClean="0">
                <a:solidFill>
                  <a:srgbClr val="3366FF"/>
                </a:solidFill>
              </a:rPr>
              <a:t>social engineering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phishing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dumpster diving</a:t>
            </a:r>
          </a:p>
          <a:p>
            <a:pPr lvl="1"/>
            <a:r>
              <a:rPr lang="en-US" b="1" smtClean="0"/>
              <a:t>Operating System</a:t>
            </a:r>
          </a:p>
          <a:p>
            <a:pPr lvl="2"/>
            <a:r>
              <a:rPr lang="en-US" smtClean="0"/>
              <a:t>Protection mechanisms, debugging</a:t>
            </a:r>
          </a:p>
          <a:p>
            <a:pPr lvl="1"/>
            <a:r>
              <a:rPr lang="en-US" b="1" smtClean="0"/>
              <a:t>Network</a:t>
            </a:r>
          </a:p>
          <a:p>
            <a:pPr lvl="2"/>
            <a:r>
              <a:rPr lang="en-US" smtClean="0"/>
              <a:t>Intercepted communications, interruption, DOS</a:t>
            </a:r>
          </a:p>
          <a:p>
            <a:r>
              <a:rPr lang="en-US" smtClean="0"/>
              <a:t>Security is as weak as the weakest link in the chain</a:t>
            </a:r>
          </a:p>
          <a:p>
            <a:r>
              <a:rPr lang="en-US" smtClean="0"/>
              <a:t>But can too much security be a problem?</a:t>
            </a:r>
          </a:p>
          <a:p>
            <a:endParaRPr 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Measure Levels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557000" cy="70675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Trojan Horse</a:t>
            </a:r>
          </a:p>
          <a:p>
            <a:pPr lvl="1"/>
            <a:r>
              <a:rPr lang="en-US" smtClean="0"/>
              <a:t>Code segment that misuses its environment</a:t>
            </a:r>
          </a:p>
          <a:p>
            <a:pPr lvl="1"/>
            <a:r>
              <a:rPr lang="en-US" smtClean="0"/>
              <a:t>Exploits mechanisms for allowing programs written by users to be executed by other users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Spyware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pop-up browser windows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smtClean="0"/>
              <a:t>Up to 80% of spam delivered by spyware-infected systems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Trap Door</a:t>
            </a:r>
          </a:p>
          <a:p>
            <a:pPr lvl="1"/>
            <a:r>
              <a:rPr lang="en-US" smtClean="0"/>
              <a:t>Specific user identifier or password that circumvents normal security procedures</a:t>
            </a:r>
          </a:p>
          <a:p>
            <a:pPr lvl="1"/>
            <a:r>
              <a:rPr lang="en-US" smtClean="0"/>
              <a:t>Could be included in a compiler</a:t>
            </a:r>
          </a:p>
          <a:p>
            <a:pPr lvl="1"/>
            <a:r>
              <a:rPr lang="en-US" smtClean="0"/>
              <a:t>How to detect them?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Threats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Logic Bomb</a:t>
            </a:r>
          </a:p>
          <a:p>
            <a:pPr lvl="1"/>
            <a:r>
              <a:rPr lang="en-US" smtClean="0"/>
              <a:t>Program that initiates a security incident under certain circumstances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Stack </a:t>
            </a:r>
            <a:r>
              <a:rPr lang="en-US" smtClean="0">
                <a:solidFill>
                  <a:srgbClr val="000000"/>
                </a:solidFill>
              </a:rPr>
              <a:t>and </a:t>
            </a:r>
            <a:r>
              <a:rPr lang="en-US" b="1" smtClean="0">
                <a:solidFill>
                  <a:srgbClr val="000000"/>
                </a:solidFill>
              </a:rPr>
              <a:t>Buffer Overflow</a:t>
            </a:r>
          </a:p>
          <a:p>
            <a:pPr lvl="1"/>
            <a:r>
              <a:rPr lang="en-US" smtClean="0"/>
              <a:t>Exploits a bug in a program (overflow either the stack or memory buffers)</a:t>
            </a:r>
          </a:p>
          <a:p>
            <a:pPr lvl="1"/>
            <a:r>
              <a:rPr lang="en-US" smtClean="0"/>
              <a:t>Failure to check bounds on inputs, arguments</a:t>
            </a:r>
          </a:p>
          <a:p>
            <a:pPr lvl="1"/>
            <a:r>
              <a:rPr lang="en-US" smtClean="0"/>
              <a:t>Write past arguments on the stack into the return address on stack</a:t>
            </a:r>
          </a:p>
          <a:p>
            <a:pPr lvl="1"/>
            <a:r>
              <a:rPr lang="en-US" smtClean="0"/>
              <a:t>When routine returns from call, returns to hacked address</a:t>
            </a:r>
          </a:p>
          <a:p>
            <a:pPr lvl="2"/>
            <a:r>
              <a:rPr lang="en-US" smtClean="0"/>
              <a:t>Pointed to code loaded onto stack that executes malicious code</a:t>
            </a:r>
          </a:p>
          <a:p>
            <a:pPr lvl="1"/>
            <a:r>
              <a:rPr lang="en-US" smtClean="0"/>
              <a:t>Unauthorized user or privilege escalation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Threats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0"/>
            <a:ext cx="1371600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 eaLnBrk="0" hangingPunct="0"/>
            <a:r>
              <a:rPr lang="en-US" sz="4600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Exam Questions</a:t>
            </a:r>
            <a:endParaRPr lang="en-US" sz="4600" i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42900" y="1517651"/>
            <a:ext cx="13030200" cy="51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Contrast and Compare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Program initiated I/O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Interrupt initiated I/O.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	.</a:t>
            </a:r>
          </a:p>
          <a:p>
            <a:pPr marL="326555" indent="-326555" algn="just">
              <a:buFont typeface="+mj-lt"/>
              <a:buAutoNum type="arabicPeriod"/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Write about the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kernel I/O subsystem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in detail.</a:t>
            </a:r>
          </a:p>
          <a:p>
            <a:pPr marL="326555" indent="-326555" algn="just">
              <a:buFont typeface="+mj-lt"/>
              <a:buAutoNum type="arabicPeriod"/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Discuss the various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issues in designing I/O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facility.	</a:t>
            </a:r>
          </a:p>
          <a:p>
            <a:pPr marL="326555" indent="-326555" algn="just">
              <a:buFont typeface="+mj-lt"/>
              <a:buAutoNum type="arabicPeriod"/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Explain about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I/O System, Protection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555" indent="-326555" algn="just">
              <a:buFont typeface="+mj-lt"/>
              <a:buAutoNum type="arabicPeriod"/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? Explain about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access control list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555" indent="-326555" algn="just">
              <a:buFont typeface="+mj-lt"/>
              <a:buAutoNum type="arabicPeriod"/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653110" indent="-653110" algn="just">
              <a:buFont typeface="+mj-lt"/>
              <a:buAutoNum type="arabicPeriod"/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Explain briefly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access control list, capability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2230100" y="711200"/>
            <a:ext cx="666149" cy="4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|&lt;&lt;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482388" cy="6040438"/>
          </a:xfrm>
        </p:spPr>
        <p:txBody>
          <a:bodyPr>
            <a:normAutofit fontScale="92500"/>
          </a:bodyPr>
          <a:lstStyle/>
          <a:p>
            <a:r>
              <a:rPr lang="en-US" smtClean="0"/>
              <a:t>In one protection model,  computer consists of a collection of objects, hardware or software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Each object has a unique name and can be accessed through a well-defined set of operations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Protection problem - ensure that each object is accessed correctly and only by those processes that are allowed to do so</a:t>
            </a:r>
            <a:endParaRPr lang="en-US" smtClean="0">
              <a:latin typeface="Courier New" charset="0"/>
            </a:endParaRPr>
          </a:p>
          <a:p>
            <a:endParaRPr lang="en-US" smtClean="0"/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14463" y="369888"/>
            <a:ext cx="11615737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Goals of Protection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366500" cy="6040438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Guiding principle – </a:t>
            </a:r>
            <a:r>
              <a:rPr lang="en-US" b="1" smtClean="0">
                <a:solidFill>
                  <a:srgbClr val="3366FF"/>
                </a:solidFill>
              </a:rPr>
              <a:t>principle of least privilege</a:t>
            </a:r>
          </a:p>
          <a:p>
            <a:pPr lvl="1"/>
            <a:r>
              <a:rPr lang="en-US" smtClean="0"/>
              <a:t>Programs, users and systems should be given just enough </a:t>
            </a:r>
            <a:r>
              <a:rPr lang="en-US" b="1" smtClean="0">
                <a:solidFill>
                  <a:srgbClr val="3366FF"/>
                </a:solidFill>
              </a:rPr>
              <a:t>privileges </a:t>
            </a:r>
            <a:r>
              <a:rPr lang="en-US" smtClean="0"/>
              <a:t>to perform their tasks</a:t>
            </a:r>
          </a:p>
          <a:p>
            <a:pPr lvl="1"/>
            <a:r>
              <a:rPr lang="en-US" smtClean="0"/>
              <a:t>Limits damage if entity has a bug, gets abused</a:t>
            </a:r>
          </a:p>
          <a:p>
            <a:pPr lvl="1"/>
            <a:r>
              <a:rPr lang="en-US" smtClean="0"/>
              <a:t>Can be static (during life of system, during life of process) </a:t>
            </a:r>
          </a:p>
          <a:p>
            <a:pPr lvl="1"/>
            <a:r>
              <a:rPr lang="en-US" smtClean="0"/>
              <a:t>Or dynamic (changed by process as needed) – </a:t>
            </a:r>
            <a:r>
              <a:rPr lang="en-US" b="1" smtClean="0">
                <a:solidFill>
                  <a:srgbClr val="3366FF"/>
                </a:solidFill>
              </a:rPr>
              <a:t>domain switching</a:t>
            </a:r>
            <a:r>
              <a:rPr lang="en-US" smtClean="0"/>
              <a:t>, </a:t>
            </a:r>
            <a:r>
              <a:rPr lang="en-US" b="1" smtClean="0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smtClean="0"/>
              <a:t>“Need to know” a similar concept regarding access to data</a:t>
            </a:r>
          </a:p>
          <a:p>
            <a:pPr lvl="1"/>
            <a:endParaRPr lang="en-US" smtClean="0"/>
          </a:p>
          <a:p>
            <a:r>
              <a:rPr lang="en-US" smtClean="0"/>
              <a:t>Must consider “grain” aspect</a:t>
            </a:r>
          </a:p>
          <a:p>
            <a:pPr lvl="1"/>
            <a:r>
              <a:rPr lang="en-US" smtClean="0"/>
              <a:t>Rough-grained  privilege management easier, simpler, but least privilege now done in large chunks</a:t>
            </a:r>
          </a:p>
          <a:p>
            <a:pPr lvl="2"/>
            <a:r>
              <a:rPr lang="en-US" smtClean="0"/>
              <a:t>For example, traditional Unix processes either have abilities of the associated user, or of root</a:t>
            </a:r>
          </a:p>
          <a:p>
            <a:pPr lvl="1"/>
            <a:r>
              <a:rPr lang="en-US" smtClean="0"/>
              <a:t>Fine-grained management more complex, more overhead, but more protective</a:t>
            </a:r>
          </a:p>
          <a:p>
            <a:pPr lvl="2"/>
            <a:r>
              <a:rPr lang="en-US" smtClean="0"/>
              <a:t>File ACL lists, RBAC</a:t>
            </a:r>
          </a:p>
          <a:p>
            <a:pPr lvl="2"/>
            <a:endParaRPr lang="en-US" smtClean="0"/>
          </a:p>
          <a:p>
            <a:r>
              <a:rPr lang="en-US" smtClean="0"/>
              <a:t>Domain can be user, process, procedure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Principles of Protection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Access-right = &lt;</a:t>
            </a:r>
            <a:r>
              <a:rPr lang="en-US" i="1" smtClean="0"/>
              <a:t>object-name</a:t>
            </a:r>
            <a:r>
              <a:rPr lang="en-US" smtClean="0"/>
              <a:t>, </a:t>
            </a:r>
            <a:r>
              <a:rPr lang="en-US" i="1" smtClean="0"/>
              <a:t>rights-set</a:t>
            </a: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where </a:t>
            </a:r>
            <a:r>
              <a:rPr lang="en-US" i="1" smtClean="0"/>
              <a:t>rights-set</a:t>
            </a:r>
            <a:r>
              <a:rPr lang="en-US" smtClean="0"/>
              <a:t> is a subset of all valid operations that can be performed on the object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Domain = set of access-rights </a:t>
            </a:r>
            <a:br>
              <a:rPr lang="en-US" smtClean="0"/>
            </a:br>
            <a:endParaRPr lang="en-US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Structure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4818063"/>
            <a:ext cx="10617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09675" y="1644650"/>
            <a:ext cx="11468100" cy="6040438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Domain = user-id</a:t>
            </a:r>
          </a:p>
          <a:p>
            <a:endParaRPr lang="en-US" smtClean="0"/>
          </a:p>
          <a:p>
            <a:r>
              <a:rPr lang="en-US" smtClean="0"/>
              <a:t>Domain switch accomplished via file system</a:t>
            </a:r>
          </a:p>
          <a:p>
            <a:pPr lvl="2"/>
            <a:r>
              <a:rPr lang="en-US" smtClean="0"/>
              <a:t>Each file has associated with it a domain bit (setuid bit)</a:t>
            </a:r>
          </a:p>
          <a:p>
            <a:pPr lvl="2"/>
            <a:r>
              <a:rPr lang="en-US" smtClean="0"/>
              <a:t>When file is executed and setuid = on, then user-id is set to owner of the file being executed</a:t>
            </a:r>
          </a:p>
          <a:p>
            <a:pPr lvl="2"/>
            <a:r>
              <a:rPr lang="en-US" smtClean="0"/>
              <a:t> When execution completes user-id is reset </a:t>
            </a:r>
          </a:p>
          <a:p>
            <a:pPr lvl="2"/>
            <a:endParaRPr lang="en-US" smtClean="0"/>
          </a:p>
          <a:p>
            <a:r>
              <a:rPr lang="en-US" smtClean="0"/>
              <a:t>Domain switch accomplished via passwords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su</a:t>
            </a:r>
            <a:r>
              <a:rPr lang="en-US" smtClean="0"/>
              <a:t> command temporarily switches to another user’s domain when other domain’s password provided</a:t>
            </a:r>
          </a:p>
          <a:p>
            <a:pPr lvl="1"/>
            <a:endParaRPr lang="en-US" smtClean="0"/>
          </a:p>
          <a:p>
            <a:r>
              <a:rPr lang="en-US" smtClean="0"/>
              <a:t>Domain switching via commands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sudo</a:t>
            </a:r>
            <a:r>
              <a:rPr lang="en-US" smtClean="0"/>
              <a:t> command prefix executes specified command in another domain (if original domain has privilege or password given)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Domain Implementation (UNIX)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41463" y="1903413"/>
            <a:ext cx="11053762" cy="1577975"/>
          </a:xfrm>
        </p:spPr>
        <p:txBody>
          <a:bodyPr/>
          <a:lstStyle/>
          <a:p>
            <a:r>
              <a:rPr lang="en-US" smtClean="0"/>
              <a:t>Let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smtClean="0"/>
              <a:t> and </a:t>
            </a:r>
            <a:r>
              <a:rPr lang="en-US" i="1" smtClean="0"/>
              <a:t>D</a:t>
            </a:r>
            <a:r>
              <a:rPr lang="en-US" i="1" baseline="-25000" smtClean="0"/>
              <a:t>j</a:t>
            </a:r>
            <a:r>
              <a:rPr lang="en-US" baseline="-25000" smtClean="0"/>
              <a:t> </a:t>
            </a:r>
            <a:r>
              <a:rPr lang="en-US" smtClean="0"/>
              <a:t>be any two domain rings</a:t>
            </a:r>
          </a:p>
          <a:p>
            <a:r>
              <a:rPr lang="en-US" smtClean="0"/>
              <a:t>If </a:t>
            </a:r>
            <a:r>
              <a:rPr lang="en-US" i="1" smtClean="0"/>
              <a:t>j</a:t>
            </a:r>
            <a:r>
              <a:rPr lang="en-US" smtClean="0"/>
              <a:t> &lt; </a:t>
            </a:r>
            <a:r>
              <a:rPr lang="en-US" i="1" smtClean="0"/>
              <a:t>I</a:t>
            </a:r>
            <a:r>
              <a:rPr lang="en-US" smtClean="0"/>
              <a:t> </a:t>
            </a:r>
            <a:r>
              <a:rPr lang="en-US" smtClean="0">
                <a:sym typeface="Symbol" charset="2"/>
              </a:rPr>
              <a:t> </a:t>
            </a:r>
            <a:r>
              <a:rPr lang="en-US" i="1" smtClean="0">
                <a:sym typeface="Symbol" charset="2"/>
              </a:rPr>
              <a:t>D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  </a:t>
            </a:r>
            <a:r>
              <a:rPr lang="en-US" i="1" smtClean="0">
                <a:sym typeface="Symbol" charset="2"/>
              </a:rPr>
              <a:t>D</a:t>
            </a:r>
            <a:r>
              <a:rPr lang="en-US" i="1" baseline="-25000" smtClean="0">
                <a:sym typeface="Symbol" charset="2"/>
              </a:rPr>
              <a:t>j</a:t>
            </a:r>
            <a:endParaRPr 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Domain Implementation (MULTICS)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3124200"/>
            <a:ext cx="85566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Ring / hierarchical structure provided more than the basic kernel / user or root / normal user design</a:t>
            </a:r>
          </a:p>
          <a:p>
            <a:endParaRPr lang="en-US" smtClean="0"/>
          </a:p>
          <a:p>
            <a:r>
              <a:rPr lang="en-US" smtClean="0"/>
              <a:t>Fairly complex -&gt; more overhead</a:t>
            </a:r>
          </a:p>
          <a:p>
            <a:endParaRPr lang="en-US" smtClean="0"/>
          </a:p>
          <a:p>
            <a:r>
              <a:rPr lang="en-US" smtClean="0"/>
              <a:t>But does not allow strict need-to-know</a:t>
            </a:r>
          </a:p>
          <a:p>
            <a:pPr lvl="1"/>
            <a:r>
              <a:rPr lang="en-US" smtClean="0"/>
              <a:t>Object accessible in D</a:t>
            </a:r>
            <a:r>
              <a:rPr lang="en-US" baseline="-25000" smtClean="0"/>
              <a:t>j</a:t>
            </a:r>
            <a:r>
              <a:rPr lang="en-US" smtClean="0"/>
              <a:t> but not in D</a:t>
            </a:r>
            <a:r>
              <a:rPr lang="en-US" baseline="-25000" smtClean="0"/>
              <a:t>i</a:t>
            </a:r>
            <a:r>
              <a:rPr lang="en-US" smtClean="0"/>
              <a:t>, then </a:t>
            </a:r>
            <a:r>
              <a:rPr lang="en-US" i="1" smtClean="0"/>
              <a:t>j</a:t>
            </a:r>
            <a:r>
              <a:rPr lang="en-US" smtClean="0"/>
              <a:t> must be &lt; </a:t>
            </a:r>
            <a:r>
              <a:rPr lang="en-US" i="1" smtClean="0"/>
              <a:t>i</a:t>
            </a:r>
          </a:p>
          <a:p>
            <a:pPr lvl="1"/>
            <a:r>
              <a:rPr lang="en-US" smtClean="0"/>
              <a:t>But then every segment accessible in D</a:t>
            </a:r>
            <a:r>
              <a:rPr lang="en-US" baseline="-25000" smtClean="0"/>
              <a:t>i</a:t>
            </a:r>
            <a:r>
              <a:rPr lang="en-US" smtClean="0"/>
              <a:t> also accessible in D</a:t>
            </a:r>
            <a:r>
              <a:rPr lang="en-US" baseline="-25000" smtClean="0"/>
              <a:t>j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Multics Benefits and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2661</TotalTime>
  <Words>1840</Words>
  <Application>Microsoft Office PowerPoint</Application>
  <PresentationFormat>Custom</PresentationFormat>
  <Paragraphs>323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Unit VI part 2:  Protection &amp; Security</vt:lpstr>
      <vt:lpstr>Protection</vt:lpstr>
      <vt:lpstr>Objectives</vt:lpstr>
      <vt:lpstr>Goals of Protection</vt:lpstr>
      <vt:lpstr>Principles of Protection</vt:lpstr>
      <vt:lpstr>Domain Structure</vt:lpstr>
      <vt:lpstr>Domain Implementation (UNIX)</vt:lpstr>
      <vt:lpstr>Domain Implementation (MULTICS)</vt:lpstr>
      <vt:lpstr>Multics Benefits and Limits</vt:lpstr>
      <vt:lpstr>Access Matrix</vt:lpstr>
      <vt:lpstr>Access Matrix</vt:lpstr>
      <vt:lpstr>Use of Access Matrix</vt:lpstr>
      <vt:lpstr>Use of Access Matrix (Cont.)</vt:lpstr>
      <vt:lpstr>Access Matrix of Figure A 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Slide 19</vt:lpstr>
      <vt:lpstr>Implementation of Access Matrix (Cont.)</vt:lpstr>
      <vt:lpstr>Comparison of Implementations</vt:lpstr>
      <vt:lpstr>Access Control</vt:lpstr>
      <vt:lpstr>Role-based Access Control in Solaris 10</vt:lpstr>
      <vt:lpstr>Revocation of Access Rights</vt:lpstr>
      <vt:lpstr>Capability-Based Systems </vt:lpstr>
      <vt:lpstr>Protection in Java 2</vt:lpstr>
      <vt:lpstr>Stack Inspection</vt:lpstr>
      <vt:lpstr>Security</vt:lpstr>
      <vt:lpstr>The Security Problem</vt:lpstr>
      <vt:lpstr>Security Violation Categories</vt:lpstr>
      <vt:lpstr>Security Violation Methods</vt:lpstr>
      <vt:lpstr>Standard Security Attacks</vt:lpstr>
      <vt:lpstr>Security Measure Levels</vt:lpstr>
      <vt:lpstr>Program Threats</vt:lpstr>
      <vt:lpstr>Program Threats (Cont.)</vt:lpstr>
      <vt:lpstr>Slide 36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gpcet</cp:lastModifiedBy>
  <cp:revision>119</cp:revision>
  <cp:lastPrinted>2011-04-25T18:22:26Z</cp:lastPrinted>
  <dcterms:created xsi:type="dcterms:W3CDTF">2011-04-25T01:14:07Z</dcterms:created>
  <dcterms:modified xsi:type="dcterms:W3CDTF">2017-01-18T10:47:00Z</dcterms:modified>
</cp:coreProperties>
</file>