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handoutMasterIdLst>
    <p:handoutMasterId r:id="rId57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314" r:id="rId15"/>
    <p:sldId id="32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90" r:id="rId27"/>
    <p:sldId id="300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1" r:id="rId37"/>
    <p:sldId id="302" r:id="rId38"/>
    <p:sldId id="303" r:id="rId39"/>
    <p:sldId id="304" r:id="rId40"/>
    <p:sldId id="305" r:id="rId41"/>
    <p:sldId id="307" r:id="rId42"/>
    <p:sldId id="308" r:id="rId43"/>
    <p:sldId id="309" r:id="rId44"/>
    <p:sldId id="310" r:id="rId45"/>
    <p:sldId id="311" r:id="rId46"/>
    <p:sldId id="312" r:id="rId47"/>
    <p:sldId id="316" r:id="rId48"/>
    <p:sldId id="317" r:id="rId49"/>
    <p:sldId id="318" r:id="rId50"/>
    <p:sldId id="319" r:id="rId51"/>
    <p:sldId id="320" r:id="rId52"/>
    <p:sldId id="313" r:id="rId53"/>
    <p:sldId id="322" r:id="rId54"/>
    <p:sldId id="323" r:id="rId55"/>
  </p:sldIdLst>
  <p:sldSz cx="9144000" cy="6858000" type="screen4x3"/>
  <p:notesSz cx="6934200" cy="9080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FF0000"/>
    <a:srgbClr val="CC00FF"/>
    <a:srgbClr val="166A30"/>
    <a:srgbClr val="0033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35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35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35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626475"/>
            <a:ext cx="30035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B505ABD4-9332-4967-9E22-69C488A1A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26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5007" rIns="90014" bIns="45007" numCol="1" anchor="t" anchorCtr="0" compatLnSpc="1">
            <a:prstTxWarp prst="textNoShape">
              <a:avLst/>
            </a:prstTxWarp>
          </a:bodyPr>
          <a:lstStyle>
            <a:lvl1pPr algn="l" defTabSz="9001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650" y="0"/>
            <a:ext cx="30226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5007" rIns="90014" bIns="45007" numCol="1" anchor="t" anchorCtr="0" compatLnSpc="1">
            <a:prstTxWarp prst="textNoShape">
              <a:avLst/>
            </a:prstTxWarp>
          </a:bodyPr>
          <a:lstStyle>
            <a:lvl1pPr algn="r" defTabSz="9001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71513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324350"/>
            <a:ext cx="5140325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5007" rIns="90014" bIns="45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7113"/>
            <a:ext cx="30226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5007" rIns="90014" bIns="45007" numCol="1" anchor="b" anchorCtr="0" compatLnSpc="1">
            <a:prstTxWarp prst="textNoShape">
              <a:avLst/>
            </a:prstTxWarp>
          </a:bodyPr>
          <a:lstStyle>
            <a:lvl1pPr algn="l" defTabSz="9001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650" y="8647113"/>
            <a:ext cx="30226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14" tIns="45007" rIns="90014" bIns="45007" numCol="1" anchor="b" anchorCtr="0" compatLnSpc="1">
            <a:prstTxWarp prst="textNoShape">
              <a:avLst/>
            </a:prstTxWarp>
          </a:bodyPr>
          <a:lstStyle>
            <a:lvl1pPr algn="r" defTabSz="900113">
              <a:defRPr sz="1200"/>
            </a:lvl1pPr>
          </a:lstStyle>
          <a:p>
            <a:pPr>
              <a:defRPr/>
            </a:pPr>
            <a:fld id="{E33DCA38-727E-497D-A25C-EE63AAC41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9773F-8CD9-4BA2-96B6-F271D6A7233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 lIns="91352" tIns="45677" rIns="91352" bIns="45677"/>
          <a:lstStyle/>
          <a:p>
            <a:r>
              <a:rPr lang="en-US" smtClean="0"/>
              <a:t>Dictionaries associate some key with a value, just like a real dictionary (where the key is a word and the value is its definition).</a:t>
            </a:r>
          </a:p>
          <a:p>
            <a:endParaRPr lang="en-US" smtClean="0"/>
          </a:p>
          <a:p>
            <a:r>
              <a:rPr lang="en-US" smtClean="0"/>
              <a:t>In this example, I’ve stored user-IDs associated with descriptions of their coolness level.</a:t>
            </a:r>
          </a:p>
          <a:p>
            <a:endParaRPr lang="en-US" smtClean="0"/>
          </a:p>
          <a:p>
            <a:r>
              <a:rPr lang="en-US" smtClean="0"/>
              <a:t>This is probably the most valuable and widely used ADT we’ll hit. </a:t>
            </a:r>
          </a:p>
          <a:p>
            <a:r>
              <a:rPr lang="en-US" smtClean="0"/>
              <a:t>I’ll give you an example in a minute that should firmly entrench this concept.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7023D-828E-4391-B134-A5D954B6B2F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/>
          <a:lstStyle/>
          <a:p>
            <a:r>
              <a:rPr lang="en-US" smtClean="0"/>
              <a:t>There’s some really nasty math that shows that (because of things like primary clustering), each successful search w/linear probing costs… </a:t>
            </a:r>
          </a:p>
          <a:p>
            <a:endParaRPr lang="en-US" smtClean="0"/>
          </a:p>
          <a:p>
            <a:r>
              <a:rPr lang="en-US" smtClean="0"/>
              <a:t>That’s 2.5 probes per unsuccessful search for lambda = 0.5.</a:t>
            </a:r>
          </a:p>
          <a:p>
            <a:r>
              <a:rPr lang="en-US" smtClean="0"/>
              <a:t>50.5 comparisons for lambda = 0.9</a:t>
            </a:r>
          </a:p>
          <a:p>
            <a:endParaRPr lang="en-US" smtClean="0"/>
          </a:p>
          <a:p>
            <a:r>
              <a:rPr lang="en-US" smtClean="0"/>
              <a:t>We don’t want to let lambda get above 1/2 for linear probing.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B41BA-730D-4DCC-ADB2-7A427D8E94D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/>
          <a:lstStyle/>
          <a:p>
            <a:r>
              <a:rPr lang="en-US" smtClean="0"/>
              <a:t>You can see that this works pretty well for an empty table and gets worse as the table fills up.</a:t>
            </a:r>
          </a:p>
          <a:p>
            <a:endParaRPr lang="en-US" smtClean="0"/>
          </a:p>
          <a:p>
            <a:r>
              <a:rPr lang="en-US" smtClean="0"/>
              <a:t>There’s another problem here. If a bunch of elements hash to the same spot, they mess each other up.</a:t>
            </a:r>
          </a:p>
          <a:p>
            <a:endParaRPr lang="en-US" smtClean="0"/>
          </a:p>
          <a:p>
            <a:r>
              <a:rPr lang="en-US" smtClean="0"/>
              <a:t>But, worse, if a bunch of elements hash to the same </a:t>
            </a:r>
            <a:r>
              <a:rPr lang="en-US" i="1" smtClean="0"/>
              <a:t>area</a:t>
            </a:r>
            <a:r>
              <a:rPr lang="en-US" smtClean="0"/>
              <a:t> of the table, they mess each other up! (Even though the hash function isn’t producing lots of collisions!)</a:t>
            </a:r>
          </a:p>
          <a:p>
            <a:endParaRPr lang="en-US" smtClean="0"/>
          </a:p>
          <a:p>
            <a:r>
              <a:rPr lang="en-US" smtClean="0"/>
              <a:t>This phenomenon is called primary clustering.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F065F-4F69-4312-88CA-8181BD6C1B3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/>
          <a:lstStyle/>
          <a:p>
            <a:r>
              <a:rPr lang="en-US" smtClean="0"/>
              <a:t>You can see that this works pretty well for an empty table and gets worse as the table fills up.</a:t>
            </a:r>
          </a:p>
          <a:p>
            <a:endParaRPr lang="en-US" smtClean="0"/>
          </a:p>
          <a:p>
            <a:r>
              <a:rPr lang="en-US" smtClean="0"/>
              <a:t>There’s another problem here. If a bunch of elements hash to the same spot, they mess each other up.</a:t>
            </a:r>
          </a:p>
          <a:p>
            <a:endParaRPr lang="en-US" smtClean="0"/>
          </a:p>
          <a:p>
            <a:r>
              <a:rPr lang="en-US" smtClean="0"/>
              <a:t>But, worse, if a bunch of elements hash to the same </a:t>
            </a:r>
            <a:r>
              <a:rPr lang="en-US" i="1" smtClean="0"/>
              <a:t>area</a:t>
            </a:r>
            <a:r>
              <a:rPr lang="en-US" smtClean="0"/>
              <a:t> of the table, they mess each other up! (Even though the hash function isn’t producing lots of collisions!)</a:t>
            </a:r>
          </a:p>
          <a:p>
            <a:endParaRPr lang="en-US" smtClean="0"/>
          </a:p>
          <a:p>
            <a:r>
              <a:rPr lang="en-US" smtClean="0"/>
              <a:t>This phenomenon is called primary clustering.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C9A22-0AD4-4526-9C0A-9170A81FCE2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/>
          <a:lstStyle/>
          <a:p>
            <a:endParaRPr lang="en-US" smtClean="0"/>
          </a:p>
          <a:p>
            <a:r>
              <a:rPr lang="en-US" smtClean="0"/>
              <a:t>That’s actually pretty close to perfect… but there are two problems.</a:t>
            </a:r>
          </a:p>
          <a:p>
            <a:r>
              <a:rPr lang="en-US" smtClean="0"/>
              <a:t>First, we might fail if the load factor is above 1/2.</a:t>
            </a:r>
          </a:p>
          <a:p>
            <a:endParaRPr lang="en-US" smtClean="0"/>
          </a:p>
          <a:p>
            <a:r>
              <a:rPr lang="en-US" smtClean="0"/>
              <a:t>Second, quadratic probing still suffers from secondary clustering. That’s where multiple keys hashed to the same spot all follow the same probe sequence.</a:t>
            </a:r>
          </a:p>
          <a:p>
            <a:endParaRPr lang="en-US" smtClean="0"/>
          </a:p>
          <a:p>
            <a:r>
              <a:rPr lang="en-US" smtClean="0"/>
              <a:t>How can we solve </a:t>
            </a:r>
            <a:r>
              <a:rPr lang="en-US" b="1" smtClean="0"/>
              <a:t>that</a:t>
            </a:r>
            <a:r>
              <a:rPr lang="en-US" smtClean="0"/>
              <a:t>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E87E4-12B2-4760-BFC0-19C9E5434414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/>
          <a:lstStyle/>
          <a:p>
            <a:r>
              <a:rPr lang="en-US" smtClean="0"/>
              <a:t>You can see that this works pretty well for an empty table and gets worse as the table fills up.</a:t>
            </a:r>
          </a:p>
          <a:p>
            <a:endParaRPr lang="en-US" smtClean="0"/>
          </a:p>
          <a:p>
            <a:r>
              <a:rPr lang="en-US" smtClean="0"/>
              <a:t>There’s another problem here. If a bunch of elements hash to the same spot, they mess each other up.</a:t>
            </a:r>
          </a:p>
          <a:p>
            <a:endParaRPr lang="en-US" smtClean="0"/>
          </a:p>
          <a:p>
            <a:r>
              <a:rPr lang="en-US" smtClean="0"/>
              <a:t>But, worse, if a bunch of elements hash to the same </a:t>
            </a:r>
            <a:r>
              <a:rPr lang="en-US" i="1" smtClean="0"/>
              <a:t>area</a:t>
            </a:r>
            <a:r>
              <a:rPr lang="en-US" smtClean="0"/>
              <a:t> of the table, they mess each other up! (Even though the hash function isn’t producing lots of collisions!)</a:t>
            </a:r>
          </a:p>
          <a:p>
            <a:endParaRPr lang="en-US" smtClean="0"/>
          </a:p>
          <a:p>
            <a:r>
              <a:rPr lang="en-US" smtClean="0"/>
              <a:t>This phenomenon is called primary clustering.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A64CFD-4851-4BEC-9598-DBE34221C5E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/>
          <a:lstStyle/>
          <a:p>
            <a:r>
              <a:rPr lang="en-US" smtClean="0"/>
              <a:t>You can see that this works pretty well for an empty table and gets worse as the table fills up.</a:t>
            </a:r>
          </a:p>
          <a:p>
            <a:endParaRPr lang="en-US" smtClean="0"/>
          </a:p>
          <a:p>
            <a:r>
              <a:rPr lang="en-US" smtClean="0"/>
              <a:t>There’s another problem here. If a bunch of elements hash to the same spot, they mess each other up.</a:t>
            </a:r>
          </a:p>
          <a:p>
            <a:endParaRPr lang="en-US" smtClean="0"/>
          </a:p>
          <a:p>
            <a:r>
              <a:rPr lang="en-US" smtClean="0"/>
              <a:t>But, worse, if a bunch of elements hash to the same </a:t>
            </a:r>
            <a:r>
              <a:rPr lang="en-US" i="1" smtClean="0"/>
              <a:t>area</a:t>
            </a:r>
            <a:r>
              <a:rPr lang="en-US" smtClean="0"/>
              <a:t> of the table, they mess each other up! (Even though the hash function isn’t producing lots of collisions!)</a:t>
            </a:r>
          </a:p>
          <a:p>
            <a:endParaRPr lang="en-US" smtClean="0"/>
          </a:p>
          <a:p>
            <a:r>
              <a:rPr lang="en-US" smtClean="0"/>
              <a:t>This phenomenon is called primary clustering.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BBBC4-9FC5-4964-82F2-DE9BB3AFA9F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/>
          <a:lstStyle/>
          <a:p>
            <a:r>
              <a:rPr lang="en-US" smtClean="0"/>
              <a:t>We can actually calculate things more precisely than this, but let’s not.</a:t>
            </a:r>
          </a:p>
          <a:p>
            <a:endParaRPr lang="en-US" smtClean="0"/>
          </a:p>
          <a:p>
            <a:r>
              <a:rPr lang="en-US" smtClean="0"/>
              <a:t>Basically, this gets us optimal performance (actually, we _can_ do better).</a:t>
            </a:r>
          </a:p>
          <a:p>
            <a:endParaRPr lang="en-US" smtClean="0"/>
          </a:p>
          <a:p>
            <a:r>
              <a:rPr lang="en-US" smtClean="0"/>
              <a:t>Quadratic may be a better choice just to avoid the extra hash, however.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24725-2B98-4E6B-BB76-C263C64CD53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 lIns="91413" tIns="45708" rIns="91413" bIns="45708"/>
          <a:lstStyle/>
          <a:p>
            <a:r>
              <a:rPr lang="en-US" smtClean="0"/>
              <a:t>You know, I never mentioned </a:t>
            </a:r>
            <a:r>
              <a:rPr lang="en-US" b="1" smtClean="0"/>
              <a:t>deletion</a:t>
            </a:r>
            <a:r>
              <a:rPr lang="en-US" smtClean="0"/>
              <a:t> for closed hashing.</a:t>
            </a:r>
          </a:p>
          <a:p>
            <a:endParaRPr lang="en-US" smtClean="0"/>
          </a:p>
          <a:p>
            <a:r>
              <a:rPr lang="en-US" smtClean="0"/>
              <a:t>What happens if we use normal physical deletion?</a:t>
            </a:r>
          </a:p>
          <a:p>
            <a:endParaRPr lang="en-US" smtClean="0"/>
          </a:p>
          <a:p>
            <a:r>
              <a:rPr lang="en-US" smtClean="0"/>
              <a:t>If we delete 2 then try to find 7, we can’t!</a:t>
            </a:r>
          </a:p>
          <a:p>
            <a:endParaRPr lang="en-US" smtClean="0"/>
          </a:p>
          <a:p>
            <a:r>
              <a:rPr lang="en-US" smtClean="0"/>
              <a:t>Fortunately, we can use lazy deletion.</a:t>
            </a:r>
          </a:p>
          <a:p>
            <a:endParaRPr lang="en-US" smtClean="0"/>
          </a:p>
          <a:p>
            <a:r>
              <a:rPr lang="en-US" smtClean="0"/>
              <a:t>But, we pay the usual penalties. Plus, we can actually run out of space in a hash table!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DE64B-7BEE-4E59-920B-50DB451B370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 lIns="91413" tIns="45708" rIns="91413" bIns="45708"/>
          <a:lstStyle/>
          <a:p>
            <a:r>
              <a:rPr lang="en-US" smtClean="0"/>
              <a:t>You know, I never mentioned </a:t>
            </a:r>
            <a:r>
              <a:rPr lang="en-US" b="1" smtClean="0"/>
              <a:t>deletion</a:t>
            </a:r>
            <a:r>
              <a:rPr lang="en-US" smtClean="0"/>
              <a:t> for closed hashing.</a:t>
            </a:r>
          </a:p>
          <a:p>
            <a:endParaRPr lang="en-US" smtClean="0"/>
          </a:p>
          <a:p>
            <a:r>
              <a:rPr lang="en-US" smtClean="0"/>
              <a:t>What happens if we use normal physical deletion?</a:t>
            </a:r>
          </a:p>
          <a:p>
            <a:endParaRPr lang="en-US" smtClean="0"/>
          </a:p>
          <a:p>
            <a:r>
              <a:rPr lang="en-US" smtClean="0"/>
              <a:t>If we delete 2 then try to find 7, we can’t!</a:t>
            </a:r>
          </a:p>
          <a:p>
            <a:endParaRPr lang="en-US" smtClean="0"/>
          </a:p>
          <a:p>
            <a:r>
              <a:rPr lang="en-US" smtClean="0"/>
              <a:t>Fortunately, we can use lazy deletion.</a:t>
            </a:r>
          </a:p>
          <a:p>
            <a:endParaRPr lang="en-US" smtClean="0"/>
          </a:p>
          <a:p>
            <a:r>
              <a:rPr lang="en-US" smtClean="0"/>
              <a:t>But, we pay the usual penalties. Plus, we can actually run out of space in a hash table!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8CFD6-A95D-4FE3-A385-ED7774002A7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/>
          <a:lstStyle/>
          <a:p>
            <a:r>
              <a:rPr lang="en-US" smtClean="0"/>
              <a:t>This brings us to what happens when space </a:t>
            </a:r>
            <a:r>
              <a:rPr lang="en-US" b="1" smtClean="0"/>
              <a:t>does</a:t>
            </a:r>
            <a:r>
              <a:rPr lang="en-US" smtClean="0"/>
              <a:t> get tight.</a:t>
            </a:r>
          </a:p>
          <a:p>
            <a:endParaRPr lang="en-US" smtClean="0"/>
          </a:p>
          <a:p>
            <a:r>
              <a:rPr lang="en-US" smtClean="0"/>
              <a:t>In other words, how do we handle the squished pigeon principle: it’s hard to fit lots of pigeons into not enough extra holes.</a:t>
            </a:r>
          </a:p>
          <a:p>
            <a:endParaRPr lang="en-US" smtClean="0"/>
          </a:p>
          <a:p>
            <a:r>
              <a:rPr lang="en-US" smtClean="0"/>
              <a:t>What ever will we do?</a:t>
            </a:r>
          </a:p>
          <a:p>
            <a:endParaRPr lang="en-US" smtClean="0"/>
          </a:p>
          <a:p>
            <a:r>
              <a:rPr lang="en-US" smtClean="0"/>
              <a:t>Remember what we did for circular arrays and d-Heaps?</a:t>
            </a:r>
          </a:p>
          <a:p>
            <a:endParaRPr lang="en-US" smtClean="0"/>
          </a:p>
          <a:p>
            <a:r>
              <a:rPr lang="en-US" smtClean="0"/>
              <a:t>Just resize the array, right? But we can’t just copy elements over since their hash values change with the table size.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DE973-A28E-4FBA-85F0-930D5D7747D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13238"/>
            <a:ext cx="5086350" cy="4086225"/>
          </a:xfrm>
          <a:noFill/>
          <a:ln/>
        </p:spPr>
        <p:txBody>
          <a:bodyPr/>
          <a:lstStyle/>
          <a:p>
            <a:r>
              <a:rPr lang="en-US" smtClean="0"/>
              <a:t>Before talking about how hashing is done, let’s mention some applications.</a:t>
            </a:r>
          </a:p>
          <a:p>
            <a:r>
              <a:rPr lang="en-US" smtClean="0"/>
              <a:t>When is it important to do lookups in constant time?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5E72F9-8B1B-42E2-8606-60F87CD5FB03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13238"/>
            <a:ext cx="5086350" cy="4086225"/>
          </a:xfrm>
          <a:noFill/>
          <a:ln/>
        </p:spPr>
        <p:txBody>
          <a:bodyPr/>
          <a:lstStyle/>
          <a:p>
            <a:r>
              <a:rPr lang="en-US" smtClean="0"/>
              <a:t>Alright, let’s move on to the case study.</a:t>
            </a:r>
          </a:p>
          <a:p>
            <a:endParaRPr lang="en-US" smtClean="0"/>
          </a:p>
          <a:p>
            <a:r>
              <a:rPr lang="en-US" smtClean="0"/>
              <a:t>Here’s the situation.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Why are most searches successful?</a:t>
            </a:r>
          </a:p>
          <a:p>
            <a:endParaRPr lang="en-US" smtClean="0"/>
          </a:p>
          <a:p>
            <a:r>
              <a:rPr lang="en-US" smtClean="0"/>
              <a:t>Because most words will be spelled correctly.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FF7DD9-08EB-49C7-9080-B41B46639057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13238"/>
            <a:ext cx="5086350" cy="408622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29F2B-2048-40B4-8714-7AE58BDCA6F6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13238"/>
            <a:ext cx="5086350" cy="4086225"/>
          </a:xfrm>
          <a:noFill/>
          <a:ln/>
        </p:spPr>
        <p:txBody>
          <a:bodyPr/>
          <a:lstStyle/>
          <a:p>
            <a:r>
              <a:rPr lang="en-US" smtClean="0"/>
              <a:t>Notice that all of these use the </a:t>
            </a:r>
            <a:r>
              <a:rPr lang="en-US" i="1" smtClean="0"/>
              <a:t>same</a:t>
            </a:r>
            <a:r>
              <a:rPr lang="en-US" smtClean="0"/>
              <a:t> amount of memory for the strings.</a:t>
            </a:r>
          </a:p>
          <a:p>
            <a:endParaRPr lang="en-US" smtClean="0"/>
          </a:p>
          <a:p>
            <a:r>
              <a:rPr lang="en-US" smtClean="0"/>
              <a:t>How many pointers does each one use?</a:t>
            </a:r>
          </a:p>
          <a:p>
            <a:endParaRPr lang="en-US" smtClean="0"/>
          </a:p>
          <a:p>
            <a:r>
              <a:rPr lang="en-US" smtClean="0"/>
              <a:t>N for array. Just store a pointer to each string.</a:t>
            </a:r>
          </a:p>
          <a:p>
            <a:endParaRPr lang="en-US" smtClean="0"/>
          </a:p>
          <a:p>
            <a:r>
              <a:rPr lang="en-US" smtClean="0"/>
              <a:t>n (pointer to each string) + n/lambda (null pointer ending each list). Note, I’m playing a little game here; without an optimization, this would actually be 2n + n/lambda.</a:t>
            </a:r>
          </a:p>
          <a:p>
            <a:endParaRPr lang="en-US" smtClean="0"/>
          </a:p>
          <a:p>
            <a:r>
              <a:rPr lang="en-US" smtClean="0"/>
              <a:t>N/lambda.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BF387-8327-4EEA-9513-389988825066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13238"/>
            <a:ext cx="5086350" cy="4086225"/>
          </a:xfrm>
          <a:noFill/>
          <a:ln/>
        </p:spPr>
        <p:txBody>
          <a:bodyPr/>
          <a:lstStyle/>
          <a:p>
            <a:r>
              <a:rPr lang="en-US" smtClean="0"/>
              <a:t>The answer, of course, is </a:t>
            </a:r>
            <a:r>
              <a:rPr lang="en-US" b="1" smtClean="0"/>
              <a:t>it depends</a:t>
            </a:r>
            <a:r>
              <a:rPr lang="en-US" b="1" i="1" smtClean="0"/>
              <a:t>!</a:t>
            </a:r>
          </a:p>
          <a:p>
            <a:endParaRPr lang="en-US" smtClean="0"/>
          </a:p>
          <a:p>
            <a:r>
              <a:rPr lang="en-US" smtClean="0"/>
              <a:t>However, given that we want fast checking, either hash table is better than the BST.</a:t>
            </a:r>
          </a:p>
          <a:p>
            <a:endParaRPr lang="en-US" smtClean="0"/>
          </a:p>
          <a:p>
            <a:r>
              <a:rPr lang="en-US" smtClean="0"/>
              <a:t>And, given that we want low memory usage, we should use the closed hash table.</a:t>
            </a:r>
          </a:p>
          <a:p>
            <a:endParaRPr lang="en-US" smtClean="0"/>
          </a:p>
          <a:p>
            <a:r>
              <a:rPr lang="en-US" smtClean="0"/>
              <a:t>Can anyone argue for the binary search?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76E1C-0869-47E6-B031-B3C1E6C9732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13238"/>
            <a:ext cx="5086350" cy="4086225"/>
          </a:xfrm>
          <a:noFill/>
          <a:ln/>
        </p:spPr>
        <p:txBody>
          <a:bodyPr/>
          <a:lstStyle/>
          <a:p>
            <a:pPr lvl="1"/>
            <a:r>
              <a:rPr lang="en-US" sz="1400" smtClean="0"/>
              <a:t>Keys will hash only to positions 0 through 8*127 = 1016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7DC59-13BA-481F-A743-B7C21A378E4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13238"/>
            <a:ext cx="5086350" cy="4086225"/>
          </a:xfrm>
          <a:noFill/>
          <a:ln/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mtClean="0"/>
              <a:t>minimum number of multiplications (handled by shifts!)</a:t>
            </a:r>
          </a:p>
          <a:p>
            <a:pPr marL="342900" indent="-342900">
              <a:buFontTx/>
              <a:buAutoNum type="arabicPeriod"/>
            </a:pPr>
            <a:r>
              <a:rPr lang="en-US" smtClean="0"/>
              <a:t>avoids overflow, because is doing mods during computation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9C3C9-43C6-4E53-8B39-B1EB26ADEFC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259262"/>
          </a:xfrm>
          <a:noFill/>
          <a:ln/>
        </p:spPr>
        <p:txBody>
          <a:bodyPr/>
          <a:lstStyle/>
          <a:p>
            <a:r>
              <a:rPr lang="en-US" smtClean="0"/>
              <a:t>What decides what is </a:t>
            </a:r>
            <a:r>
              <a:rPr lang="en-US" b="1" smtClean="0"/>
              <a:t>appropriate</a:t>
            </a:r>
            <a:r>
              <a:rPr lang="en-US" smtClean="0"/>
              <a:t>?</a:t>
            </a:r>
          </a:p>
          <a:p>
            <a:r>
              <a:rPr lang="en-US" smtClean="0"/>
              <a:t>	Memory requirements</a:t>
            </a:r>
          </a:p>
          <a:p>
            <a:r>
              <a:rPr lang="en-US" smtClean="0"/>
              <a:t>	Speed requirements</a:t>
            </a:r>
          </a:p>
          <a:p>
            <a:r>
              <a:rPr lang="en-US" smtClean="0"/>
              <a:t>	Expected size of dictionaries</a:t>
            </a:r>
          </a:p>
          <a:p>
            <a:r>
              <a:rPr lang="en-US" smtClean="0"/>
              <a:t>	How easy is comparison (&lt; vs. ==)</a:t>
            </a:r>
          </a:p>
          <a:p>
            <a:r>
              <a:rPr lang="en-US" smtClean="0"/>
              <a:t>Why unordered ll then?</a:t>
            </a:r>
          </a:p>
          <a:p>
            <a:r>
              <a:rPr lang="en-US" smtClean="0"/>
              <a:t>	Small mem. requirement; near zero 	if empty dictionary!</a:t>
            </a:r>
          </a:p>
          <a:p>
            <a:r>
              <a:rPr lang="en-US" smtClean="0"/>
              <a:t>	Fast enough if small</a:t>
            </a:r>
          </a:p>
          <a:p>
            <a:r>
              <a:rPr lang="en-US" smtClean="0"/>
              <a:t>	</a:t>
            </a:r>
            <a:r>
              <a:rPr lang="en-US" b="1" smtClean="0"/>
              <a:t>Only need == comparison</a:t>
            </a:r>
          </a:p>
          <a:p>
            <a:endParaRPr lang="en-US" smtClean="0"/>
          </a:p>
          <a:p>
            <a:r>
              <a:rPr lang="en-US" smtClean="0"/>
              <a:t>Where should I put a new entry?</a:t>
            </a:r>
          </a:p>
          <a:p>
            <a:r>
              <a:rPr lang="en-US" smtClean="0"/>
              <a:t>	(Think splay trees)</a:t>
            </a:r>
          </a:p>
          <a:p>
            <a:r>
              <a:rPr lang="en-US" smtClean="0"/>
              <a:t>What _might_ I do on a successful 	search?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525F28-537D-4D9A-88B1-E660762B7A0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638" y="4313238"/>
            <a:ext cx="5083175" cy="4408487"/>
          </a:xfrm>
          <a:noFill/>
          <a:ln/>
        </p:spPr>
        <p:txBody>
          <a:bodyPr/>
          <a:lstStyle/>
          <a:p>
            <a:r>
              <a:rPr lang="en-US" b="1" smtClean="0"/>
              <a:t>Let’s analyze it.</a:t>
            </a:r>
          </a:p>
          <a:p>
            <a:endParaRPr lang="en-US" b="1" smtClean="0"/>
          </a:p>
          <a:p>
            <a:r>
              <a:rPr lang="en-US" b="1" smtClean="0"/>
              <a:t>How long </a:t>
            </a:r>
            <a:r>
              <a:rPr lang="en-US" smtClean="0"/>
              <a:t>does an unsuccessful search take?</a:t>
            </a:r>
          </a:p>
          <a:p>
            <a:r>
              <a:rPr lang="en-US" smtClean="0"/>
              <a:t>Well, we have to </a:t>
            </a:r>
            <a:r>
              <a:rPr lang="en-US" b="1" smtClean="0"/>
              <a:t>traverse the whole list </a:t>
            </a:r>
            <a:r>
              <a:rPr lang="en-US" smtClean="0"/>
              <a:t>wherever we hash to.</a:t>
            </a:r>
          </a:p>
          <a:p>
            <a:r>
              <a:rPr lang="en-US" smtClean="0"/>
              <a:t>How long is the whole list?</a:t>
            </a:r>
          </a:p>
          <a:p>
            <a:r>
              <a:rPr lang="en-US" smtClean="0"/>
              <a:t>On average, </a:t>
            </a:r>
            <a:r>
              <a:rPr lang="en-US" smtClean="0">
                <a:sym typeface="Symbol" pitchFamily="18" charset="2"/>
              </a:rPr>
              <a:t>.</a:t>
            </a:r>
          </a:p>
          <a:p>
            <a:endParaRPr lang="en-US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How about successful search?</a:t>
            </a:r>
          </a:p>
          <a:p>
            <a:r>
              <a:rPr lang="en-US" smtClean="0">
                <a:sym typeface="Symbol" pitchFamily="18" charset="2"/>
              </a:rPr>
              <a:t>On average we traverse only half of the list before we find the one we’re looking for (but we still have to check that one): /2 + 1</a:t>
            </a:r>
          </a:p>
          <a:p>
            <a:endParaRPr lang="en-US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So, what load factor might we want?</a:t>
            </a:r>
          </a:p>
          <a:p>
            <a:r>
              <a:rPr lang="en-US" smtClean="0">
                <a:sym typeface="Symbol" pitchFamily="18" charset="2"/>
              </a:rPr>
              <a:t>Obviously, </a:t>
            </a:r>
            <a:r>
              <a:rPr lang="en-US" b="1" smtClean="0">
                <a:sym typeface="Symbol" pitchFamily="18" charset="2"/>
              </a:rPr>
              <a:t>ZERO</a:t>
            </a:r>
            <a:r>
              <a:rPr lang="en-US" smtClean="0">
                <a:sym typeface="Symbol" pitchFamily="18" charset="2"/>
              </a:rPr>
              <a:t>!</a:t>
            </a:r>
          </a:p>
          <a:p>
            <a:r>
              <a:rPr lang="en-US" smtClean="0">
                <a:sym typeface="Symbol" pitchFamily="18" charset="2"/>
              </a:rPr>
              <a:t>But we can shoot for between 1/2 and 1.</a:t>
            </a: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1D9776-742C-419E-8C40-AAF46A7D47B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638" y="4313238"/>
            <a:ext cx="5083175" cy="4408487"/>
          </a:xfrm>
          <a:noFill/>
          <a:ln/>
        </p:spPr>
        <p:txBody>
          <a:bodyPr/>
          <a:lstStyle/>
          <a:p>
            <a:r>
              <a:rPr lang="en-US" b="1" smtClean="0"/>
              <a:t>Let’s analyze it.</a:t>
            </a:r>
          </a:p>
          <a:p>
            <a:endParaRPr lang="en-US" b="1" smtClean="0"/>
          </a:p>
          <a:p>
            <a:r>
              <a:rPr lang="en-US" b="1" smtClean="0"/>
              <a:t>How long </a:t>
            </a:r>
            <a:r>
              <a:rPr lang="en-US" smtClean="0"/>
              <a:t>does an unsuccessful search take?</a:t>
            </a:r>
          </a:p>
          <a:p>
            <a:r>
              <a:rPr lang="en-US" smtClean="0"/>
              <a:t>Well, we have to </a:t>
            </a:r>
            <a:r>
              <a:rPr lang="en-US" b="1" smtClean="0"/>
              <a:t>traverse the whole list </a:t>
            </a:r>
            <a:r>
              <a:rPr lang="en-US" smtClean="0"/>
              <a:t>wherever we hash to.</a:t>
            </a:r>
          </a:p>
          <a:p>
            <a:r>
              <a:rPr lang="en-US" smtClean="0"/>
              <a:t>How long is the whole list?</a:t>
            </a:r>
          </a:p>
          <a:p>
            <a:r>
              <a:rPr lang="en-US" smtClean="0"/>
              <a:t>On average, </a:t>
            </a:r>
            <a:r>
              <a:rPr lang="en-US" smtClean="0">
                <a:sym typeface="Symbol" pitchFamily="18" charset="2"/>
              </a:rPr>
              <a:t>.</a:t>
            </a:r>
          </a:p>
          <a:p>
            <a:endParaRPr lang="en-US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How about successful search?</a:t>
            </a:r>
          </a:p>
          <a:p>
            <a:r>
              <a:rPr lang="en-US" smtClean="0">
                <a:sym typeface="Symbol" pitchFamily="18" charset="2"/>
              </a:rPr>
              <a:t>On average we traverse only half of the list before we find the one we’re looking for (but we still have to check that one): /2 + 1</a:t>
            </a:r>
          </a:p>
          <a:p>
            <a:endParaRPr lang="en-US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So, what load factor might we want?</a:t>
            </a:r>
          </a:p>
          <a:p>
            <a:r>
              <a:rPr lang="en-US" smtClean="0">
                <a:sym typeface="Symbol" pitchFamily="18" charset="2"/>
              </a:rPr>
              <a:t>Obviously, </a:t>
            </a:r>
            <a:r>
              <a:rPr lang="en-US" b="1" smtClean="0">
                <a:sym typeface="Symbol" pitchFamily="18" charset="2"/>
              </a:rPr>
              <a:t>ZERO</a:t>
            </a:r>
            <a:r>
              <a:rPr lang="en-US" smtClean="0">
                <a:sym typeface="Symbol" pitchFamily="18" charset="2"/>
              </a:rPr>
              <a:t>!</a:t>
            </a:r>
          </a:p>
          <a:p>
            <a:r>
              <a:rPr lang="en-US" smtClean="0">
                <a:sym typeface="Symbol" pitchFamily="18" charset="2"/>
              </a:rPr>
              <a:t>But we can shoot for between 1/2 and 1.</a:t>
            </a: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9A212-CAE3-474E-BFB8-D21F76A7099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/>
          <a:lstStyle/>
          <a:p>
            <a:r>
              <a:rPr lang="en-US" smtClean="0"/>
              <a:t>Alright, what if we stay inside the table?</a:t>
            </a:r>
          </a:p>
          <a:p>
            <a:endParaRPr lang="en-US" smtClean="0"/>
          </a:p>
          <a:p>
            <a:r>
              <a:rPr lang="en-US" smtClean="0"/>
              <a:t>Then, we have to try somewhere else when two things collide.</a:t>
            </a:r>
          </a:p>
          <a:p>
            <a:endParaRPr lang="en-US" smtClean="0"/>
          </a:p>
          <a:p>
            <a:r>
              <a:rPr lang="en-US" smtClean="0"/>
              <a:t>That means we need a strategy for finding the next spot.</a:t>
            </a:r>
          </a:p>
          <a:p>
            <a:endParaRPr lang="en-US" smtClean="0"/>
          </a:p>
          <a:p>
            <a:r>
              <a:rPr lang="en-US" b="1" smtClean="0"/>
              <a:t>Moreover, that strategy needs to be </a:t>
            </a:r>
            <a:r>
              <a:rPr lang="en-US" b="1" i="1" smtClean="0"/>
              <a:t>deterministic</a:t>
            </a:r>
            <a:r>
              <a:rPr lang="en-US" b="1" smtClean="0"/>
              <a:t> why?</a:t>
            </a:r>
          </a:p>
          <a:p>
            <a:endParaRPr lang="en-US" smtClean="0"/>
          </a:p>
          <a:p>
            <a:r>
              <a:rPr lang="en-US" smtClean="0"/>
              <a:t>It also means that we cannot have a load factor larger than 1.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05D6D-3A46-4DE1-AFD0-B1B8B69CBB5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81038"/>
            <a:ext cx="4540250" cy="3405187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13238"/>
            <a:ext cx="5089525" cy="4086225"/>
          </a:xfrm>
          <a:noFill/>
          <a:ln/>
        </p:spPr>
        <p:txBody>
          <a:bodyPr/>
          <a:lstStyle/>
          <a:p>
            <a:r>
              <a:rPr lang="en-US" smtClean="0"/>
              <a:t>You can see that this works pretty well for an empty table and gets worse as the table fills up.</a:t>
            </a:r>
          </a:p>
          <a:p>
            <a:endParaRPr lang="en-US" smtClean="0"/>
          </a:p>
          <a:p>
            <a:r>
              <a:rPr lang="en-US" smtClean="0"/>
              <a:t>There’s another problem here. If a bunch of elements hash to the same spot, they mess each other up.</a:t>
            </a:r>
          </a:p>
          <a:p>
            <a:endParaRPr lang="en-US" smtClean="0"/>
          </a:p>
          <a:p>
            <a:r>
              <a:rPr lang="en-US" smtClean="0"/>
              <a:t>But, worse, if a bunch of elements hash to the same </a:t>
            </a:r>
            <a:r>
              <a:rPr lang="en-US" i="1" smtClean="0"/>
              <a:t>area</a:t>
            </a:r>
            <a:r>
              <a:rPr lang="en-US" smtClean="0"/>
              <a:t> of the table, they mess each other up! (Even though the hash function isn’t producing lots of collisions!)</a:t>
            </a:r>
          </a:p>
          <a:p>
            <a:endParaRPr lang="en-US" smtClean="0"/>
          </a:p>
          <a:p>
            <a:r>
              <a:rPr lang="en-US" smtClean="0"/>
              <a:t>This phenomenon is called primary clustering.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E180BD-1FA3-4DED-8BBA-6B89E02DF2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1961C-53D8-4A70-8048-3C495E0599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1497F-9E4D-49CB-9CC5-BB960C5B35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A70ED57-987E-4E35-AF1A-BC41886365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18DB1-781D-40D6-A58B-6F7C37A0C5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32CA9-13FC-469B-959C-0ED859F41C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CB357-04D4-4C44-9B26-EB2BC9F491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44BA1-9A89-4671-862E-17FD8BBB4D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3FD87-3FBE-4687-AACF-2222B7DCCD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5AC0DB9-32AA-44F3-9E28-C3C92F189A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35886B-8020-407A-8F42-7AF0150B66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22B042-2CD7-4369-87EE-533F14E9D7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293837FE-6D92-4EC5-8D66-8F8856553C0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" name="Rounded Rectangle 4"/>
          <p:cNvSpPr/>
          <p:nvPr/>
        </p:nvSpPr>
        <p:spPr>
          <a:xfrm>
            <a:off x="3200400" y="4648200"/>
            <a:ext cx="5715000" cy="1524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By 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B VENKATESWARLU,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CSE Dept.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914400"/>
            <a:ext cx="480060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UNIT – V </a:t>
            </a:r>
          </a:p>
          <a:p>
            <a:pPr algn="ctr"/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PART -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II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3048000"/>
            <a:ext cx="39624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80"/>
                </a:solidFill>
              </a:rPr>
              <a:t>HASH TABLES</a:t>
            </a:r>
            <a:endParaRPr lang="en-US" sz="3200" dirty="0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458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keys are </a:t>
            </a:r>
            <a:r>
              <a:rPr lang="en-US" sz="2800" smtClean="0">
                <a:solidFill>
                  <a:srgbClr val="0000FF"/>
                </a:solidFill>
              </a:rPr>
              <a:t>strings</a:t>
            </a:r>
            <a:r>
              <a:rPr lang="en-US" sz="2800" smtClean="0"/>
              <a:t>, can get an integer by </a:t>
            </a:r>
            <a:r>
              <a:rPr lang="en-US" sz="2800" smtClean="0">
                <a:solidFill>
                  <a:srgbClr val="0000FF"/>
                </a:solidFill>
              </a:rPr>
              <a:t>adding up ASCII values of characters in </a:t>
            </a:r>
            <a:r>
              <a:rPr lang="en-US" sz="2800" i="1" smtClean="0">
                <a:solidFill>
                  <a:srgbClr val="0000FF"/>
                </a:solidFill>
              </a:rPr>
              <a:t>key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 for (i=0;i&lt;key.length();i++)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 			hashVal += key.charAt(i);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Problem 1</a:t>
            </a:r>
            <a:r>
              <a:rPr lang="en-US" sz="2800" smtClean="0"/>
              <a:t>: What if </a:t>
            </a:r>
            <a:r>
              <a:rPr lang="en-US" sz="2800" i="1" smtClean="0"/>
              <a:t>TableSize</a:t>
            </a:r>
            <a:r>
              <a:rPr lang="en-US" sz="2800" smtClean="0"/>
              <a:t> is 10,000 and all keys are 8 or less characters long? </a:t>
            </a:r>
          </a:p>
          <a:p>
            <a:pPr lvl="1"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Problem 2</a:t>
            </a:r>
            <a:r>
              <a:rPr lang="en-US" sz="2800" smtClean="0"/>
              <a:t>: What if keys often contain the same characters (“abc”, “bca”, etc.)?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517CA69E-F2C1-44C9-9812-AC6A2D130C6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Strings as Keys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550863" y="1568450"/>
            <a:ext cx="8202612" cy="4686300"/>
          </a:xfrm>
        </p:spPr>
        <p:txBody>
          <a:bodyPr/>
          <a:lstStyle/>
          <a:p>
            <a:pPr marL="457200" indent="-457200" eaLnBrk="1" hangingPunct="1"/>
            <a:r>
              <a:rPr lang="en-US" sz="2800" smtClean="0"/>
              <a:t>Basic idea: consider string to be a integer (base 128):</a:t>
            </a:r>
          </a:p>
          <a:p>
            <a:pPr marL="838200" lvl="1" indent="-381000" eaLnBrk="1" hangingPunct="1">
              <a:buFontTx/>
              <a:buNone/>
            </a:pPr>
            <a:r>
              <a:rPr lang="en-US" sz="2600" smtClean="0">
                <a:solidFill>
                  <a:schemeClr val="accent2"/>
                </a:solidFill>
              </a:rPr>
              <a:t>Hash(“abc”) = (‘a’*128</a:t>
            </a:r>
            <a:r>
              <a:rPr lang="en-US" sz="2600" baseline="30000" smtClean="0">
                <a:solidFill>
                  <a:schemeClr val="accent2"/>
                </a:solidFill>
              </a:rPr>
              <a:t>2</a:t>
            </a:r>
            <a:r>
              <a:rPr lang="en-US" sz="2600" smtClean="0">
                <a:solidFill>
                  <a:schemeClr val="accent2"/>
                </a:solidFill>
              </a:rPr>
              <a:t> + ‘b’*128</a:t>
            </a:r>
            <a:r>
              <a:rPr lang="en-US" sz="2600" baseline="30000" smtClean="0">
                <a:solidFill>
                  <a:schemeClr val="accent2"/>
                </a:solidFill>
              </a:rPr>
              <a:t>1</a:t>
            </a:r>
            <a:r>
              <a:rPr lang="en-US" sz="2600" smtClean="0">
                <a:solidFill>
                  <a:schemeClr val="accent2"/>
                </a:solidFill>
              </a:rPr>
              <a:t> + ‘c’) % TableSize</a:t>
            </a:r>
            <a:endParaRPr lang="en-US" smtClean="0">
              <a:solidFill>
                <a:schemeClr val="accent2"/>
              </a:solidFill>
            </a:endParaRPr>
          </a:p>
          <a:p>
            <a:pPr marL="457200" indent="-457200" eaLnBrk="1" hangingPunct="1"/>
            <a:r>
              <a:rPr lang="en-US" sz="2800" smtClean="0"/>
              <a:t>Range of hash large, anagrams get different values</a:t>
            </a:r>
          </a:p>
          <a:p>
            <a:pPr marL="457200" indent="-457200" eaLnBrk="1" hangingPunct="1"/>
            <a:r>
              <a:rPr lang="en-US" sz="2800" b="1" smtClean="0"/>
              <a:t>Problem:</a:t>
            </a:r>
            <a:r>
              <a:rPr lang="en-US" sz="2800" smtClean="0"/>
              <a:t> although a char can hold 128 values (8 bits), only a subset of these values are commonly used (26 letters plus some special characters)</a:t>
            </a:r>
          </a:p>
          <a:p>
            <a:pPr marL="838200" lvl="1" indent="-381000" eaLnBrk="1" hangingPunct="1"/>
            <a:r>
              <a:rPr lang="en-US" smtClean="0"/>
              <a:t>So just use a smaller “base” </a:t>
            </a:r>
          </a:p>
          <a:p>
            <a:pPr marL="838200" lvl="1" indent="-381000" eaLnBrk="1" hangingPunct="1"/>
            <a:r>
              <a:rPr lang="en-US" sz="2600" smtClean="0">
                <a:solidFill>
                  <a:schemeClr val="accent2"/>
                </a:solidFill>
              </a:rPr>
              <a:t>Hash(“abc”) = (‘a’*32</a:t>
            </a:r>
            <a:r>
              <a:rPr lang="en-US" sz="2600" baseline="30000" smtClean="0">
                <a:solidFill>
                  <a:schemeClr val="accent2"/>
                </a:solidFill>
              </a:rPr>
              <a:t>2</a:t>
            </a:r>
            <a:r>
              <a:rPr lang="en-US" sz="2600" smtClean="0">
                <a:solidFill>
                  <a:schemeClr val="accent2"/>
                </a:solidFill>
              </a:rPr>
              <a:t> + ‘b’*32</a:t>
            </a:r>
            <a:r>
              <a:rPr lang="en-US" sz="2600" baseline="30000" smtClean="0">
                <a:solidFill>
                  <a:schemeClr val="accent2"/>
                </a:solidFill>
              </a:rPr>
              <a:t>1</a:t>
            </a:r>
            <a:r>
              <a:rPr lang="en-US" sz="2600" smtClean="0">
                <a:solidFill>
                  <a:schemeClr val="accent2"/>
                </a:solidFill>
              </a:rPr>
              <a:t> + ‘c’) % TableSize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503BD4F3-DAAE-494C-8541-86815E2DB44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Hashing Strings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Horner’s Rule</a:t>
            </a:r>
          </a:p>
          <a:p>
            <a:pPr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Advantages: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7E58B763-0D12-42E4-92E8-0BD99068BB8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Making the String Hash</a:t>
            </a:r>
            <a:br>
              <a:rPr lang="en-US" smtClean="0"/>
            </a:br>
            <a:r>
              <a:rPr lang="en-US" smtClean="0"/>
              <a:t>Easy to Compute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111250" y="2667000"/>
            <a:ext cx="6432550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Courier New" pitchFamily="49" charset="0"/>
              </a:rPr>
              <a:t>int hash(String s) {</a:t>
            </a:r>
          </a:p>
          <a:p>
            <a:pPr algn="l" eaLnBrk="0" hangingPunct="0"/>
            <a:r>
              <a:rPr lang="en-US" sz="2000" b="1">
                <a:latin typeface="Courier New" pitchFamily="49" charset="0"/>
              </a:rPr>
              <a:t>  h = 0;</a:t>
            </a:r>
          </a:p>
          <a:p>
            <a:pPr algn="l" eaLnBrk="0" hangingPunct="0"/>
            <a:r>
              <a:rPr lang="en-US" sz="2000" b="1">
                <a:latin typeface="Courier New" pitchFamily="49" charset="0"/>
              </a:rPr>
              <a:t>  for (i = s.length() - 1; i &gt;= 0; i--) {</a:t>
            </a:r>
          </a:p>
          <a:p>
            <a:pPr algn="l" eaLnBrk="0" hangingPunct="0"/>
            <a:r>
              <a:rPr lang="en-US" sz="2000" b="1">
                <a:latin typeface="Courier New" pitchFamily="49" charset="0"/>
              </a:rPr>
              <a:t>    h = (s.keyAt(i) + h&lt;&lt;5) % tableSize;</a:t>
            </a:r>
          </a:p>
          <a:p>
            <a:pPr algn="l" eaLnBrk="0" hangingPunct="0"/>
            <a:r>
              <a:rPr lang="en-US" sz="2000" b="1">
                <a:latin typeface="Courier New" pitchFamily="49" charset="0"/>
              </a:rPr>
              <a:t>  }</a:t>
            </a:r>
          </a:p>
          <a:p>
            <a:pPr algn="l" eaLnBrk="0" hangingPunct="0"/>
            <a:r>
              <a:rPr lang="en-US" sz="2000" b="1">
                <a:latin typeface="Courier New" pitchFamily="49" charset="0"/>
              </a:rPr>
              <a:t>  return h; </a:t>
            </a:r>
          </a:p>
          <a:p>
            <a:pPr algn="l" eaLnBrk="0" hangingPunct="0"/>
            <a:r>
              <a:rPr lang="en-US" sz="2000" b="1">
                <a:latin typeface="Courier New" pitchFamily="49" charset="0"/>
              </a:rPr>
              <a:t>}</a:t>
            </a:r>
          </a:p>
          <a:p>
            <a:pPr algn="l" eaLnBrk="0" hangingPunct="0">
              <a:buFontTx/>
              <a:buChar char="•"/>
            </a:pPr>
            <a:endParaRPr lang="en-US" sz="2800"/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4876800" y="4419600"/>
            <a:ext cx="2057400" cy="1219200"/>
          </a:xfrm>
          <a:prstGeom prst="wedgeRectCallout">
            <a:avLst>
              <a:gd name="adj1" fmla="val -53394"/>
              <a:gd name="adj2" fmla="val -88931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i="1">
                <a:solidFill>
                  <a:srgbClr val="FF0000"/>
                </a:solidFill>
              </a:rPr>
              <a:t>What is happening here???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5181600"/>
          </a:xfrm>
        </p:spPr>
        <p:txBody>
          <a:bodyPr/>
          <a:lstStyle/>
          <a:p>
            <a:pPr eaLnBrk="1" hangingPunct="1"/>
            <a:r>
              <a:rPr lang="en-US" smtClean="0"/>
              <a:t>A set of values – (name, birthdate) 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arbitrary pointer in C?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arbitrary reference to an object in Java?</a:t>
            </a:r>
          </a:p>
          <a:p>
            <a:pPr eaLnBrk="1" hangingPunct="1"/>
            <a:endParaRPr lang="en-US" smtClean="0"/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F4FE77D5-F177-4C86-BC82-5C8A284AB60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How Can You Hash…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5181600"/>
          </a:xfrm>
        </p:spPr>
        <p:txBody>
          <a:bodyPr/>
          <a:lstStyle/>
          <a:p>
            <a:pPr eaLnBrk="1" hangingPunct="1"/>
            <a:r>
              <a:rPr lang="en-US" smtClean="0"/>
              <a:t>A set of values – (name, birthdate) ?</a:t>
            </a:r>
          </a:p>
          <a:p>
            <a:pPr eaLnBrk="1" hangingPunct="1">
              <a:buFontTx/>
              <a:buNone/>
            </a:pPr>
            <a:r>
              <a:rPr lang="en-US" smtClean="0"/>
              <a:t> 		</a:t>
            </a:r>
            <a:r>
              <a:rPr lang="en-US" smtClean="0">
                <a:solidFill>
                  <a:schemeClr val="accent2"/>
                </a:solidFill>
              </a:rPr>
              <a:t>(Hash(name) ^ Hash(birthdate))% tablesize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arbitrary pointer in C?</a:t>
            </a:r>
          </a:p>
          <a:p>
            <a:pPr eaLnBrk="1" hangingPunct="1">
              <a:buFontTx/>
              <a:buNone/>
            </a:pPr>
            <a:r>
              <a:rPr lang="en-US" smtClean="0"/>
              <a:t> 		</a:t>
            </a:r>
            <a:r>
              <a:rPr lang="en-US" smtClean="0">
                <a:solidFill>
                  <a:schemeClr val="accent2"/>
                </a:solidFill>
              </a:rPr>
              <a:t>((int)p) % tablesize</a:t>
            </a:r>
          </a:p>
          <a:p>
            <a:pPr eaLnBrk="1" hangingPunct="1"/>
            <a:r>
              <a:rPr lang="en-US" smtClean="0"/>
              <a:t>An arbitrary reference to an object in Java?</a:t>
            </a:r>
          </a:p>
          <a:p>
            <a:pPr eaLnBrk="1" hangingPunct="1">
              <a:buFontTx/>
              <a:buNone/>
            </a:pPr>
            <a:r>
              <a:rPr lang="en-US" smtClean="0"/>
              <a:t> 		</a:t>
            </a:r>
            <a:r>
              <a:rPr lang="en-US" smtClean="0">
                <a:solidFill>
                  <a:schemeClr val="accent2"/>
                </a:solidFill>
              </a:rPr>
              <a:t>Hash(obj.toString())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		or just obj.hashCode() % tablesize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D351C88F-A198-48C7-9A3F-0A777AA1BF7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How Can You Hash…</a:t>
            </a:r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5715000" y="3200400"/>
            <a:ext cx="1143000" cy="762000"/>
          </a:xfrm>
          <a:prstGeom prst="wedgeRoundRectCallout">
            <a:avLst>
              <a:gd name="adj1" fmla="val -208611"/>
              <a:gd name="adj2" fmla="val -113125"/>
              <a:gd name="adj3" fmla="val 16667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FF0000"/>
                </a:solidFill>
              </a:rPr>
              <a:t>What’s this?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best hash function would distribute keys as evenly as possible in the hash table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“Simple uniform hashing”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Maps each key to a (fixed) random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Idealized gold standard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Simple to analyze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be closely approximated by best hash functions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B6E70BA6-CDCF-40E3-9567-1254962BB6A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 Hash Function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</a:t>
            </a:r>
            <a:r>
              <a:rPr lang="en-US" sz="2400" smtClean="0">
                <a:solidFill>
                  <a:srgbClr val="0000FF"/>
                </a:solidFill>
              </a:rPr>
              <a:t>collision</a:t>
            </a:r>
            <a:r>
              <a:rPr lang="en-US" sz="2400" smtClean="0"/>
              <a:t> occurs when two different keys hash to the same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E.g. For </a:t>
            </a:r>
            <a:r>
              <a:rPr lang="en-US" sz="2000" i="1" smtClean="0"/>
              <a:t>TableSize</a:t>
            </a:r>
            <a:r>
              <a:rPr lang="en-US" sz="2000" smtClean="0"/>
              <a:t> = 17, the keys 18 and 35 hash to the same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18 mod 17 = 1 and 35 mod 17 = 1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Cannot store both data records in the same slot in array!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Two different methods for collision resolution: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0000FF"/>
                </a:solidFill>
              </a:rPr>
              <a:t>Separate Chaining</a:t>
            </a:r>
            <a:r>
              <a:rPr lang="en-US" sz="2200" b="1" smtClean="0"/>
              <a:t>:</a:t>
            </a:r>
            <a:r>
              <a:rPr lang="en-US" sz="2200" smtClean="0"/>
              <a:t> Use a dictionary data structure (such as a linked list) to store multiple items that hash to the same slot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smtClean="0">
                <a:solidFill>
                  <a:srgbClr val="0000FF"/>
                </a:solidFill>
              </a:rPr>
              <a:t>Closed Hashing (or </a:t>
            </a:r>
            <a:r>
              <a:rPr lang="en-US" sz="2200" b="1" i="1" smtClean="0">
                <a:solidFill>
                  <a:srgbClr val="0000FF"/>
                </a:solidFill>
              </a:rPr>
              <a:t>probing</a:t>
            </a:r>
            <a:r>
              <a:rPr lang="en-US" sz="2200" b="1" smtClean="0">
                <a:solidFill>
                  <a:srgbClr val="0000FF"/>
                </a:solidFill>
              </a:rPr>
              <a:t>):</a:t>
            </a:r>
            <a:r>
              <a:rPr lang="en-US" sz="2200" smtClean="0"/>
              <a:t> search for empty slots using a second function and store item in first empty slot that is found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5ECC49E0-72AF-45E8-98F3-959F4E84C2D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Collisions and their Resolution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438400"/>
            <a:ext cx="6629400" cy="2667000"/>
          </a:xfrm>
        </p:spPr>
        <p:txBody>
          <a:bodyPr/>
          <a:lstStyle/>
          <a:p>
            <a:pPr eaLnBrk="1" hangingPunct="1"/>
            <a:r>
              <a:rPr lang="en-US" sz="2800" smtClean="0"/>
              <a:t>Separate chaining = Open hashing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Closed hashing = Open addressing</a:t>
            </a:r>
          </a:p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	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143B42B4-3A67-4325-BBAE-930EF4EE704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Rose by Any Other Name…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7" name="Rectangle 46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40386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Put a little dictionary at each entry</a:t>
            </a:r>
          </a:p>
          <a:p>
            <a:pPr lvl="1" eaLnBrk="1" hangingPunct="1"/>
            <a:r>
              <a:rPr lang="en-US" sz="2000" smtClean="0"/>
              <a:t>choose type as appropriate</a:t>
            </a:r>
          </a:p>
          <a:p>
            <a:pPr lvl="1" eaLnBrk="1" hangingPunct="1"/>
            <a:r>
              <a:rPr lang="en-US" sz="2000" smtClean="0"/>
              <a:t>common case is unordered linked list (chain)</a:t>
            </a:r>
          </a:p>
          <a:p>
            <a:pPr eaLnBrk="1" hangingPunct="1"/>
            <a:r>
              <a:rPr lang="en-US" sz="2400" smtClean="0"/>
              <a:t>Properties</a:t>
            </a:r>
          </a:p>
          <a:p>
            <a:pPr lvl="1" eaLnBrk="1" hangingPunct="1"/>
            <a:r>
              <a:rPr lang="en-US" sz="2000" smtClean="0">
                <a:sym typeface="Symbol" pitchFamily="18" charset="2"/>
              </a:rPr>
              <a:t>performance degrades with length of chains</a:t>
            </a:r>
            <a:endParaRPr lang="en-US" sz="2000" smtClean="0"/>
          </a:p>
          <a:p>
            <a:pPr lvl="1" eaLnBrk="1" hangingPunct="1"/>
            <a:r>
              <a:rPr lang="en-US" sz="2000" b="1" smtClean="0">
                <a:sym typeface="Symbol" pitchFamily="18" charset="2"/>
              </a:rPr>
              <a:t> can be greater than 1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C9EB824F-C4E5-457E-AA32-00973A7BFAC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5646" name="Rectangle 4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Hashing with Separate Chaining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5127625" y="2105025"/>
            <a:ext cx="571500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5127625" y="2676525"/>
            <a:ext cx="571500" cy="56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127625" y="3244850"/>
            <a:ext cx="571500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5127625" y="4379913"/>
            <a:ext cx="571500" cy="569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5127625" y="4949825"/>
            <a:ext cx="571500" cy="569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/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5127625" y="5519738"/>
            <a:ext cx="571500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5127625" y="3808413"/>
            <a:ext cx="571500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/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867275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4867275" y="31908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4867275" y="26241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4867275" y="2057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4860925" y="54530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>
            <a:off x="4860925" y="48863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25616" name="Text Box 15"/>
          <p:cNvSpPr txBox="1">
            <a:spLocks noChangeArrowheads="1"/>
          </p:cNvSpPr>
          <p:nvPr/>
        </p:nvSpPr>
        <p:spPr bwMode="auto">
          <a:xfrm>
            <a:off x="4860925" y="43195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25617" name="Line 16"/>
          <p:cNvSpPr>
            <a:spLocks noChangeShapeType="1"/>
          </p:cNvSpPr>
          <p:nvPr/>
        </p:nvSpPr>
        <p:spPr bwMode="auto">
          <a:xfrm>
            <a:off x="5127625" y="2103438"/>
            <a:ext cx="5715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7"/>
          <p:cNvSpPr>
            <a:spLocks noChangeAspect="1" noChangeShapeType="1"/>
          </p:cNvSpPr>
          <p:nvPr/>
        </p:nvSpPr>
        <p:spPr bwMode="auto">
          <a:xfrm>
            <a:off x="5127625" y="3236913"/>
            <a:ext cx="576263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8"/>
          <p:cNvSpPr>
            <a:spLocks noChangeShapeType="1"/>
          </p:cNvSpPr>
          <p:nvPr/>
        </p:nvSpPr>
        <p:spPr bwMode="auto">
          <a:xfrm>
            <a:off x="5127625" y="4376738"/>
            <a:ext cx="5715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19"/>
          <p:cNvSpPr>
            <a:spLocks noChangeShapeType="1"/>
          </p:cNvSpPr>
          <p:nvPr/>
        </p:nvSpPr>
        <p:spPr bwMode="auto">
          <a:xfrm>
            <a:off x="5127625" y="5519738"/>
            <a:ext cx="5715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20"/>
          <p:cNvSpPr>
            <a:spLocks noChangeArrowheads="1"/>
          </p:cNvSpPr>
          <p:nvPr/>
        </p:nvSpPr>
        <p:spPr bwMode="auto">
          <a:xfrm>
            <a:off x="6096000" y="2674938"/>
            <a:ext cx="571500" cy="573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a</a:t>
            </a:r>
          </a:p>
        </p:txBody>
      </p:sp>
      <p:sp>
        <p:nvSpPr>
          <p:cNvPr id="25622" name="Rectangle 21"/>
          <p:cNvSpPr>
            <a:spLocks noChangeArrowheads="1"/>
          </p:cNvSpPr>
          <p:nvPr/>
        </p:nvSpPr>
        <p:spPr bwMode="auto">
          <a:xfrm>
            <a:off x="6667500" y="2674938"/>
            <a:ext cx="571500" cy="573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2"/>
          <p:cNvSpPr>
            <a:spLocks noChangeArrowheads="1"/>
          </p:cNvSpPr>
          <p:nvPr/>
        </p:nvSpPr>
        <p:spPr bwMode="auto">
          <a:xfrm>
            <a:off x="6381750" y="2674938"/>
            <a:ext cx="5715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23"/>
          <p:cNvSpPr>
            <a:spLocks noChangeArrowheads="1"/>
          </p:cNvSpPr>
          <p:nvPr/>
        </p:nvSpPr>
        <p:spPr bwMode="auto">
          <a:xfrm>
            <a:off x="7459663" y="2674938"/>
            <a:ext cx="574675" cy="573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d</a:t>
            </a:r>
          </a:p>
        </p:txBody>
      </p:sp>
      <p:sp>
        <p:nvSpPr>
          <p:cNvPr id="25625" name="Rectangle 24"/>
          <p:cNvSpPr>
            <a:spLocks noChangeArrowheads="1"/>
          </p:cNvSpPr>
          <p:nvPr/>
        </p:nvSpPr>
        <p:spPr bwMode="auto">
          <a:xfrm>
            <a:off x="7748588" y="2674938"/>
            <a:ext cx="5715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26" name="AutoShape 25"/>
          <p:cNvCxnSpPr>
            <a:cxnSpLocks noChangeShapeType="1"/>
            <a:stCxn id="25623" idx="3"/>
            <a:endCxn id="25624" idx="1"/>
          </p:cNvCxnSpPr>
          <p:nvPr/>
        </p:nvCxnSpPr>
        <p:spPr bwMode="auto">
          <a:xfrm>
            <a:off x="6953250" y="2962275"/>
            <a:ext cx="5064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27" name="Rectangle 26"/>
          <p:cNvSpPr>
            <a:spLocks noChangeArrowheads="1"/>
          </p:cNvSpPr>
          <p:nvPr/>
        </p:nvSpPr>
        <p:spPr bwMode="auto">
          <a:xfrm>
            <a:off x="8026400" y="2674938"/>
            <a:ext cx="571500" cy="573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7"/>
          <p:cNvSpPr>
            <a:spLocks noChangeShapeType="1"/>
          </p:cNvSpPr>
          <p:nvPr/>
        </p:nvSpPr>
        <p:spPr bwMode="auto">
          <a:xfrm>
            <a:off x="8026400" y="2674938"/>
            <a:ext cx="571500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8"/>
          <p:cNvSpPr>
            <a:spLocks noChangeArrowheads="1"/>
          </p:cNvSpPr>
          <p:nvPr/>
        </p:nvSpPr>
        <p:spPr bwMode="auto">
          <a:xfrm>
            <a:off x="6381750" y="2674938"/>
            <a:ext cx="5715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30" name="AutoShape 29"/>
          <p:cNvCxnSpPr>
            <a:cxnSpLocks noChangeShapeType="1"/>
            <a:endCxn id="25621" idx="1"/>
          </p:cNvCxnSpPr>
          <p:nvPr/>
        </p:nvCxnSpPr>
        <p:spPr bwMode="auto">
          <a:xfrm>
            <a:off x="5410200" y="2960688"/>
            <a:ext cx="6858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31" name="Rectangle 30"/>
          <p:cNvSpPr>
            <a:spLocks noChangeArrowheads="1"/>
          </p:cNvSpPr>
          <p:nvPr/>
        </p:nvSpPr>
        <p:spPr bwMode="auto">
          <a:xfrm>
            <a:off x="6096000" y="3805238"/>
            <a:ext cx="571500" cy="573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e</a:t>
            </a:r>
          </a:p>
        </p:txBody>
      </p:sp>
      <p:sp>
        <p:nvSpPr>
          <p:cNvPr id="25632" name="Rectangle 31"/>
          <p:cNvSpPr>
            <a:spLocks noChangeArrowheads="1"/>
          </p:cNvSpPr>
          <p:nvPr/>
        </p:nvSpPr>
        <p:spPr bwMode="auto">
          <a:xfrm>
            <a:off x="6667500" y="3805238"/>
            <a:ext cx="571500" cy="573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Rectangle 32"/>
          <p:cNvSpPr>
            <a:spLocks noChangeArrowheads="1"/>
          </p:cNvSpPr>
          <p:nvPr/>
        </p:nvSpPr>
        <p:spPr bwMode="auto">
          <a:xfrm>
            <a:off x="6381750" y="3805238"/>
            <a:ext cx="5715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Rectangle 33"/>
          <p:cNvSpPr>
            <a:spLocks noChangeArrowheads="1"/>
          </p:cNvSpPr>
          <p:nvPr/>
        </p:nvSpPr>
        <p:spPr bwMode="auto">
          <a:xfrm>
            <a:off x="7459663" y="3805238"/>
            <a:ext cx="574675" cy="573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sp>
        <p:nvSpPr>
          <p:cNvPr id="25635" name="Rectangle 34"/>
          <p:cNvSpPr>
            <a:spLocks noChangeArrowheads="1"/>
          </p:cNvSpPr>
          <p:nvPr/>
        </p:nvSpPr>
        <p:spPr bwMode="auto">
          <a:xfrm>
            <a:off x="7748588" y="3805238"/>
            <a:ext cx="5715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36" name="AutoShape 35"/>
          <p:cNvCxnSpPr>
            <a:cxnSpLocks noChangeShapeType="1"/>
            <a:stCxn id="25633" idx="3"/>
            <a:endCxn id="25634" idx="1"/>
          </p:cNvCxnSpPr>
          <p:nvPr/>
        </p:nvCxnSpPr>
        <p:spPr bwMode="auto">
          <a:xfrm>
            <a:off x="6953250" y="4092575"/>
            <a:ext cx="5064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37" name="Rectangle 36"/>
          <p:cNvSpPr>
            <a:spLocks noChangeArrowheads="1"/>
          </p:cNvSpPr>
          <p:nvPr/>
        </p:nvSpPr>
        <p:spPr bwMode="auto">
          <a:xfrm>
            <a:off x="8026400" y="3805238"/>
            <a:ext cx="571500" cy="573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Line 37"/>
          <p:cNvSpPr>
            <a:spLocks noChangeShapeType="1"/>
          </p:cNvSpPr>
          <p:nvPr/>
        </p:nvSpPr>
        <p:spPr bwMode="auto">
          <a:xfrm>
            <a:off x="8026400" y="3805238"/>
            <a:ext cx="571500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Rectangle 38"/>
          <p:cNvSpPr>
            <a:spLocks noChangeArrowheads="1"/>
          </p:cNvSpPr>
          <p:nvPr/>
        </p:nvSpPr>
        <p:spPr bwMode="auto">
          <a:xfrm>
            <a:off x="6381750" y="3805238"/>
            <a:ext cx="5715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40" name="AutoShape 39"/>
          <p:cNvCxnSpPr>
            <a:cxnSpLocks noChangeShapeType="1"/>
            <a:endCxn id="25631" idx="1"/>
          </p:cNvCxnSpPr>
          <p:nvPr/>
        </p:nvCxnSpPr>
        <p:spPr bwMode="auto">
          <a:xfrm flipV="1">
            <a:off x="5410200" y="4092575"/>
            <a:ext cx="685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41" name="Rectangle 40"/>
          <p:cNvSpPr>
            <a:spLocks noChangeArrowheads="1"/>
          </p:cNvSpPr>
          <p:nvPr/>
        </p:nvSpPr>
        <p:spPr bwMode="auto">
          <a:xfrm>
            <a:off x="6096000" y="4945063"/>
            <a:ext cx="574675" cy="573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c</a:t>
            </a:r>
          </a:p>
        </p:txBody>
      </p:sp>
      <p:sp>
        <p:nvSpPr>
          <p:cNvPr id="25642" name="Rectangle 41"/>
          <p:cNvSpPr>
            <a:spLocks noChangeArrowheads="1"/>
          </p:cNvSpPr>
          <p:nvPr/>
        </p:nvSpPr>
        <p:spPr bwMode="auto">
          <a:xfrm>
            <a:off x="6392863" y="4945063"/>
            <a:ext cx="5715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43" name="AutoShape 42"/>
          <p:cNvCxnSpPr>
            <a:cxnSpLocks noChangeShapeType="1"/>
            <a:endCxn id="25641" idx="1"/>
          </p:cNvCxnSpPr>
          <p:nvPr/>
        </p:nvCxnSpPr>
        <p:spPr bwMode="auto">
          <a:xfrm flipV="1">
            <a:off x="5410200" y="5232400"/>
            <a:ext cx="6858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44" name="Rectangle 43"/>
          <p:cNvSpPr>
            <a:spLocks noChangeArrowheads="1"/>
          </p:cNvSpPr>
          <p:nvPr/>
        </p:nvSpPr>
        <p:spPr bwMode="auto">
          <a:xfrm>
            <a:off x="6667500" y="4945063"/>
            <a:ext cx="571500" cy="573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Line 44"/>
          <p:cNvSpPr>
            <a:spLocks noChangeShapeType="1"/>
          </p:cNvSpPr>
          <p:nvPr/>
        </p:nvSpPr>
        <p:spPr bwMode="auto">
          <a:xfrm>
            <a:off x="6667500" y="4945063"/>
            <a:ext cx="571500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Text Box 47"/>
          <p:cNvSpPr txBox="1">
            <a:spLocks noChangeArrowheads="1"/>
          </p:cNvSpPr>
          <p:nvPr/>
        </p:nvSpPr>
        <p:spPr bwMode="auto">
          <a:xfrm>
            <a:off x="7332663" y="1676400"/>
            <a:ext cx="1506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</a:rPr>
              <a:t>h(a) = h(d)</a:t>
            </a:r>
          </a:p>
          <a:p>
            <a:pPr algn="l" eaLnBrk="0" hangingPunct="0"/>
            <a:r>
              <a:rPr lang="en-US">
                <a:solidFill>
                  <a:srgbClr val="FF0000"/>
                </a:solidFill>
              </a:rPr>
              <a:t>h(e) = h(b)</a:t>
            </a:r>
          </a:p>
        </p:txBody>
      </p:sp>
      <p:sp>
        <p:nvSpPr>
          <p:cNvPr id="25649" name="AutoShape 48"/>
          <p:cNvSpPr>
            <a:spLocks noChangeArrowheads="1"/>
          </p:cNvSpPr>
          <p:nvPr/>
        </p:nvSpPr>
        <p:spPr bwMode="auto">
          <a:xfrm>
            <a:off x="1981200" y="5334000"/>
            <a:ext cx="2133600" cy="1524000"/>
          </a:xfrm>
          <a:prstGeom prst="cloudCallout">
            <a:avLst>
              <a:gd name="adj1" fmla="val -70537"/>
              <a:gd name="adj2" fmla="val -52083"/>
            </a:avLst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What was</a:t>
            </a:r>
          </a:p>
          <a:p>
            <a:pPr eaLnBrk="0" hangingPunct="0"/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>
                <a:solidFill>
                  <a:schemeClr val="accent2"/>
                </a:solidFill>
              </a:rPr>
              <a:t>??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Search cost</a:t>
            </a:r>
          </a:p>
          <a:p>
            <a:pPr lvl="1" eaLnBrk="1" hangingPunct="1"/>
            <a:r>
              <a:rPr lang="en-US" sz="2400" smtClean="0"/>
              <a:t>unsuccessful search: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endParaRPr lang="en-US" sz="2400" smtClean="0"/>
          </a:p>
          <a:p>
            <a:pPr lvl="1" eaLnBrk="1" hangingPunct="1"/>
            <a:r>
              <a:rPr lang="en-US" sz="2400" smtClean="0"/>
              <a:t>successful search: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Optimal load factor: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22763BF4-A70A-493C-B1A4-8621E288ABD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Factor with Separate Chaining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FC2967-91AD-4CB6-9039-EFA47697C5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Dictionary &amp; Search ADTs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00200"/>
            <a:ext cx="69342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create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destroy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insert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find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FF0000"/>
                </a:solidFill>
              </a:rPr>
              <a:t>delete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Dictionary</a:t>
            </a:r>
            <a:r>
              <a:rPr lang="en-US" sz="2400" smtClean="0"/>
              <a:t>:  Stores </a:t>
            </a:r>
            <a:r>
              <a:rPr lang="en-US" sz="2400" i="1" smtClean="0">
                <a:solidFill>
                  <a:srgbClr val="339933"/>
                </a:solidFill>
              </a:rPr>
              <a:t>values</a:t>
            </a:r>
            <a:r>
              <a:rPr lang="en-US" sz="2400" smtClean="0"/>
              <a:t> associated with user-specified </a:t>
            </a:r>
            <a:r>
              <a:rPr lang="en-US" sz="2400" i="1" smtClean="0">
                <a:solidFill>
                  <a:srgbClr val="9900CC"/>
                </a:solidFill>
              </a:rPr>
              <a:t>keys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9900CC"/>
                </a:solidFill>
              </a:rPr>
              <a:t>keys</a:t>
            </a:r>
            <a:r>
              <a:rPr lang="en-US" sz="2000" smtClean="0"/>
              <a:t> may be any (homogenous) comparable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339933"/>
                </a:solidFill>
              </a:rPr>
              <a:t>values</a:t>
            </a:r>
            <a:r>
              <a:rPr lang="en-US" sz="2000" smtClean="0"/>
              <a:t> may be any (homogenous)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implementation: data field is a struct with two parts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Search ADT:  keys = values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76800" y="1676400"/>
            <a:ext cx="3276600" cy="2209800"/>
          </a:xfrm>
          <a:ln w="12700"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marL="457200" indent="-457200" eaLnBrk="1" hangingPunct="1"/>
            <a:r>
              <a:rPr lang="en-US" sz="2000" smtClean="0">
                <a:solidFill>
                  <a:srgbClr val="9900CC"/>
                </a:solidFill>
              </a:rPr>
              <a:t>kim chi</a:t>
            </a:r>
            <a:endParaRPr lang="en-US" sz="2000" smtClean="0">
              <a:solidFill>
                <a:schemeClr val="accent2"/>
              </a:solidFill>
            </a:endParaRPr>
          </a:p>
          <a:p>
            <a:pPr marL="838200" lvl="1" indent="-381000" eaLnBrk="1" hangingPunct="1"/>
            <a:r>
              <a:rPr lang="en-US" sz="1800" smtClean="0">
                <a:solidFill>
                  <a:srgbClr val="339933"/>
                </a:solidFill>
              </a:rPr>
              <a:t>spicy cabbage</a:t>
            </a:r>
            <a:endParaRPr lang="en-US" sz="1800" smtClean="0">
              <a:solidFill>
                <a:schemeClr val="accent2"/>
              </a:solidFill>
            </a:endParaRPr>
          </a:p>
          <a:p>
            <a:pPr marL="457200" indent="-457200" eaLnBrk="1" hangingPunct="1"/>
            <a:r>
              <a:rPr lang="en-US" sz="2000" smtClean="0">
                <a:solidFill>
                  <a:srgbClr val="9900CC"/>
                </a:solidFill>
              </a:rPr>
              <a:t>kreplach</a:t>
            </a:r>
            <a:endParaRPr lang="en-US" sz="2000" smtClean="0">
              <a:solidFill>
                <a:schemeClr val="accent2"/>
              </a:solidFill>
            </a:endParaRPr>
          </a:p>
          <a:p>
            <a:pPr marL="838200" lvl="1" indent="-381000" eaLnBrk="1" hangingPunct="1"/>
            <a:r>
              <a:rPr lang="en-US" sz="1800" smtClean="0">
                <a:solidFill>
                  <a:srgbClr val="339933"/>
                </a:solidFill>
              </a:rPr>
              <a:t>tasty stuffed dough</a:t>
            </a:r>
            <a:endParaRPr lang="en-US" sz="1800" smtClean="0">
              <a:solidFill>
                <a:schemeClr val="accent2"/>
              </a:solidFill>
            </a:endParaRPr>
          </a:p>
          <a:p>
            <a:pPr marL="457200" indent="-457200" eaLnBrk="1" hangingPunct="1"/>
            <a:r>
              <a:rPr lang="en-US" sz="2000" smtClean="0">
                <a:solidFill>
                  <a:srgbClr val="9900CC"/>
                </a:solidFill>
              </a:rPr>
              <a:t>kiwi</a:t>
            </a:r>
            <a:endParaRPr lang="en-US" sz="2000" smtClean="0">
              <a:solidFill>
                <a:schemeClr val="accent2"/>
              </a:solidFill>
            </a:endParaRPr>
          </a:p>
          <a:p>
            <a:pPr marL="838200" lvl="1" indent="-381000" eaLnBrk="1" hangingPunct="1"/>
            <a:r>
              <a:rPr lang="en-US" sz="1800" smtClean="0">
                <a:solidFill>
                  <a:srgbClr val="339933"/>
                </a:solidFill>
              </a:rPr>
              <a:t>Australian fruit</a:t>
            </a:r>
            <a:endParaRPr lang="en-US" sz="1800" smtClean="0">
              <a:solidFill>
                <a:schemeClr val="accent2"/>
              </a:solidFill>
            </a:endParaRPr>
          </a:p>
          <a:p>
            <a:pPr marL="457200" indent="-457200" eaLnBrk="1" hangingPunct="1"/>
            <a:endParaRPr lang="en-US" sz="2000" smtClean="0">
              <a:solidFill>
                <a:schemeClr val="accent2"/>
              </a:solidFill>
            </a:endParaRPr>
          </a:p>
          <a:p>
            <a:pPr marL="838200" lvl="1" indent="-381000" eaLnBrk="1" hangingPunct="1"/>
            <a:endParaRPr lang="en-US" sz="1800" smtClean="0">
              <a:solidFill>
                <a:schemeClr val="accent2"/>
              </a:solidFill>
            </a:endParaRPr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2667000" y="2438400"/>
            <a:ext cx="2209800" cy="15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3521075" y="2106613"/>
            <a:ext cx="74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solidFill>
                  <a:schemeClr val="accent2"/>
                </a:solidFill>
              </a:rPr>
              <a:t>insert</a:t>
            </a:r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 flipH="1">
            <a:off x="2667000" y="3505200"/>
            <a:ext cx="2209800" cy="15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3270250" y="3184525"/>
            <a:ext cx="1633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solidFill>
                  <a:schemeClr val="accent2"/>
                </a:solidFill>
              </a:rPr>
              <a:t>find(</a:t>
            </a:r>
            <a:r>
              <a:rPr lang="en-US" sz="2000">
                <a:solidFill>
                  <a:srgbClr val="9900CC"/>
                </a:solidFill>
              </a:rPr>
              <a:t>kreplach</a:t>
            </a:r>
            <a:r>
              <a:rPr lang="en-US" sz="20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2743200" y="2514600"/>
            <a:ext cx="2133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kohlrabi</a:t>
            </a:r>
            <a:endParaRPr lang="en-US" sz="1400">
              <a:solidFill>
                <a:srgbClr val="9900CC"/>
              </a:solidFill>
            </a:endParaRPr>
          </a:p>
          <a:p>
            <a:pPr algn="l" eaLnBrk="0" hangingPunct="0"/>
            <a:r>
              <a:rPr lang="en-US" sz="1400">
                <a:solidFill>
                  <a:schemeClr val="accent2"/>
                </a:solidFill>
              </a:rPr>
              <a:t>   - </a:t>
            </a:r>
            <a:r>
              <a:rPr lang="en-US" sz="1400">
                <a:solidFill>
                  <a:srgbClr val="008000"/>
                </a:solidFill>
              </a:rPr>
              <a:t>upscale tuber</a:t>
            </a:r>
            <a:endParaRPr lang="en-US" sz="1200">
              <a:solidFill>
                <a:srgbClr val="008000"/>
              </a:solidFill>
            </a:endParaRP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2286000" y="3581400"/>
            <a:ext cx="1828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</a:t>
            </a:r>
            <a:r>
              <a:rPr lang="en-US" sz="1400">
                <a:solidFill>
                  <a:srgbClr val="9900CC"/>
                </a:solidFill>
              </a:rPr>
              <a:t>kreplach</a:t>
            </a:r>
          </a:p>
          <a:p>
            <a:pPr algn="l" eaLnBrk="0" hangingPunct="0"/>
            <a:r>
              <a:rPr lang="en-US" sz="1400">
                <a:solidFill>
                  <a:schemeClr val="accent2"/>
                </a:solidFill>
              </a:rPr>
              <a:t>    - </a:t>
            </a:r>
            <a:r>
              <a:rPr lang="en-US" sz="1400">
                <a:solidFill>
                  <a:srgbClr val="008000"/>
                </a:solidFill>
              </a:rPr>
              <a:t>tasty stuffed dough</a:t>
            </a:r>
            <a:endParaRPr lang="en-US" sz="1400">
              <a:solidFill>
                <a:srgbClr val="008000"/>
              </a:solidFill>
              <a:latin typeface="Georgia" pitchFamily="18" charset="0"/>
            </a:endParaRPr>
          </a:p>
          <a:p>
            <a:pPr algn="l" eaLnBrk="0" hangingPunct="0"/>
            <a:endParaRPr lang="en-US" sz="14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Search cost (assuming simple uniform hashing)</a:t>
            </a:r>
          </a:p>
          <a:p>
            <a:pPr lvl="1" eaLnBrk="1" hangingPunct="1"/>
            <a:r>
              <a:rPr lang="en-US" sz="2400" smtClean="0"/>
              <a:t>unsuccessful search:</a:t>
            </a:r>
          </a:p>
          <a:p>
            <a:pPr lvl="2" eaLnBrk="1" hangingPunct="1"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Whole list – average length </a:t>
            </a:r>
            <a:r>
              <a:rPr lang="en-US" sz="2000" b="1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z="2000" smtClean="0"/>
              <a:t> </a:t>
            </a:r>
          </a:p>
          <a:p>
            <a:pPr lvl="1" eaLnBrk="1" hangingPunct="1"/>
            <a:r>
              <a:rPr lang="en-US" sz="2400" smtClean="0"/>
              <a:t>successful search:</a:t>
            </a:r>
          </a:p>
          <a:p>
            <a:pPr lvl="2" eaLnBrk="1" hangingPunct="1"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Half the list – average length </a:t>
            </a:r>
            <a:r>
              <a:rPr lang="en-US" sz="2000" b="1" smtClean="0">
                <a:solidFill>
                  <a:schemeClr val="accent2"/>
                </a:solidFill>
                <a:sym typeface="Symbol" pitchFamily="18" charset="2"/>
              </a:rPr>
              <a:t>/2+1</a:t>
            </a:r>
            <a:r>
              <a:rPr lang="en-US" sz="2000" smtClean="0">
                <a:solidFill>
                  <a:schemeClr val="accent2"/>
                </a:solidFill>
              </a:rPr>
              <a:t> </a:t>
            </a:r>
          </a:p>
          <a:p>
            <a:pPr lvl="1" eaLnBrk="1" hangingPunct="1"/>
            <a:endParaRPr lang="en-US" sz="24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z="2800" smtClean="0"/>
              <a:t>Optimal load factor:</a:t>
            </a:r>
          </a:p>
          <a:p>
            <a:pPr lvl="1" eaLnBrk="1" hangingPunct="1"/>
            <a:r>
              <a:rPr lang="en-US" sz="2400" smtClean="0">
                <a:solidFill>
                  <a:schemeClr val="accent2"/>
                </a:solidFill>
              </a:rPr>
              <a:t>Zero!  But between ½ and 1 is fast and makes good use of memory.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AEDF2B4F-D0FA-4FA2-9A3A-484CB558FA0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Factor with Separate Chaining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5486400" cy="5181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Problem with separate chaining: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400" b="1" smtClean="0"/>
              <a:t>Memory consumed by pointers –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32 (or 64) bits per key!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What if we only allow one Key at each entry?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000" smtClean="0"/>
              <a:t>two objects that hash to the same spot can’t both go there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000" smtClean="0"/>
              <a:t>first one there gets the spot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000" smtClean="0"/>
              <a:t>next one must </a:t>
            </a:r>
            <a:r>
              <a:rPr lang="en-US" sz="2000" i="1" smtClean="0"/>
              <a:t>go in another spot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Properties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000" b="1" smtClean="0">
                <a:sym typeface="Symbol" pitchFamily="18" charset="2"/>
              </a:rPr>
              <a:t>  1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sz="2000" smtClean="0"/>
              <a:t>performance degrades with </a:t>
            </a:r>
            <a:r>
              <a:rPr lang="en-US" sz="2000" b="1" smtClean="0"/>
              <a:t>difficulty of finding</a:t>
            </a:r>
            <a:r>
              <a:rPr lang="en-US" sz="2000" smtClean="0"/>
              <a:t> right spot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5D2855AD-3566-4E52-910C-B948B56DF7D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/>
            <a:r>
              <a:rPr lang="en-US" smtClean="0"/>
              <a:t>Alternative Strategy: Closed Hashing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8021638" y="2486025"/>
            <a:ext cx="571500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8021638" y="3057525"/>
            <a:ext cx="571500" cy="568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8021638" y="5330825"/>
            <a:ext cx="571500" cy="569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c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8021638" y="5900738"/>
            <a:ext cx="571500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8021638" y="4189413"/>
            <a:ext cx="571500" cy="5715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7761288" y="4133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28683" name="Text Box 10"/>
          <p:cNvSpPr txBox="1">
            <a:spLocks noChangeArrowheads="1"/>
          </p:cNvSpPr>
          <p:nvPr/>
        </p:nvSpPr>
        <p:spPr bwMode="auto">
          <a:xfrm>
            <a:off x="7761288" y="35718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7761288" y="30051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7761288" y="2438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7754938" y="58340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7754938" y="52673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28688" name="Text Box 15"/>
          <p:cNvSpPr txBox="1">
            <a:spLocks noChangeArrowheads="1"/>
          </p:cNvSpPr>
          <p:nvPr/>
        </p:nvSpPr>
        <p:spPr bwMode="auto">
          <a:xfrm>
            <a:off x="7754938" y="47005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6248400" y="2514600"/>
            <a:ext cx="1506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</a:rPr>
              <a:t>h(a) = h(d)</a:t>
            </a:r>
          </a:p>
          <a:p>
            <a:pPr algn="l" eaLnBrk="0" hangingPunct="0"/>
            <a:r>
              <a:rPr lang="en-US">
                <a:solidFill>
                  <a:srgbClr val="FF0000"/>
                </a:solidFill>
              </a:rPr>
              <a:t>h(e) = h(b)</a:t>
            </a:r>
          </a:p>
        </p:txBody>
      </p:sp>
      <p:cxnSp>
        <p:nvCxnSpPr>
          <p:cNvPr id="28690" name="AutoShape 17"/>
          <p:cNvCxnSpPr>
            <a:cxnSpLocks noChangeShapeType="1"/>
            <a:stCxn id="28678" idx="3"/>
            <a:endCxn id="28692" idx="3"/>
          </p:cNvCxnSpPr>
          <p:nvPr/>
        </p:nvCxnSpPr>
        <p:spPr bwMode="auto">
          <a:xfrm>
            <a:off x="8593138" y="3341688"/>
            <a:ext cx="1587" cy="569912"/>
          </a:xfrm>
          <a:prstGeom prst="curvedConnector3">
            <a:avLst>
              <a:gd name="adj1" fmla="val 14400005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8691" name="AutoShape 18"/>
          <p:cNvCxnSpPr>
            <a:cxnSpLocks noChangeShapeType="1"/>
            <a:stCxn id="28681" idx="3"/>
            <a:endCxn id="28693" idx="3"/>
          </p:cNvCxnSpPr>
          <p:nvPr/>
        </p:nvCxnSpPr>
        <p:spPr bwMode="auto">
          <a:xfrm>
            <a:off x="8593138" y="4475163"/>
            <a:ext cx="1587" cy="571500"/>
          </a:xfrm>
          <a:prstGeom prst="curvedConnector3">
            <a:avLst>
              <a:gd name="adj1" fmla="val 14400005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8692" name="Rectangle 19"/>
          <p:cNvSpPr>
            <a:spLocks noChangeArrowheads="1"/>
          </p:cNvSpPr>
          <p:nvPr/>
        </p:nvSpPr>
        <p:spPr bwMode="auto">
          <a:xfrm>
            <a:off x="8021638" y="3625850"/>
            <a:ext cx="571500" cy="5715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8693" name="Rectangle 20"/>
          <p:cNvSpPr>
            <a:spLocks noChangeArrowheads="1"/>
          </p:cNvSpPr>
          <p:nvPr/>
        </p:nvSpPr>
        <p:spPr bwMode="auto">
          <a:xfrm>
            <a:off x="8021638" y="4760913"/>
            <a:ext cx="571500" cy="5699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an item X, try </a:t>
            </a:r>
            <a:br>
              <a:rPr lang="en-US" sz="2800" smtClean="0"/>
            </a:br>
            <a:r>
              <a:rPr lang="en-US" sz="2800" smtClean="0"/>
              <a:t>cells h</a:t>
            </a:r>
            <a:r>
              <a:rPr lang="en-US" sz="2800" baseline="-25000" smtClean="0"/>
              <a:t>0</a:t>
            </a:r>
            <a:r>
              <a:rPr lang="en-US" sz="2800" smtClean="0"/>
              <a:t>(X), h</a:t>
            </a:r>
            <a:r>
              <a:rPr lang="en-US" sz="2800" baseline="-25000" smtClean="0"/>
              <a:t>1</a:t>
            </a:r>
            <a:r>
              <a:rPr lang="en-US" sz="2800" smtClean="0"/>
              <a:t>(X), h</a:t>
            </a:r>
            <a:r>
              <a:rPr lang="en-US" sz="2800" baseline="-25000" smtClean="0"/>
              <a:t>2</a:t>
            </a:r>
            <a:r>
              <a:rPr lang="en-US" sz="2800" smtClean="0"/>
              <a:t>(X), …, h</a:t>
            </a:r>
            <a:r>
              <a:rPr lang="en-US" sz="2800" baseline="-25000" smtClean="0"/>
              <a:t>i</a:t>
            </a:r>
            <a:r>
              <a:rPr lang="en-US" sz="2800" smtClean="0"/>
              <a:t>(X)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h</a:t>
            </a:r>
            <a:r>
              <a:rPr lang="en-US" sz="2800" baseline="-25000" smtClean="0">
                <a:solidFill>
                  <a:srgbClr val="0000FF"/>
                </a:solidFill>
              </a:rPr>
              <a:t>i</a:t>
            </a:r>
            <a:r>
              <a:rPr lang="en-US" sz="2800" smtClean="0">
                <a:solidFill>
                  <a:srgbClr val="0000FF"/>
                </a:solidFill>
              </a:rPr>
              <a:t>(X) = (Hash(X) + F(i)) mod </a:t>
            </a:r>
            <a:r>
              <a:rPr lang="en-US" sz="2800" i="1" smtClean="0">
                <a:solidFill>
                  <a:srgbClr val="0000FF"/>
                </a:solidFill>
              </a:rPr>
              <a:t>TableSize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Define F(0)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 is the </a:t>
            </a:r>
            <a:r>
              <a:rPr lang="en-US" sz="2800" i="1" smtClean="0"/>
              <a:t>collision resolution</a:t>
            </a:r>
            <a:r>
              <a:rPr lang="en-US" sz="2800" smtClean="0"/>
              <a:t> function. Some possibilities: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FF0000"/>
                </a:solidFill>
              </a:rPr>
              <a:t>Linear</a:t>
            </a:r>
            <a:r>
              <a:rPr lang="en-US" sz="2600" smtClean="0"/>
              <a:t>: F(i) = i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FF0000"/>
                </a:solidFill>
              </a:rPr>
              <a:t>Quadratic</a:t>
            </a:r>
            <a:r>
              <a:rPr lang="en-US" sz="2600" smtClean="0"/>
              <a:t>: F(i) = i</a:t>
            </a:r>
            <a:r>
              <a:rPr lang="en-US" sz="2600" baseline="30000" smtClean="0"/>
              <a:t>2</a:t>
            </a:r>
            <a:r>
              <a:rPr lang="en-US" sz="26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FF0000"/>
                </a:solidFill>
              </a:rPr>
              <a:t>Double Hashing</a:t>
            </a:r>
            <a:r>
              <a:rPr lang="en-US" sz="2600" smtClean="0"/>
              <a:t>: F(i) = i</a:t>
            </a:r>
            <a:r>
              <a:rPr lang="en-US" sz="2600" smtClean="0">
                <a:sym typeface="r_symbol" pitchFamily="49" charset="2"/>
              </a:rPr>
              <a:t></a:t>
            </a:r>
            <a:r>
              <a:rPr lang="en-US" sz="2600" smtClean="0"/>
              <a:t>Hash</a:t>
            </a:r>
            <a:r>
              <a:rPr lang="en-US" sz="2600" baseline="-25000" smtClean="0"/>
              <a:t>2</a:t>
            </a:r>
            <a:r>
              <a:rPr lang="en-US" sz="2600" smtClean="0"/>
              <a:t>(X)</a:t>
            </a:r>
            <a:endParaRPr lang="en-US" sz="240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D5EEFDA5-7E1E-49F3-B5FB-52FCF8A0C7C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Collision Resolution by </a:t>
            </a:r>
            <a:r>
              <a:rPr lang="en-US" smtClean="0">
                <a:solidFill>
                  <a:srgbClr val="0000FF"/>
                </a:solidFill>
              </a:rPr>
              <a:t>Closed Hashing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eaLnBrk="1" hangingPunct="1"/>
            <a:r>
              <a:rPr lang="en-US" smtClean="0"/>
              <a:t>Main Idea: When collision occurs, scan down the array one cell at a time looking for an empty cell</a:t>
            </a:r>
          </a:p>
          <a:p>
            <a:pPr lvl="1" eaLnBrk="1" hangingPunct="1"/>
            <a:r>
              <a:rPr lang="en-US" sz="2600" smtClean="0">
                <a:solidFill>
                  <a:srgbClr val="0000FF"/>
                </a:solidFill>
              </a:rPr>
              <a:t>h</a:t>
            </a:r>
            <a:r>
              <a:rPr lang="en-US" sz="2600" baseline="-25000" smtClean="0">
                <a:solidFill>
                  <a:srgbClr val="0000FF"/>
                </a:solidFill>
              </a:rPr>
              <a:t>i</a:t>
            </a:r>
            <a:r>
              <a:rPr lang="en-US" sz="2600" smtClean="0">
                <a:solidFill>
                  <a:srgbClr val="0000FF"/>
                </a:solidFill>
              </a:rPr>
              <a:t>(X) = (Hash(X) + i) mod </a:t>
            </a:r>
            <a:r>
              <a:rPr lang="en-US" sz="2600" i="1" smtClean="0">
                <a:solidFill>
                  <a:srgbClr val="0000FF"/>
                </a:solidFill>
              </a:rPr>
              <a:t>TableSize    </a:t>
            </a:r>
            <a:r>
              <a:rPr lang="en-US" sz="2600" smtClean="0">
                <a:solidFill>
                  <a:srgbClr val="0000FF"/>
                </a:solidFill>
              </a:rPr>
              <a:t>(i = 0, 1, 2, …)</a:t>
            </a:r>
            <a:endParaRPr lang="en-US" sz="2600" i="1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2600" smtClean="0"/>
              <a:t>Compute hash value and increment it until a free cell is found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9F77F757-9624-4661-A0F8-7770060F1D3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Closed Hashing I: </a:t>
            </a:r>
            <a:r>
              <a:rPr lang="en-US" smtClean="0">
                <a:solidFill>
                  <a:srgbClr val="0000FF"/>
                </a:solidFill>
              </a:rPr>
              <a:t>Linear Probing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F7DADFA6-BAC4-4A36-94A3-36222B03E65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Linear Probing Example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60325" y="6137275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probes: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2152650" y="216852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2152650" y="268922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2152650" y="320675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2152650" y="42545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53" name="Rectangle 8"/>
          <p:cNvSpPr>
            <a:spLocks noChangeArrowheads="1"/>
          </p:cNvSpPr>
          <p:nvPr/>
        </p:nvSpPr>
        <p:spPr bwMode="auto">
          <a:xfrm>
            <a:off x="2152650" y="477520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2152650" y="529431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1755" name="Rectangle 10"/>
          <p:cNvSpPr>
            <a:spLocks noChangeArrowheads="1"/>
          </p:cNvSpPr>
          <p:nvPr/>
        </p:nvSpPr>
        <p:spPr bwMode="auto">
          <a:xfrm>
            <a:off x="2152650" y="37338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1916113" y="368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1916113" y="31575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1916113" y="2641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1916113" y="21240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1909763" y="52339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1909763" y="47164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1909763" y="41989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1711325" y="1358900"/>
            <a:ext cx="1368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14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14%7 = 0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2257425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1765" name="Rectangle 20"/>
          <p:cNvSpPr>
            <a:spLocks noChangeArrowheads="1"/>
          </p:cNvSpPr>
          <p:nvPr/>
        </p:nvSpPr>
        <p:spPr bwMode="auto">
          <a:xfrm>
            <a:off x="3565525" y="216852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1766" name="Rectangle 21"/>
          <p:cNvSpPr>
            <a:spLocks noChangeArrowheads="1"/>
          </p:cNvSpPr>
          <p:nvPr/>
        </p:nvSpPr>
        <p:spPr bwMode="auto">
          <a:xfrm>
            <a:off x="3565525" y="268922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1767" name="Rectangle 22"/>
          <p:cNvSpPr>
            <a:spLocks noChangeArrowheads="1"/>
          </p:cNvSpPr>
          <p:nvPr/>
        </p:nvSpPr>
        <p:spPr bwMode="auto">
          <a:xfrm>
            <a:off x="3565525" y="42545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68" name="Rectangle 23"/>
          <p:cNvSpPr>
            <a:spLocks noChangeArrowheads="1"/>
          </p:cNvSpPr>
          <p:nvPr/>
        </p:nvSpPr>
        <p:spPr bwMode="auto">
          <a:xfrm>
            <a:off x="3565525" y="477520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1769" name="Rectangle 24"/>
          <p:cNvSpPr>
            <a:spLocks noChangeArrowheads="1"/>
          </p:cNvSpPr>
          <p:nvPr/>
        </p:nvSpPr>
        <p:spPr bwMode="auto">
          <a:xfrm>
            <a:off x="3565525" y="529431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70" name="Rectangle 25"/>
          <p:cNvSpPr>
            <a:spLocks noChangeArrowheads="1"/>
          </p:cNvSpPr>
          <p:nvPr/>
        </p:nvSpPr>
        <p:spPr bwMode="auto">
          <a:xfrm>
            <a:off x="3565525" y="37338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71" name="Text Box 26"/>
          <p:cNvSpPr txBox="1">
            <a:spLocks noChangeArrowheads="1"/>
          </p:cNvSpPr>
          <p:nvPr/>
        </p:nvSpPr>
        <p:spPr bwMode="auto">
          <a:xfrm>
            <a:off x="3327400" y="368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1772" name="Text Box 27"/>
          <p:cNvSpPr txBox="1">
            <a:spLocks noChangeArrowheads="1"/>
          </p:cNvSpPr>
          <p:nvPr/>
        </p:nvSpPr>
        <p:spPr bwMode="auto">
          <a:xfrm>
            <a:off x="3327400" y="31575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1773" name="Text Box 28"/>
          <p:cNvSpPr txBox="1">
            <a:spLocks noChangeArrowheads="1"/>
          </p:cNvSpPr>
          <p:nvPr/>
        </p:nvSpPr>
        <p:spPr bwMode="auto">
          <a:xfrm>
            <a:off x="3327400" y="2641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3327400" y="21240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1775" name="Text Box 30"/>
          <p:cNvSpPr txBox="1">
            <a:spLocks noChangeArrowheads="1"/>
          </p:cNvSpPr>
          <p:nvPr/>
        </p:nvSpPr>
        <p:spPr bwMode="auto">
          <a:xfrm>
            <a:off x="3321050" y="52339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1776" name="Text Box 31"/>
          <p:cNvSpPr txBox="1">
            <a:spLocks noChangeArrowheads="1"/>
          </p:cNvSpPr>
          <p:nvPr/>
        </p:nvSpPr>
        <p:spPr bwMode="auto">
          <a:xfrm>
            <a:off x="3321050" y="47164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1777" name="Text Box 32"/>
          <p:cNvSpPr txBox="1">
            <a:spLocks noChangeArrowheads="1"/>
          </p:cNvSpPr>
          <p:nvPr/>
        </p:nvSpPr>
        <p:spPr bwMode="auto">
          <a:xfrm>
            <a:off x="3321050" y="41989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3203575" y="1358900"/>
            <a:ext cx="121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8%7 = 1</a:t>
            </a:r>
          </a:p>
        </p:txBody>
      </p:sp>
      <p:sp>
        <p:nvSpPr>
          <p:cNvPr id="31779" name="Text Box 34"/>
          <p:cNvSpPr txBox="1">
            <a:spLocks noChangeArrowheads="1"/>
          </p:cNvSpPr>
          <p:nvPr/>
        </p:nvSpPr>
        <p:spPr bwMode="auto">
          <a:xfrm>
            <a:off x="3668713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1780" name="Rectangle 35"/>
          <p:cNvSpPr>
            <a:spLocks noChangeArrowheads="1"/>
          </p:cNvSpPr>
          <p:nvPr/>
        </p:nvSpPr>
        <p:spPr bwMode="auto">
          <a:xfrm>
            <a:off x="4983163" y="2168525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1781" name="Rectangle 36"/>
          <p:cNvSpPr>
            <a:spLocks noChangeArrowheads="1"/>
          </p:cNvSpPr>
          <p:nvPr/>
        </p:nvSpPr>
        <p:spPr bwMode="auto">
          <a:xfrm>
            <a:off x="4983163" y="2689225"/>
            <a:ext cx="522287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1782" name="Rectangle 37"/>
          <p:cNvSpPr>
            <a:spLocks noChangeArrowheads="1"/>
          </p:cNvSpPr>
          <p:nvPr/>
        </p:nvSpPr>
        <p:spPr bwMode="auto">
          <a:xfrm>
            <a:off x="4983163" y="3206750"/>
            <a:ext cx="52228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31783" name="Rectangle 38"/>
          <p:cNvSpPr>
            <a:spLocks noChangeArrowheads="1"/>
          </p:cNvSpPr>
          <p:nvPr/>
        </p:nvSpPr>
        <p:spPr bwMode="auto">
          <a:xfrm>
            <a:off x="4983163" y="4254500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84" name="Rectangle 39"/>
          <p:cNvSpPr>
            <a:spLocks noChangeArrowheads="1"/>
          </p:cNvSpPr>
          <p:nvPr/>
        </p:nvSpPr>
        <p:spPr bwMode="auto">
          <a:xfrm>
            <a:off x="4983163" y="5294313"/>
            <a:ext cx="522287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85" name="Rectangle 40"/>
          <p:cNvSpPr>
            <a:spLocks noChangeArrowheads="1"/>
          </p:cNvSpPr>
          <p:nvPr/>
        </p:nvSpPr>
        <p:spPr bwMode="auto">
          <a:xfrm>
            <a:off x="4983163" y="3733800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86" name="Text Box 41"/>
          <p:cNvSpPr txBox="1">
            <a:spLocks noChangeArrowheads="1"/>
          </p:cNvSpPr>
          <p:nvPr/>
        </p:nvSpPr>
        <p:spPr bwMode="auto">
          <a:xfrm>
            <a:off x="4746625" y="368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1787" name="Text Box 42"/>
          <p:cNvSpPr txBox="1">
            <a:spLocks noChangeArrowheads="1"/>
          </p:cNvSpPr>
          <p:nvPr/>
        </p:nvSpPr>
        <p:spPr bwMode="auto">
          <a:xfrm>
            <a:off x="4746625" y="31575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1788" name="Text Box 43"/>
          <p:cNvSpPr txBox="1">
            <a:spLocks noChangeArrowheads="1"/>
          </p:cNvSpPr>
          <p:nvPr/>
        </p:nvSpPr>
        <p:spPr bwMode="auto">
          <a:xfrm>
            <a:off x="4746625" y="2641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1789" name="Text Box 44"/>
          <p:cNvSpPr txBox="1">
            <a:spLocks noChangeArrowheads="1"/>
          </p:cNvSpPr>
          <p:nvPr/>
        </p:nvSpPr>
        <p:spPr bwMode="auto">
          <a:xfrm>
            <a:off x="4746625" y="21240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1790" name="Text Box 45"/>
          <p:cNvSpPr txBox="1">
            <a:spLocks noChangeArrowheads="1"/>
          </p:cNvSpPr>
          <p:nvPr/>
        </p:nvSpPr>
        <p:spPr bwMode="auto">
          <a:xfrm>
            <a:off x="4740275" y="52339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1791" name="Text Box 46"/>
          <p:cNvSpPr txBox="1">
            <a:spLocks noChangeArrowheads="1"/>
          </p:cNvSpPr>
          <p:nvPr/>
        </p:nvSpPr>
        <p:spPr bwMode="auto">
          <a:xfrm>
            <a:off x="4740275" y="47164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1792" name="Text Box 47"/>
          <p:cNvSpPr txBox="1">
            <a:spLocks noChangeArrowheads="1"/>
          </p:cNvSpPr>
          <p:nvPr/>
        </p:nvSpPr>
        <p:spPr bwMode="auto">
          <a:xfrm>
            <a:off x="4740275" y="41989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1793" name="Text Box 48"/>
          <p:cNvSpPr txBox="1">
            <a:spLocks noChangeArrowheads="1"/>
          </p:cNvSpPr>
          <p:nvPr/>
        </p:nvSpPr>
        <p:spPr bwMode="auto">
          <a:xfrm>
            <a:off x="4545013" y="1358900"/>
            <a:ext cx="1368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21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21%7 =0</a:t>
            </a:r>
          </a:p>
        </p:txBody>
      </p:sp>
      <p:sp>
        <p:nvSpPr>
          <p:cNvPr id="31794" name="Text Box 49"/>
          <p:cNvSpPr txBox="1">
            <a:spLocks noChangeArrowheads="1"/>
          </p:cNvSpPr>
          <p:nvPr/>
        </p:nvSpPr>
        <p:spPr bwMode="auto">
          <a:xfrm>
            <a:off x="5087938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3</a:t>
            </a:r>
          </a:p>
        </p:txBody>
      </p:sp>
      <p:sp>
        <p:nvSpPr>
          <p:cNvPr id="31795" name="Rectangle 50"/>
          <p:cNvSpPr>
            <a:spLocks noChangeArrowheads="1"/>
          </p:cNvSpPr>
          <p:nvPr/>
        </p:nvSpPr>
        <p:spPr bwMode="auto">
          <a:xfrm>
            <a:off x="6400800" y="268922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1796" name="Rectangle 51"/>
          <p:cNvSpPr>
            <a:spLocks noChangeArrowheads="1"/>
          </p:cNvSpPr>
          <p:nvPr/>
        </p:nvSpPr>
        <p:spPr bwMode="auto">
          <a:xfrm>
            <a:off x="6400800" y="320675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12</a:t>
            </a:r>
          </a:p>
        </p:txBody>
      </p:sp>
      <p:sp>
        <p:nvSpPr>
          <p:cNvPr id="31797" name="Rectangle 52"/>
          <p:cNvSpPr>
            <a:spLocks noChangeArrowheads="1"/>
          </p:cNvSpPr>
          <p:nvPr/>
        </p:nvSpPr>
        <p:spPr bwMode="auto">
          <a:xfrm>
            <a:off x="6400800" y="42545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98" name="Rectangle 53"/>
          <p:cNvSpPr>
            <a:spLocks noChangeArrowheads="1"/>
          </p:cNvSpPr>
          <p:nvPr/>
        </p:nvSpPr>
        <p:spPr bwMode="auto">
          <a:xfrm>
            <a:off x="6400800" y="477520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799" name="Rectangle 54"/>
          <p:cNvSpPr>
            <a:spLocks noChangeArrowheads="1"/>
          </p:cNvSpPr>
          <p:nvPr/>
        </p:nvSpPr>
        <p:spPr bwMode="auto">
          <a:xfrm>
            <a:off x="6400800" y="529431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800" name="Rectangle 55"/>
          <p:cNvSpPr>
            <a:spLocks noChangeArrowheads="1"/>
          </p:cNvSpPr>
          <p:nvPr/>
        </p:nvSpPr>
        <p:spPr bwMode="auto">
          <a:xfrm>
            <a:off x="6400800" y="37338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</a:t>
            </a:r>
          </a:p>
        </p:txBody>
      </p:sp>
      <p:sp>
        <p:nvSpPr>
          <p:cNvPr id="31801" name="Text Box 56"/>
          <p:cNvSpPr txBox="1">
            <a:spLocks noChangeArrowheads="1"/>
          </p:cNvSpPr>
          <p:nvPr/>
        </p:nvSpPr>
        <p:spPr bwMode="auto">
          <a:xfrm>
            <a:off x="6162675" y="368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1802" name="Text Box 57"/>
          <p:cNvSpPr txBox="1">
            <a:spLocks noChangeArrowheads="1"/>
          </p:cNvSpPr>
          <p:nvPr/>
        </p:nvSpPr>
        <p:spPr bwMode="auto">
          <a:xfrm>
            <a:off x="6162675" y="31575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1803" name="Text Box 58"/>
          <p:cNvSpPr txBox="1">
            <a:spLocks noChangeArrowheads="1"/>
          </p:cNvSpPr>
          <p:nvPr/>
        </p:nvSpPr>
        <p:spPr bwMode="auto">
          <a:xfrm>
            <a:off x="6162675" y="2641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1804" name="Text Box 59"/>
          <p:cNvSpPr txBox="1">
            <a:spLocks noChangeArrowheads="1"/>
          </p:cNvSpPr>
          <p:nvPr/>
        </p:nvSpPr>
        <p:spPr bwMode="auto">
          <a:xfrm>
            <a:off x="6162675" y="21240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1805" name="Text Box 60"/>
          <p:cNvSpPr txBox="1">
            <a:spLocks noChangeArrowheads="1"/>
          </p:cNvSpPr>
          <p:nvPr/>
        </p:nvSpPr>
        <p:spPr bwMode="auto">
          <a:xfrm>
            <a:off x="6157913" y="52339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1806" name="Text Box 61"/>
          <p:cNvSpPr txBox="1">
            <a:spLocks noChangeArrowheads="1"/>
          </p:cNvSpPr>
          <p:nvPr/>
        </p:nvSpPr>
        <p:spPr bwMode="auto">
          <a:xfrm>
            <a:off x="6157913" y="47164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1807" name="Text Box 62"/>
          <p:cNvSpPr txBox="1">
            <a:spLocks noChangeArrowheads="1"/>
          </p:cNvSpPr>
          <p:nvPr/>
        </p:nvSpPr>
        <p:spPr bwMode="auto">
          <a:xfrm>
            <a:off x="6157913" y="41989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1808" name="Text Box 63"/>
          <p:cNvSpPr txBox="1">
            <a:spLocks noChangeArrowheads="1"/>
          </p:cNvSpPr>
          <p:nvPr/>
        </p:nvSpPr>
        <p:spPr bwMode="auto">
          <a:xfrm>
            <a:off x="6038850" y="1358900"/>
            <a:ext cx="121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2%7 = 2</a:t>
            </a:r>
          </a:p>
        </p:txBody>
      </p:sp>
      <p:sp>
        <p:nvSpPr>
          <p:cNvPr id="31809" name="Text Box 64"/>
          <p:cNvSpPr txBox="1">
            <a:spLocks noChangeArrowheads="1"/>
          </p:cNvSpPr>
          <p:nvPr/>
        </p:nvSpPr>
        <p:spPr bwMode="auto">
          <a:xfrm>
            <a:off x="6505575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2</a:t>
            </a:r>
          </a:p>
        </p:txBody>
      </p:sp>
      <p:sp>
        <p:nvSpPr>
          <p:cNvPr id="31810" name="Rectangle 65"/>
          <p:cNvSpPr>
            <a:spLocks noChangeArrowheads="1"/>
          </p:cNvSpPr>
          <p:nvPr/>
        </p:nvSpPr>
        <p:spPr bwMode="auto">
          <a:xfrm>
            <a:off x="3565525" y="320675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1811" name="Rectangle 66"/>
          <p:cNvSpPr>
            <a:spLocks noChangeArrowheads="1"/>
          </p:cNvSpPr>
          <p:nvPr/>
        </p:nvSpPr>
        <p:spPr bwMode="auto">
          <a:xfrm>
            <a:off x="4983163" y="4775200"/>
            <a:ext cx="522287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1812" name="Rectangle 67"/>
          <p:cNvSpPr>
            <a:spLocks noChangeArrowheads="1"/>
          </p:cNvSpPr>
          <p:nvPr/>
        </p:nvSpPr>
        <p:spPr bwMode="auto">
          <a:xfrm>
            <a:off x="6400800" y="216852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595313" y="1624013"/>
            <a:ext cx="8004175" cy="4541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Works until array is full, but as number of items N approaches </a:t>
            </a:r>
            <a:r>
              <a:rPr lang="en-US" sz="2400" i="1" smtClean="0"/>
              <a:t>TableSize </a:t>
            </a:r>
            <a:r>
              <a:rPr lang="en-US" sz="2400" smtClean="0"/>
              <a:t>(</a:t>
            </a:r>
            <a:r>
              <a:rPr lang="en-US" sz="2400" smtClean="0">
                <a:sym typeface="Symbol" pitchFamily="18" charset="2"/>
              </a:rPr>
              <a:t>  1)</a:t>
            </a:r>
            <a:r>
              <a:rPr lang="en-US" sz="2400" smtClean="0"/>
              <a:t>, access time approaches O(N)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Very prone to </a:t>
            </a:r>
            <a:r>
              <a:rPr lang="en-US" sz="2400" smtClean="0">
                <a:solidFill>
                  <a:srgbClr val="0000FF"/>
                </a:solidFill>
              </a:rPr>
              <a:t>cluster formation</a:t>
            </a:r>
            <a:r>
              <a:rPr lang="en-US" sz="2400" smtClean="0"/>
              <a:t> (as in our example)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If a key hashes </a:t>
            </a:r>
            <a:r>
              <a:rPr lang="en-US" sz="2200" i="1" smtClean="0"/>
              <a:t>anywhere</a:t>
            </a:r>
            <a:r>
              <a:rPr lang="en-US" sz="2200" smtClean="0"/>
              <a:t> into a cluster, finding a free cell involves going through the entire cluster – and making it grow!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i="1" smtClean="0">
                <a:solidFill>
                  <a:srgbClr val="0000FF"/>
                </a:solidFill>
                <a:sym typeface="Wingdings" pitchFamily="2" charset="2"/>
              </a:rPr>
              <a:t>Primary clustering – clusters grow when keys hash to values close to each other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Can have cases where table is empty except for a few clusters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Does not satisfy good hash function criterion of </a:t>
            </a:r>
            <a:r>
              <a:rPr lang="en-US" sz="2200" i="1" smtClean="0"/>
              <a:t>distributing keys uniformly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F29FD58E-82D2-4210-8525-2A3A3F150EB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Drawbacks of Linear Probing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For </a:t>
            </a:r>
            <a:r>
              <a:rPr lang="en-US" sz="2800" i="1" smtClean="0"/>
              <a:t>any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 &lt; 1, linear probing will find an empty slot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Search cost (assuming simple uniform hashing)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successful search: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unsuccessful search: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Performance quickly degrades for </a:t>
            </a:r>
            <a:r>
              <a:rPr lang="en-US" sz="2800" smtClean="0">
                <a:sym typeface="Symbol" pitchFamily="18" charset="2"/>
              </a:rPr>
              <a:t> &gt; 1/2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D7D0C558-724F-4D4E-BEB4-212159704BA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Factor in Linear Probing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114800" y="4267200"/>
          <a:ext cx="2159000" cy="1076325"/>
        </p:xfrm>
        <a:graphic>
          <a:graphicData uri="http://schemas.openxmlformats.org/presentationml/2006/ole">
            <p:oleObj spid="_x0000_s1026" name="Equation" r:id="rId4" imgW="965160" imgH="48240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3810000" y="2971800"/>
          <a:ext cx="2016125" cy="1022350"/>
        </p:xfrm>
        <a:graphic>
          <a:graphicData uri="http://schemas.openxmlformats.org/presentationml/2006/ole">
            <p:oleObj spid="_x0000_s1027" name="Equation" r:id="rId5" imgW="9014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1752600" cy="1066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8F1E750F-2F48-4AE0-A812-8A278E357FB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 vs Linear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143000" y="1981200"/>
          <a:ext cx="6858000" cy="3908425"/>
        </p:xfrm>
        <a:graphic>
          <a:graphicData uri="http://schemas.openxmlformats.org/presentationml/2006/ole">
            <p:oleObj spid="_x0000_s2050" name="Worksheet" r:id="rId3" imgW="2376000" imgH="160308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3820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Main Idea: Spread out the search for an empty slot – </a:t>
            </a:r>
            <a:br>
              <a:rPr lang="en-US" sz="2800" smtClean="0"/>
            </a:br>
            <a:r>
              <a:rPr lang="en-US" sz="2800" smtClean="0">
                <a:solidFill>
                  <a:srgbClr val="0000FF"/>
                </a:solidFill>
              </a:rPr>
              <a:t>Increment by i</a:t>
            </a:r>
            <a:r>
              <a:rPr lang="en-US" sz="2800" baseline="30000" smtClean="0">
                <a:solidFill>
                  <a:srgbClr val="0000FF"/>
                </a:solidFill>
              </a:rPr>
              <a:t>2</a:t>
            </a:r>
            <a:r>
              <a:rPr lang="en-US" sz="2800" smtClean="0">
                <a:solidFill>
                  <a:srgbClr val="0000FF"/>
                </a:solidFill>
              </a:rPr>
              <a:t> instead of i </a:t>
            </a:r>
          </a:p>
          <a:p>
            <a:pPr eaLnBrk="1" hangingPunct="1"/>
            <a:endParaRPr lang="en-US" sz="30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3000" smtClean="0">
                <a:solidFill>
                  <a:srgbClr val="0000FF"/>
                </a:solidFill>
              </a:rPr>
              <a:t>h</a:t>
            </a:r>
            <a:r>
              <a:rPr lang="en-US" sz="3000" baseline="-25000" smtClean="0">
                <a:solidFill>
                  <a:srgbClr val="0000FF"/>
                </a:solidFill>
              </a:rPr>
              <a:t>i</a:t>
            </a:r>
            <a:r>
              <a:rPr lang="en-US" sz="3000" smtClean="0">
                <a:solidFill>
                  <a:srgbClr val="0000FF"/>
                </a:solidFill>
              </a:rPr>
              <a:t>(X) = (Hash(X) + i</a:t>
            </a:r>
            <a:r>
              <a:rPr lang="en-US" sz="3000" baseline="30000" smtClean="0">
                <a:solidFill>
                  <a:srgbClr val="0000FF"/>
                </a:solidFill>
              </a:rPr>
              <a:t>2</a:t>
            </a:r>
            <a:r>
              <a:rPr lang="en-US" sz="3000" smtClean="0">
                <a:solidFill>
                  <a:srgbClr val="0000FF"/>
                </a:solidFill>
              </a:rPr>
              <a:t>) % </a:t>
            </a:r>
            <a:r>
              <a:rPr lang="en-US" sz="3000" i="1" smtClean="0">
                <a:solidFill>
                  <a:srgbClr val="0000FF"/>
                </a:solidFill>
              </a:rPr>
              <a:t>TableSize  </a:t>
            </a:r>
          </a:p>
          <a:p>
            <a:pPr lvl="1" eaLnBrk="1" hangingPunct="1">
              <a:buFontTx/>
              <a:buNone/>
            </a:pPr>
            <a:r>
              <a:rPr lang="en-US" sz="2600" smtClean="0"/>
              <a:t>h0(X) = Hash(X) % TableSize </a:t>
            </a:r>
          </a:p>
          <a:p>
            <a:pPr lvl="1" eaLnBrk="1" hangingPunct="1">
              <a:buFontTx/>
              <a:buNone/>
            </a:pPr>
            <a:r>
              <a:rPr lang="en-US" sz="2600" smtClean="0"/>
              <a:t>h1(X) = Hash(X) + 1 % TableSize</a:t>
            </a:r>
          </a:p>
          <a:p>
            <a:pPr lvl="1" eaLnBrk="1" hangingPunct="1">
              <a:buFontTx/>
              <a:buNone/>
            </a:pPr>
            <a:r>
              <a:rPr lang="en-US" sz="2600" smtClean="0"/>
              <a:t>h2(X) = Hash(X) + 4 % TableSize</a:t>
            </a:r>
          </a:p>
          <a:p>
            <a:pPr lvl="1" eaLnBrk="1" hangingPunct="1">
              <a:buFontTx/>
              <a:buNone/>
            </a:pPr>
            <a:r>
              <a:rPr lang="en-US" sz="2600" smtClean="0"/>
              <a:t>h3(X) = Hash(X) + 9 % TableSize</a:t>
            </a:r>
          </a:p>
          <a:p>
            <a:pPr eaLnBrk="1" hangingPunct="1"/>
            <a:endParaRPr lang="en-US" sz="2800" smtClean="0"/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2FC1D550-33C4-4AD4-ABFB-948D91ABE5A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66750"/>
            <a:ext cx="8686800" cy="1085850"/>
          </a:xfrm>
        </p:spPr>
        <p:txBody>
          <a:bodyPr/>
          <a:lstStyle/>
          <a:p>
            <a:pPr eaLnBrk="1" hangingPunct="1"/>
            <a:r>
              <a:rPr lang="en-US" smtClean="0"/>
              <a:t>Closed Hashing II: </a:t>
            </a:r>
            <a:r>
              <a:rPr lang="en-US" smtClean="0">
                <a:solidFill>
                  <a:srgbClr val="0000FF"/>
                </a:solidFill>
              </a:rPr>
              <a:t>Quadratic Probing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5E304679-EFD4-4A44-976A-E39FE15BA6E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Quadratic Probing Example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60325" y="6137275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probes: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2152650" y="216852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2152650" y="268922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2152650" y="320675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2152650" y="42545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2152650" y="477520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2152650" y="529431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2152650" y="37338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1916113" y="368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4829" name="Text Box 12"/>
          <p:cNvSpPr txBox="1">
            <a:spLocks noChangeArrowheads="1"/>
          </p:cNvSpPr>
          <p:nvPr/>
        </p:nvSpPr>
        <p:spPr bwMode="auto">
          <a:xfrm>
            <a:off x="1916113" y="31575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1916113" y="2641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1916113" y="21240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1909763" y="52339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4833" name="Text Box 16"/>
          <p:cNvSpPr txBox="1">
            <a:spLocks noChangeArrowheads="1"/>
          </p:cNvSpPr>
          <p:nvPr/>
        </p:nvSpPr>
        <p:spPr bwMode="auto">
          <a:xfrm>
            <a:off x="1909763" y="47164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4834" name="Text Box 17"/>
          <p:cNvSpPr txBox="1">
            <a:spLocks noChangeArrowheads="1"/>
          </p:cNvSpPr>
          <p:nvPr/>
        </p:nvSpPr>
        <p:spPr bwMode="auto">
          <a:xfrm>
            <a:off x="1909763" y="41989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4835" name="Text Box 18"/>
          <p:cNvSpPr txBox="1">
            <a:spLocks noChangeArrowheads="1"/>
          </p:cNvSpPr>
          <p:nvPr/>
        </p:nvSpPr>
        <p:spPr bwMode="auto">
          <a:xfrm>
            <a:off x="1711325" y="1358900"/>
            <a:ext cx="1368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14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14%7 = 0</a:t>
            </a:r>
          </a:p>
        </p:txBody>
      </p:sp>
      <p:sp>
        <p:nvSpPr>
          <p:cNvPr id="34836" name="Text Box 19"/>
          <p:cNvSpPr txBox="1">
            <a:spLocks noChangeArrowheads="1"/>
          </p:cNvSpPr>
          <p:nvPr/>
        </p:nvSpPr>
        <p:spPr bwMode="auto">
          <a:xfrm>
            <a:off x="2257425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4837" name="Rectangle 20"/>
          <p:cNvSpPr>
            <a:spLocks noChangeArrowheads="1"/>
          </p:cNvSpPr>
          <p:nvPr/>
        </p:nvSpPr>
        <p:spPr bwMode="auto">
          <a:xfrm>
            <a:off x="3565525" y="216852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4838" name="Rectangle 21"/>
          <p:cNvSpPr>
            <a:spLocks noChangeArrowheads="1"/>
          </p:cNvSpPr>
          <p:nvPr/>
        </p:nvSpPr>
        <p:spPr bwMode="auto">
          <a:xfrm>
            <a:off x="3565525" y="268922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4839" name="Rectangle 22"/>
          <p:cNvSpPr>
            <a:spLocks noChangeArrowheads="1"/>
          </p:cNvSpPr>
          <p:nvPr/>
        </p:nvSpPr>
        <p:spPr bwMode="auto">
          <a:xfrm>
            <a:off x="3565525" y="42545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40" name="Rectangle 23"/>
          <p:cNvSpPr>
            <a:spLocks noChangeArrowheads="1"/>
          </p:cNvSpPr>
          <p:nvPr/>
        </p:nvSpPr>
        <p:spPr bwMode="auto">
          <a:xfrm>
            <a:off x="3565525" y="477520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4841" name="Rectangle 24"/>
          <p:cNvSpPr>
            <a:spLocks noChangeArrowheads="1"/>
          </p:cNvSpPr>
          <p:nvPr/>
        </p:nvSpPr>
        <p:spPr bwMode="auto">
          <a:xfrm>
            <a:off x="3565525" y="529431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42" name="Rectangle 25"/>
          <p:cNvSpPr>
            <a:spLocks noChangeArrowheads="1"/>
          </p:cNvSpPr>
          <p:nvPr/>
        </p:nvSpPr>
        <p:spPr bwMode="auto">
          <a:xfrm>
            <a:off x="3565525" y="37338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43" name="Text Box 26"/>
          <p:cNvSpPr txBox="1">
            <a:spLocks noChangeArrowheads="1"/>
          </p:cNvSpPr>
          <p:nvPr/>
        </p:nvSpPr>
        <p:spPr bwMode="auto">
          <a:xfrm>
            <a:off x="3327400" y="368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4844" name="Text Box 27"/>
          <p:cNvSpPr txBox="1">
            <a:spLocks noChangeArrowheads="1"/>
          </p:cNvSpPr>
          <p:nvPr/>
        </p:nvSpPr>
        <p:spPr bwMode="auto">
          <a:xfrm>
            <a:off x="3327400" y="31575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4845" name="Text Box 28"/>
          <p:cNvSpPr txBox="1">
            <a:spLocks noChangeArrowheads="1"/>
          </p:cNvSpPr>
          <p:nvPr/>
        </p:nvSpPr>
        <p:spPr bwMode="auto">
          <a:xfrm>
            <a:off x="3327400" y="2641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4846" name="Text Box 29"/>
          <p:cNvSpPr txBox="1">
            <a:spLocks noChangeArrowheads="1"/>
          </p:cNvSpPr>
          <p:nvPr/>
        </p:nvSpPr>
        <p:spPr bwMode="auto">
          <a:xfrm>
            <a:off x="3327400" y="21240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4847" name="Text Box 30"/>
          <p:cNvSpPr txBox="1">
            <a:spLocks noChangeArrowheads="1"/>
          </p:cNvSpPr>
          <p:nvPr/>
        </p:nvSpPr>
        <p:spPr bwMode="auto">
          <a:xfrm>
            <a:off x="3321050" y="52339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4848" name="Text Box 31"/>
          <p:cNvSpPr txBox="1">
            <a:spLocks noChangeArrowheads="1"/>
          </p:cNvSpPr>
          <p:nvPr/>
        </p:nvSpPr>
        <p:spPr bwMode="auto">
          <a:xfrm>
            <a:off x="3321050" y="47164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4849" name="Text Box 32"/>
          <p:cNvSpPr txBox="1">
            <a:spLocks noChangeArrowheads="1"/>
          </p:cNvSpPr>
          <p:nvPr/>
        </p:nvSpPr>
        <p:spPr bwMode="auto">
          <a:xfrm>
            <a:off x="3321050" y="41989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4850" name="Text Box 33"/>
          <p:cNvSpPr txBox="1">
            <a:spLocks noChangeArrowheads="1"/>
          </p:cNvSpPr>
          <p:nvPr/>
        </p:nvSpPr>
        <p:spPr bwMode="auto">
          <a:xfrm>
            <a:off x="3203575" y="1358900"/>
            <a:ext cx="121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8%7 = 1</a:t>
            </a:r>
          </a:p>
        </p:txBody>
      </p:sp>
      <p:sp>
        <p:nvSpPr>
          <p:cNvPr id="34851" name="Text Box 34"/>
          <p:cNvSpPr txBox="1">
            <a:spLocks noChangeArrowheads="1"/>
          </p:cNvSpPr>
          <p:nvPr/>
        </p:nvSpPr>
        <p:spPr bwMode="auto">
          <a:xfrm>
            <a:off x="3668713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4852" name="Rectangle 35"/>
          <p:cNvSpPr>
            <a:spLocks noChangeArrowheads="1"/>
          </p:cNvSpPr>
          <p:nvPr/>
        </p:nvSpPr>
        <p:spPr bwMode="auto">
          <a:xfrm>
            <a:off x="4983163" y="2168525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4853" name="Rectangle 36"/>
          <p:cNvSpPr>
            <a:spLocks noChangeArrowheads="1"/>
          </p:cNvSpPr>
          <p:nvPr/>
        </p:nvSpPr>
        <p:spPr bwMode="auto">
          <a:xfrm>
            <a:off x="4983163" y="2689225"/>
            <a:ext cx="522287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4854" name="Rectangle 37"/>
          <p:cNvSpPr>
            <a:spLocks noChangeArrowheads="1"/>
          </p:cNvSpPr>
          <p:nvPr/>
        </p:nvSpPr>
        <p:spPr bwMode="auto">
          <a:xfrm>
            <a:off x="4983163" y="3206750"/>
            <a:ext cx="52228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55" name="Rectangle 38"/>
          <p:cNvSpPr>
            <a:spLocks noChangeArrowheads="1"/>
          </p:cNvSpPr>
          <p:nvPr/>
        </p:nvSpPr>
        <p:spPr bwMode="auto">
          <a:xfrm>
            <a:off x="4983163" y="4254500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34856" name="Rectangle 39"/>
          <p:cNvSpPr>
            <a:spLocks noChangeArrowheads="1"/>
          </p:cNvSpPr>
          <p:nvPr/>
        </p:nvSpPr>
        <p:spPr bwMode="auto">
          <a:xfrm>
            <a:off x="4983163" y="5294313"/>
            <a:ext cx="522287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57" name="Rectangle 40"/>
          <p:cNvSpPr>
            <a:spLocks noChangeArrowheads="1"/>
          </p:cNvSpPr>
          <p:nvPr/>
        </p:nvSpPr>
        <p:spPr bwMode="auto">
          <a:xfrm>
            <a:off x="4983163" y="3733800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58" name="Text Box 41"/>
          <p:cNvSpPr txBox="1">
            <a:spLocks noChangeArrowheads="1"/>
          </p:cNvSpPr>
          <p:nvPr/>
        </p:nvSpPr>
        <p:spPr bwMode="auto">
          <a:xfrm>
            <a:off x="4746625" y="368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4859" name="Text Box 42"/>
          <p:cNvSpPr txBox="1">
            <a:spLocks noChangeArrowheads="1"/>
          </p:cNvSpPr>
          <p:nvPr/>
        </p:nvSpPr>
        <p:spPr bwMode="auto">
          <a:xfrm>
            <a:off x="4746625" y="31575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4860" name="Text Box 43"/>
          <p:cNvSpPr txBox="1">
            <a:spLocks noChangeArrowheads="1"/>
          </p:cNvSpPr>
          <p:nvPr/>
        </p:nvSpPr>
        <p:spPr bwMode="auto">
          <a:xfrm>
            <a:off x="4746625" y="2641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4861" name="Text Box 44"/>
          <p:cNvSpPr txBox="1">
            <a:spLocks noChangeArrowheads="1"/>
          </p:cNvSpPr>
          <p:nvPr/>
        </p:nvSpPr>
        <p:spPr bwMode="auto">
          <a:xfrm>
            <a:off x="4746625" y="21240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4862" name="Text Box 45"/>
          <p:cNvSpPr txBox="1">
            <a:spLocks noChangeArrowheads="1"/>
          </p:cNvSpPr>
          <p:nvPr/>
        </p:nvSpPr>
        <p:spPr bwMode="auto">
          <a:xfrm>
            <a:off x="4740275" y="52339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4863" name="Text Box 46"/>
          <p:cNvSpPr txBox="1">
            <a:spLocks noChangeArrowheads="1"/>
          </p:cNvSpPr>
          <p:nvPr/>
        </p:nvSpPr>
        <p:spPr bwMode="auto">
          <a:xfrm>
            <a:off x="4740275" y="47164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4864" name="Text Box 47"/>
          <p:cNvSpPr txBox="1">
            <a:spLocks noChangeArrowheads="1"/>
          </p:cNvSpPr>
          <p:nvPr/>
        </p:nvSpPr>
        <p:spPr bwMode="auto">
          <a:xfrm>
            <a:off x="4740275" y="41989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4865" name="Text Box 48"/>
          <p:cNvSpPr txBox="1">
            <a:spLocks noChangeArrowheads="1"/>
          </p:cNvSpPr>
          <p:nvPr/>
        </p:nvSpPr>
        <p:spPr bwMode="auto">
          <a:xfrm>
            <a:off x="4545013" y="1358900"/>
            <a:ext cx="1368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21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21%7 =0</a:t>
            </a:r>
          </a:p>
        </p:txBody>
      </p:sp>
      <p:sp>
        <p:nvSpPr>
          <p:cNvPr id="34866" name="Text Box 49"/>
          <p:cNvSpPr txBox="1">
            <a:spLocks noChangeArrowheads="1"/>
          </p:cNvSpPr>
          <p:nvPr/>
        </p:nvSpPr>
        <p:spPr bwMode="auto">
          <a:xfrm>
            <a:off x="5087938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3</a:t>
            </a:r>
          </a:p>
        </p:txBody>
      </p:sp>
      <p:sp>
        <p:nvSpPr>
          <p:cNvPr id="34867" name="Rectangle 50"/>
          <p:cNvSpPr>
            <a:spLocks noChangeArrowheads="1"/>
          </p:cNvSpPr>
          <p:nvPr/>
        </p:nvSpPr>
        <p:spPr bwMode="auto">
          <a:xfrm>
            <a:off x="6400800" y="268922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4868" name="Rectangle 51"/>
          <p:cNvSpPr>
            <a:spLocks noChangeArrowheads="1"/>
          </p:cNvSpPr>
          <p:nvPr/>
        </p:nvSpPr>
        <p:spPr bwMode="auto">
          <a:xfrm>
            <a:off x="6400800" y="320675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</a:t>
            </a:r>
          </a:p>
        </p:txBody>
      </p:sp>
      <p:sp>
        <p:nvSpPr>
          <p:cNvPr id="34869" name="Rectangle 52"/>
          <p:cNvSpPr>
            <a:spLocks noChangeArrowheads="1"/>
          </p:cNvSpPr>
          <p:nvPr/>
        </p:nvSpPr>
        <p:spPr bwMode="auto">
          <a:xfrm>
            <a:off x="6400800" y="42545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34870" name="Rectangle 53"/>
          <p:cNvSpPr>
            <a:spLocks noChangeArrowheads="1"/>
          </p:cNvSpPr>
          <p:nvPr/>
        </p:nvSpPr>
        <p:spPr bwMode="auto">
          <a:xfrm>
            <a:off x="6400800" y="477520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71" name="Rectangle 54"/>
          <p:cNvSpPr>
            <a:spLocks noChangeArrowheads="1"/>
          </p:cNvSpPr>
          <p:nvPr/>
        </p:nvSpPr>
        <p:spPr bwMode="auto">
          <a:xfrm>
            <a:off x="6400800" y="529431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72" name="Rectangle 55"/>
          <p:cNvSpPr>
            <a:spLocks noChangeArrowheads="1"/>
          </p:cNvSpPr>
          <p:nvPr/>
        </p:nvSpPr>
        <p:spPr bwMode="auto">
          <a:xfrm>
            <a:off x="6400800" y="37338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73" name="Text Box 56"/>
          <p:cNvSpPr txBox="1">
            <a:spLocks noChangeArrowheads="1"/>
          </p:cNvSpPr>
          <p:nvPr/>
        </p:nvSpPr>
        <p:spPr bwMode="auto">
          <a:xfrm>
            <a:off x="6162675" y="368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4874" name="Text Box 57"/>
          <p:cNvSpPr txBox="1">
            <a:spLocks noChangeArrowheads="1"/>
          </p:cNvSpPr>
          <p:nvPr/>
        </p:nvSpPr>
        <p:spPr bwMode="auto">
          <a:xfrm>
            <a:off x="6162675" y="31575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4875" name="Text Box 58"/>
          <p:cNvSpPr txBox="1">
            <a:spLocks noChangeArrowheads="1"/>
          </p:cNvSpPr>
          <p:nvPr/>
        </p:nvSpPr>
        <p:spPr bwMode="auto">
          <a:xfrm>
            <a:off x="6162675" y="2641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4876" name="Text Box 59"/>
          <p:cNvSpPr txBox="1">
            <a:spLocks noChangeArrowheads="1"/>
          </p:cNvSpPr>
          <p:nvPr/>
        </p:nvSpPr>
        <p:spPr bwMode="auto">
          <a:xfrm>
            <a:off x="6162675" y="21240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4877" name="Text Box 60"/>
          <p:cNvSpPr txBox="1">
            <a:spLocks noChangeArrowheads="1"/>
          </p:cNvSpPr>
          <p:nvPr/>
        </p:nvSpPr>
        <p:spPr bwMode="auto">
          <a:xfrm>
            <a:off x="6157913" y="52339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4878" name="Text Box 61"/>
          <p:cNvSpPr txBox="1">
            <a:spLocks noChangeArrowheads="1"/>
          </p:cNvSpPr>
          <p:nvPr/>
        </p:nvSpPr>
        <p:spPr bwMode="auto">
          <a:xfrm>
            <a:off x="6157913" y="47164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4879" name="Text Box 62"/>
          <p:cNvSpPr txBox="1">
            <a:spLocks noChangeArrowheads="1"/>
          </p:cNvSpPr>
          <p:nvPr/>
        </p:nvSpPr>
        <p:spPr bwMode="auto">
          <a:xfrm>
            <a:off x="6157913" y="41989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4880" name="Text Box 63"/>
          <p:cNvSpPr txBox="1">
            <a:spLocks noChangeArrowheads="1"/>
          </p:cNvSpPr>
          <p:nvPr/>
        </p:nvSpPr>
        <p:spPr bwMode="auto">
          <a:xfrm>
            <a:off x="6038850" y="1358900"/>
            <a:ext cx="121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2%7 = 2</a:t>
            </a:r>
          </a:p>
        </p:txBody>
      </p:sp>
      <p:sp>
        <p:nvSpPr>
          <p:cNvPr id="34881" name="Text Box 64"/>
          <p:cNvSpPr txBox="1">
            <a:spLocks noChangeArrowheads="1"/>
          </p:cNvSpPr>
          <p:nvPr/>
        </p:nvSpPr>
        <p:spPr bwMode="auto">
          <a:xfrm>
            <a:off x="6505575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4882" name="Rectangle 65"/>
          <p:cNvSpPr>
            <a:spLocks noChangeArrowheads="1"/>
          </p:cNvSpPr>
          <p:nvPr/>
        </p:nvSpPr>
        <p:spPr bwMode="auto">
          <a:xfrm>
            <a:off x="3565525" y="320675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4883" name="Rectangle 66"/>
          <p:cNvSpPr>
            <a:spLocks noChangeArrowheads="1"/>
          </p:cNvSpPr>
          <p:nvPr/>
        </p:nvSpPr>
        <p:spPr bwMode="auto">
          <a:xfrm>
            <a:off x="4983163" y="4775200"/>
            <a:ext cx="522287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4884" name="Rectangle 67"/>
          <p:cNvSpPr>
            <a:spLocks noChangeArrowheads="1"/>
          </p:cNvSpPr>
          <p:nvPr/>
        </p:nvSpPr>
        <p:spPr bwMode="auto">
          <a:xfrm>
            <a:off x="6400800" y="216852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6" name="Rectangle 35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1371600" cy="9144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59604D47-5AF2-44F4-913E-704BEEF4FEE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Implementations So Far</a:t>
            </a:r>
          </a:p>
        </p:txBody>
      </p:sp>
      <p:graphicFrame>
        <p:nvGraphicFramePr>
          <p:cNvPr id="128042" name="Group 42"/>
          <p:cNvGraphicFramePr>
            <a:graphicFrameLocks noGrp="1"/>
          </p:cNvGraphicFramePr>
          <p:nvPr/>
        </p:nvGraphicFramePr>
        <p:xfrm>
          <a:off x="381000" y="1295400"/>
          <a:ext cx="8458200" cy="4238752"/>
        </p:xfrm>
        <a:graphic>
          <a:graphicData uri="http://schemas.openxmlformats.org/drawingml/2006/table">
            <a:tbl>
              <a:tblPr/>
              <a:tblGrid>
                <a:gridCol w="1690688"/>
                <a:gridCol w="1509712"/>
                <a:gridCol w="1219200"/>
                <a:gridCol w="2133600"/>
                <a:gridCol w="1905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unsorted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sorted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Trees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BST – average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AVL – worst case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splay – amortized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Array of size n where keys are 0,…,n-1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insert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find+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delete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find+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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(log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7D3647C0-EFC8-41FA-8B50-0940AAB6046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Problem With Quadratic Probing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60325" y="6137275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probes: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1619250" y="223837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1619250" y="275907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1619250" y="327660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1619250" y="43243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1619250" y="484505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1619250" y="536416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1619250" y="38036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1382713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5853" name="Text Box 12"/>
          <p:cNvSpPr txBox="1">
            <a:spLocks noChangeArrowheads="1"/>
          </p:cNvSpPr>
          <p:nvPr/>
        </p:nvSpPr>
        <p:spPr bwMode="auto">
          <a:xfrm>
            <a:off x="1382713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5854" name="Text Box 13"/>
          <p:cNvSpPr txBox="1">
            <a:spLocks noChangeArrowheads="1"/>
          </p:cNvSpPr>
          <p:nvPr/>
        </p:nvSpPr>
        <p:spPr bwMode="auto">
          <a:xfrm>
            <a:off x="1382713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5855" name="Text Box 14"/>
          <p:cNvSpPr txBox="1">
            <a:spLocks noChangeArrowheads="1"/>
          </p:cNvSpPr>
          <p:nvPr/>
        </p:nvSpPr>
        <p:spPr bwMode="auto">
          <a:xfrm>
            <a:off x="1382713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5856" name="Text Box 15"/>
          <p:cNvSpPr txBox="1">
            <a:spLocks noChangeArrowheads="1"/>
          </p:cNvSpPr>
          <p:nvPr/>
        </p:nvSpPr>
        <p:spPr bwMode="auto">
          <a:xfrm>
            <a:off x="1376363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5857" name="Text Box 16"/>
          <p:cNvSpPr txBox="1">
            <a:spLocks noChangeArrowheads="1"/>
          </p:cNvSpPr>
          <p:nvPr/>
        </p:nvSpPr>
        <p:spPr bwMode="auto">
          <a:xfrm>
            <a:off x="1376363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5858" name="Text Box 17"/>
          <p:cNvSpPr txBox="1">
            <a:spLocks noChangeArrowheads="1"/>
          </p:cNvSpPr>
          <p:nvPr/>
        </p:nvSpPr>
        <p:spPr bwMode="auto">
          <a:xfrm>
            <a:off x="1376363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5859" name="Text Box 18"/>
          <p:cNvSpPr txBox="1">
            <a:spLocks noChangeArrowheads="1"/>
          </p:cNvSpPr>
          <p:nvPr/>
        </p:nvSpPr>
        <p:spPr bwMode="auto">
          <a:xfrm>
            <a:off x="1177925" y="1428750"/>
            <a:ext cx="1368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14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14%7 = 0</a:t>
            </a:r>
          </a:p>
        </p:txBody>
      </p:sp>
      <p:sp>
        <p:nvSpPr>
          <p:cNvPr id="35860" name="Text Box 19"/>
          <p:cNvSpPr txBox="1">
            <a:spLocks noChangeArrowheads="1"/>
          </p:cNvSpPr>
          <p:nvPr/>
        </p:nvSpPr>
        <p:spPr bwMode="auto">
          <a:xfrm>
            <a:off x="1724025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5861" name="Rectangle 20"/>
          <p:cNvSpPr>
            <a:spLocks noChangeArrowheads="1"/>
          </p:cNvSpPr>
          <p:nvPr/>
        </p:nvSpPr>
        <p:spPr bwMode="auto">
          <a:xfrm>
            <a:off x="3032125" y="223837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5862" name="Rectangle 21"/>
          <p:cNvSpPr>
            <a:spLocks noChangeArrowheads="1"/>
          </p:cNvSpPr>
          <p:nvPr/>
        </p:nvSpPr>
        <p:spPr bwMode="auto">
          <a:xfrm>
            <a:off x="3032125" y="275907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5863" name="Rectangle 22"/>
          <p:cNvSpPr>
            <a:spLocks noChangeArrowheads="1"/>
          </p:cNvSpPr>
          <p:nvPr/>
        </p:nvSpPr>
        <p:spPr bwMode="auto">
          <a:xfrm>
            <a:off x="3032125" y="43243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64" name="Rectangle 23"/>
          <p:cNvSpPr>
            <a:spLocks noChangeArrowheads="1"/>
          </p:cNvSpPr>
          <p:nvPr/>
        </p:nvSpPr>
        <p:spPr bwMode="auto">
          <a:xfrm>
            <a:off x="3032125" y="484505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5865" name="Rectangle 24"/>
          <p:cNvSpPr>
            <a:spLocks noChangeArrowheads="1"/>
          </p:cNvSpPr>
          <p:nvPr/>
        </p:nvSpPr>
        <p:spPr bwMode="auto">
          <a:xfrm>
            <a:off x="3032125" y="536416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66" name="Rectangle 25"/>
          <p:cNvSpPr>
            <a:spLocks noChangeArrowheads="1"/>
          </p:cNvSpPr>
          <p:nvPr/>
        </p:nvSpPr>
        <p:spPr bwMode="auto">
          <a:xfrm>
            <a:off x="3032125" y="38036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67" name="Text Box 26"/>
          <p:cNvSpPr txBox="1">
            <a:spLocks noChangeArrowheads="1"/>
          </p:cNvSpPr>
          <p:nvPr/>
        </p:nvSpPr>
        <p:spPr bwMode="auto">
          <a:xfrm>
            <a:off x="2794000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5868" name="Text Box 27"/>
          <p:cNvSpPr txBox="1">
            <a:spLocks noChangeArrowheads="1"/>
          </p:cNvSpPr>
          <p:nvPr/>
        </p:nvSpPr>
        <p:spPr bwMode="auto">
          <a:xfrm>
            <a:off x="2794000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5869" name="Text Box 28"/>
          <p:cNvSpPr txBox="1">
            <a:spLocks noChangeArrowheads="1"/>
          </p:cNvSpPr>
          <p:nvPr/>
        </p:nvSpPr>
        <p:spPr bwMode="auto">
          <a:xfrm>
            <a:off x="2794000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5870" name="Text Box 29"/>
          <p:cNvSpPr txBox="1">
            <a:spLocks noChangeArrowheads="1"/>
          </p:cNvSpPr>
          <p:nvPr/>
        </p:nvSpPr>
        <p:spPr bwMode="auto">
          <a:xfrm>
            <a:off x="2794000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5871" name="Text Box 30"/>
          <p:cNvSpPr txBox="1">
            <a:spLocks noChangeArrowheads="1"/>
          </p:cNvSpPr>
          <p:nvPr/>
        </p:nvSpPr>
        <p:spPr bwMode="auto">
          <a:xfrm>
            <a:off x="2787650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5872" name="Text Box 31"/>
          <p:cNvSpPr txBox="1">
            <a:spLocks noChangeArrowheads="1"/>
          </p:cNvSpPr>
          <p:nvPr/>
        </p:nvSpPr>
        <p:spPr bwMode="auto">
          <a:xfrm>
            <a:off x="2787650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5873" name="Text Box 32"/>
          <p:cNvSpPr txBox="1">
            <a:spLocks noChangeArrowheads="1"/>
          </p:cNvSpPr>
          <p:nvPr/>
        </p:nvSpPr>
        <p:spPr bwMode="auto">
          <a:xfrm>
            <a:off x="2787650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5874" name="Text Box 33"/>
          <p:cNvSpPr txBox="1">
            <a:spLocks noChangeArrowheads="1"/>
          </p:cNvSpPr>
          <p:nvPr/>
        </p:nvSpPr>
        <p:spPr bwMode="auto">
          <a:xfrm>
            <a:off x="2670175" y="1428750"/>
            <a:ext cx="121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8%7 = 1</a:t>
            </a:r>
          </a:p>
        </p:txBody>
      </p:sp>
      <p:sp>
        <p:nvSpPr>
          <p:cNvPr id="35875" name="Text Box 34"/>
          <p:cNvSpPr txBox="1">
            <a:spLocks noChangeArrowheads="1"/>
          </p:cNvSpPr>
          <p:nvPr/>
        </p:nvSpPr>
        <p:spPr bwMode="auto">
          <a:xfrm>
            <a:off x="3135313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5876" name="Rectangle 35"/>
          <p:cNvSpPr>
            <a:spLocks noChangeArrowheads="1"/>
          </p:cNvSpPr>
          <p:nvPr/>
        </p:nvSpPr>
        <p:spPr bwMode="auto">
          <a:xfrm>
            <a:off x="4449763" y="2238375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5877" name="Rectangle 36"/>
          <p:cNvSpPr>
            <a:spLocks noChangeArrowheads="1"/>
          </p:cNvSpPr>
          <p:nvPr/>
        </p:nvSpPr>
        <p:spPr bwMode="auto">
          <a:xfrm>
            <a:off x="4449763" y="2759075"/>
            <a:ext cx="522287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5878" name="Rectangle 37"/>
          <p:cNvSpPr>
            <a:spLocks noChangeArrowheads="1"/>
          </p:cNvSpPr>
          <p:nvPr/>
        </p:nvSpPr>
        <p:spPr bwMode="auto">
          <a:xfrm>
            <a:off x="4449763" y="3276600"/>
            <a:ext cx="52228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79" name="Rectangle 38"/>
          <p:cNvSpPr>
            <a:spLocks noChangeArrowheads="1"/>
          </p:cNvSpPr>
          <p:nvPr/>
        </p:nvSpPr>
        <p:spPr bwMode="auto">
          <a:xfrm>
            <a:off x="4449763" y="4324350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35880" name="Rectangle 39"/>
          <p:cNvSpPr>
            <a:spLocks noChangeArrowheads="1"/>
          </p:cNvSpPr>
          <p:nvPr/>
        </p:nvSpPr>
        <p:spPr bwMode="auto">
          <a:xfrm>
            <a:off x="4449763" y="5364163"/>
            <a:ext cx="522287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81" name="Rectangle 40"/>
          <p:cNvSpPr>
            <a:spLocks noChangeArrowheads="1"/>
          </p:cNvSpPr>
          <p:nvPr/>
        </p:nvSpPr>
        <p:spPr bwMode="auto">
          <a:xfrm>
            <a:off x="4449763" y="3803650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82" name="Text Box 41"/>
          <p:cNvSpPr txBox="1">
            <a:spLocks noChangeArrowheads="1"/>
          </p:cNvSpPr>
          <p:nvPr/>
        </p:nvSpPr>
        <p:spPr bwMode="auto">
          <a:xfrm>
            <a:off x="4213225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5883" name="Text Box 42"/>
          <p:cNvSpPr txBox="1">
            <a:spLocks noChangeArrowheads="1"/>
          </p:cNvSpPr>
          <p:nvPr/>
        </p:nvSpPr>
        <p:spPr bwMode="auto">
          <a:xfrm>
            <a:off x="4213225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5884" name="Text Box 43"/>
          <p:cNvSpPr txBox="1">
            <a:spLocks noChangeArrowheads="1"/>
          </p:cNvSpPr>
          <p:nvPr/>
        </p:nvSpPr>
        <p:spPr bwMode="auto">
          <a:xfrm>
            <a:off x="4213225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5885" name="Text Box 44"/>
          <p:cNvSpPr txBox="1">
            <a:spLocks noChangeArrowheads="1"/>
          </p:cNvSpPr>
          <p:nvPr/>
        </p:nvSpPr>
        <p:spPr bwMode="auto">
          <a:xfrm>
            <a:off x="4213225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5886" name="Text Box 45"/>
          <p:cNvSpPr txBox="1">
            <a:spLocks noChangeArrowheads="1"/>
          </p:cNvSpPr>
          <p:nvPr/>
        </p:nvSpPr>
        <p:spPr bwMode="auto">
          <a:xfrm>
            <a:off x="4206875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5887" name="Text Box 46"/>
          <p:cNvSpPr txBox="1">
            <a:spLocks noChangeArrowheads="1"/>
          </p:cNvSpPr>
          <p:nvPr/>
        </p:nvSpPr>
        <p:spPr bwMode="auto">
          <a:xfrm>
            <a:off x="4206875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5888" name="Text Box 47"/>
          <p:cNvSpPr txBox="1">
            <a:spLocks noChangeArrowheads="1"/>
          </p:cNvSpPr>
          <p:nvPr/>
        </p:nvSpPr>
        <p:spPr bwMode="auto">
          <a:xfrm>
            <a:off x="4206875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5889" name="Text Box 48"/>
          <p:cNvSpPr txBox="1">
            <a:spLocks noChangeArrowheads="1"/>
          </p:cNvSpPr>
          <p:nvPr/>
        </p:nvSpPr>
        <p:spPr bwMode="auto">
          <a:xfrm>
            <a:off x="4011613" y="1428750"/>
            <a:ext cx="1368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21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21%7 =0</a:t>
            </a:r>
          </a:p>
        </p:txBody>
      </p:sp>
      <p:sp>
        <p:nvSpPr>
          <p:cNvPr id="35890" name="Text Box 49"/>
          <p:cNvSpPr txBox="1">
            <a:spLocks noChangeArrowheads="1"/>
          </p:cNvSpPr>
          <p:nvPr/>
        </p:nvSpPr>
        <p:spPr bwMode="auto">
          <a:xfrm>
            <a:off x="4554538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3</a:t>
            </a:r>
          </a:p>
        </p:txBody>
      </p:sp>
      <p:sp>
        <p:nvSpPr>
          <p:cNvPr id="35891" name="Rectangle 50"/>
          <p:cNvSpPr>
            <a:spLocks noChangeArrowheads="1"/>
          </p:cNvSpPr>
          <p:nvPr/>
        </p:nvSpPr>
        <p:spPr bwMode="auto">
          <a:xfrm>
            <a:off x="5867400" y="275907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5892" name="Rectangle 51"/>
          <p:cNvSpPr>
            <a:spLocks noChangeArrowheads="1"/>
          </p:cNvSpPr>
          <p:nvPr/>
        </p:nvSpPr>
        <p:spPr bwMode="auto">
          <a:xfrm>
            <a:off x="5867400" y="327660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</a:t>
            </a:r>
          </a:p>
        </p:txBody>
      </p:sp>
      <p:sp>
        <p:nvSpPr>
          <p:cNvPr id="35893" name="Rectangle 52"/>
          <p:cNvSpPr>
            <a:spLocks noChangeArrowheads="1"/>
          </p:cNvSpPr>
          <p:nvPr/>
        </p:nvSpPr>
        <p:spPr bwMode="auto">
          <a:xfrm>
            <a:off x="5867400" y="43243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35894" name="Rectangle 53"/>
          <p:cNvSpPr>
            <a:spLocks noChangeArrowheads="1"/>
          </p:cNvSpPr>
          <p:nvPr/>
        </p:nvSpPr>
        <p:spPr bwMode="auto">
          <a:xfrm>
            <a:off x="5867400" y="484505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95" name="Rectangle 54"/>
          <p:cNvSpPr>
            <a:spLocks noChangeArrowheads="1"/>
          </p:cNvSpPr>
          <p:nvPr/>
        </p:nvSpPr>
        <p:spPr bwMode="auto">
          <a:xfrm>
            <a:off x="5867400" y="536416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96" name="Rectangle 55"/>
          <p:cNvSpPr>
            <a:spLocks noChangeArrowheads="1"/>
          </p:cNvSpPr>
          <p:nvPr/>
        </p:nvSpPr>
        <p:spPr bwMode="auto">
          <a:xfrm>
            <a:off x="5867400" y="38036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897" name="Text Box 56"/>
          <p:cNvSpPr txBox="1">
            <a:spLocks noChangeArrowheads="1"/>
          </p:cNvSpPr>
          <p:nvPr/>
        </p:nvSpPr>
        <p:spPr bwMode="auto">
          <a:xfrm>
            <a:off x="5629275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5898" name="Text Box 57"/>
          <p:cNvSpPr txBox="1">
            <a:spLocks noChangeArrowheads="1"/>
          </p:cNvSpPr>
          <p:nvPr/>
        </p:nvSpPr>
        <p:spPr bwMode="auto">
          <a:xfrm>
            <a:off x="5629275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5899" name="Text Box 58"/>
          <p:cNvSpPr txBox="1">
            <a:spLocks noChangeArrowheads="1"/>
          </p:cNvSpPr>
          <p:nvPr/>
        </p:nvSpPr>
        <p:spPr bwMode="auto">
          <a:xfrm>
            <a:off x="5629275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5900" name="Text Box 59"/>
          <p:cNvSpPr txBox="1">
            <a:spLocks noChangeArrowheads="1"/>
          </p:cNvSpPr>
          <p:nvPr/>
        </p:nvSpPr>
        <p:spPr bwMode="auto">
          <a:xfrm>
            <a:off x="5629275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5901" name="Text Box 60"/>
          <p:cNvSpPr txBox="1">
            <a:spLocks noChangeArrowheads="1"/>
          </p:cNvSpPr>
          <p:nvPr/>
        </p:nvSpPr>
        <p:spPr bwMode="auto">
          <a:xfrm>
            <a:off x="5624513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5902" name="Text Box 61"/>
          <p:cNvSpPr txBox="1">
            <a:spLocks noChangeArrowheads="1"/>
          </p:cNvSpPr>
          <p:nvPr/>
        </p:nvSpPr>
        <p:spPr bwMode="auto">
          <a:xfrm>
            <a:off x="5624513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5903" name="Text Box 62"/>
          <p:cNvSpPr txBox="1">
            <a:spLocks noChangeArrowheads="1"/>
          </p:cNvSpPr>
          <p:nvPr/>
        </p:nvSpPr>
        <p:spPr bwMode="auto">
          <a:xfrm>
            <a:off x="5624513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5904" name="Text Box 63"/>
          <p:cNvSpPr txBox="1">
            <a:spLocks noChangeArrowheads="1"/>
          </p:cNvSpPr>
          <p:nvPr/>
        </p:nvSpPr>
        <p:spPr bwMode="auto">
          <a:xfrm>
            <a:off x="5505450" y="1428750"/>
            <a:ext cx="121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2%7 = 2</a:t>
            </a:r>
          </a:p>
        </p:txBody>
      </p:sp>
      <p:sp>
        <p:nvSpPr>
          <p:cNvPr id="35905" name="Text Box 64"/>
          <p:cNvSpPr txBox="1">
            <a:spLocks noChangeArrowheads="1"/>
          </p:cNvSpPr>
          <p:nvPr/>
        </p:nvSpPr>
        <p:spPr bwMode="auto">
          <a:xfrm>
            <a:off x="5972175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5906" name="Rectangle 65"/>
          <p:cNvSpPr>
            <a:spLocks noChangeArrowheads="1"/>
          </p:cNvSpPr>
          <p:nvPr/>
        </p:nvSpPr>
        <p:spPr bwMode="auto">
          <a:xfrm>
            <a:off x="3032125" y="327660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5907" name="Rectangle 66"/>
          <p:cNvSpPr>
            <a:spLocks noChangeArrowheads="1"/>
          </p:cNvSpPr>
          <p:nvPr/>
        </p:nvSpPr>
        <p:spPr bwMode="auto">
          <a:xfrm>
            <a:off x="4449763" y="4845050"/>
            <a:ext cx="522287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908" name="Rectangle 67"/>
          <p:cNvSpPr>
            <a:spLocks noChangeArrowheads="1"/>
          </p:cNvSpPr>
          <p:nvPr/>
        </p:nvSpPr>
        <p:spPr bwMode="auto">
          <a:xfrm>
            <a:off x="5867400" y="223837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5909" name="Rectangle 68"/>
          <p:cNvSpPr>
            <a:spLocks noChangeArrowheads="1"/>
          </p:cNvSpPr>
          <p:nvPr/>
        </p:nvSpPr>
        <p:spPr bwMode="auto">
          <a:xfrm>
            <a:off x="7372350" y="277812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5910" name="Rectangle 69"/>
          <p:cNvSpPr>
            <a:spLocks noChangeArrowheads="1"/>
          </p:cNvSpPr>
          <p:nvPr/>
        </p:nvSpPr>
        <p:spPr bwMode="auto">
          <a:xfrm>
            <a:off x="7372350" y="329565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</a:t>
            </a:r>
          </a:p>
        </p:txBody>
      </p:sp>
      <p:sp>
        <p:nvSpPr>
          <p:cNvPr id="35911" name="Rectangle 70"/>
          <p:cNvSpPr>
            <a:spLocks noChangeArrowheads="1"/>
          </p:cNvSpPr>
          <p:nvPr/>
        </p:nvSpPr>
        <p:spPr bwMode="auto">
          <a:xfrm>
            <a:off x="7372350" y="43434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35912" name="Rectangle 71"/>
          <p:cNvSpPr>
            <a:spLocks noChangeArrowheads="1"/>
          </p:cNvSpPr>
          <p:nvPr/>
        </p:nvSpPr>
        <p:spPr bwMode="auto">
          <a:xfrm>
            <a:off x="7372350" y="486410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913" name="Rectangle 72"/>
          <p:cNvSpPr>
            <a:spLocks noChangeArrowheads="1"/>
          </p:cNvSpPr>
          <p:nvPr/>
        </p:nvSpPr>
        <p:spPr bwMode="auto">
          <a:xfrm>
            <a:off x="7372350" y="538321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914" name="Rectangle 73"/>
          <p:cNvSpPr>
            <a:spLocks noChangeArrowheads="1"/>
          </p:cNvSpPr>
          <p:nvPr/>
        </p:nvSpPr>
        <p:spPr bwMode="auto">
          <a:xfrm>
            <a:off x="7372350" y="38227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5915" name="Text Box 74"/>
          <p:cNvSpPr txBox="1">
            <a:spLocks noChangeArrowheads="1"/>
          </p:cNvSpPr>
          <p:nvPr/>
        </p:nvSpPr>
        <p:spPr bwMode="auto">
          <a:xfrm>
            <a:off x="7134225" y="37719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5916" name="Text Box 75"/>
          <p:cNvSpPr txBox="1">
            <a:spLocks noChangeArrowheads="1"/>
          </p:cNvSpPr>
          <p:nvPr/>
        </p:nvSpPr>
        <p:spPr bwMode="auto">
          <a:xfrm>
            <a:off x="7134225" y="3246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5917" name="Text Box 76"/>
          <p:cNvSpPr txBox="1">
            <a:spLocks noChangeArrowheads="1"/>
          </p:cNvSpPr>
          <p:nvPr/>
        </p:nvSpPr>
        <p:spPr bwMode="auto">
          <a:xfrm>
            <a:off x="7134225" y="27305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5918" name="Text Box 77"/>
          <p:cNvSpPr txBox="1">
            <a:spLocks noChangeArrowheads="1"/>
          </p:cNvSpPr>
          <p:nvPr/>
        </p:nvSpPr>
        <p:spPr bwMode="auto">
          <a:xfrm>
            <a:off x="7134225" y="22129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5919" name="Text Box 78"/>
          <p:cNvSpPr txBox="1">
            <a:spLocks noChangeArrowheads="1"/>
          </p:cNvSpPr>
          <p:nvPr/>
        </p:nvSpPr>
        <p:spPr bwMode="auto">
          <a:xfrm>
            <a:off x="7129463" y="5322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5920" name="Text Box 79"/>
          <p:cNvSpPr txBox="1">
            <a:spLocks noChangeArrowheads="1"/>
          </p:cNvSpPr>
          <p:nvPr/>
        </p:nvSpPr>
        <p:spPr bwMode="auto">
          <a:xfrm>
            <a:off x="7129463" y="48053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5921" name="Text Box 80"/>
          <p:cNvSpPr txBox="1">
            <a:spLocks noChangeArrowheads="1"/>
          </p:cNvSpPr>
          <p:nvPr/>
        </p:nvSpPr>
        <p:spPr bwMode="auto">
          <a:xfrm>
            <a:off x="7129463" y="4287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5922" name="Text Box 81"/>
          <p:cNvSpPr txBox="1">
            <a:spLocks noChangeArrowheads="1"/>
          </p:cNvSpPr>
          <p:nvPr/>
        </p:nvSpPr>
        <p:spPr bwMode="auto">
          <a:xfrm>
            <a:off x="7010400" y="1447800"/>
            <a:ext cx="121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7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7%7 = 0</a:t>
            </a:r>
          </a:p>
        </p:txBody>
      </p:sp>
      <p:sp>
        <p:nvSpPr>
          <p:cNvPr id="35923" name="Rectangle 82"/>
          <p:cNvSpPr>
            <a:spLocks noChangeArrowheads="1"/>
          </p:cNvSpPr>
          <p:nvPr/>
        </p:nvSpPr>
        <p:spPr bwMode="auto">
          <a:xfrm>
            <a:off x="7372350" y="225742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5924" name="Text Box 83"/>
          <p:cNvSpPr txBox="1">
            <a:spLocks noChangeArrowheads="1"/>
          </p:cNvSpPr>
          <p:nvPr/>
        </p:nvSpPr>
        <p:spPr bwMode="auto">
          <a:xfrm>
            <a:off x="7315200" y="60198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??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077200" cy="4876800"/>
          </a:xfrm>
        </p:spPr>
        <p:txBody>
          <a:bodyPr/>
          <a:lstStyle/>
          <a:p>
            <a:pPr eaLnBrk="1" hangingPunct="1"/>
            <a:r>
              <a:rPr lang="en-US" b="1" smtClean="0"/>
              <a:t>Theorem</a:t>
            </a:r>
            <a:r>
              <a:rPr lang="en-US" smtClean="0"/>
              <a:t>: </a:t>
            </a:r>
            <a:r>
              <a:rPr lang="en-US" smtClean="0">
                <a:solidFill>
                  <a:srgbClr val="006600"/>
                </a:solidFill>
              </a:rPr>
              <a:t>If TableSize is prime and</a:t>
            </a:r>
            <a:r>
              <a:rPr lang="en-US" smtClean="0"/>
              <a:t> </a:t>
            </a:r>
            <a:r>
              <a:rPr lang="en-US" smtClean="0">
                <a:solidFill>
                  <a:srgbClr val="008000"/>
                </a:solidFill>
                <a:sym typeface="Symbol" pitchFamily="18" charset="2"/>
              </a:rPr>
              <a:t>  ½, quadratic probing </a:t>
            </a:r>
            <a:r>
              <a:rPr lang="en-US" i="1" smtClean="0">
                <a:solidFill>
                  <a:srgbClr val="008000"/>
                </a:solidFill>
                <a:sym typeface="Symbol" pitchFamily="18" charset="2"/>
              </a:rPr>
              <a:t>will</a:t>
            </a:r>
            <a:r>
              <a:rPr lang="en-US" smtClean="0">
                <a:solidFill>
                  <a:srgbClr val="008000"/>
                </a:solidFill>
                <a:sym typeface="Symbol" pitchFamily="18" charset="2"/>
              </a:rPr>
              <a:t> find an empty slot</a:t>
            </a:r>
            <a:r>
              <a:rPr lang="en-US" smtClean="0">
                <a:sym typeface="Symbol" pitchFamily="18" charset="2"/>
              </a:rPr>
              <a:t>;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for greater , </a:t>
            </a:r>
            <a:r>
              <a:rPr lang="en-US" i="1" smtClean="0">
                <a:solidFill>
                  <a:srgbClr val="FF0000"/>
                </a:solidFill>
                <a:sym typeface="Symbol" pitchFamily="18" charset="2"/>
              </a:rPr>
              <a:t>might not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With load factors near ½ the expected number of probes is empirically near </a:t>
            </a:r>
            <a:r>
              <a:rPr lang="en-US" i="1" smtClean="0">
                <a:sym typeface="Symbol" pitchFamily="18" charset="2"/>
              </a:rPr>
              <a:t>optimal</a:t>
            </a:r>
            <a:r>
              <a:rPr lang="en-US" smtClean="0">
                <a:sym typeface="Symbol" pitchFamily="18" charset="2"/>
              </a:rPr>
              <a:t> – no exact analysis known</a:t>
            </a:r>
          </a:p>
          <a:p>
            <a:pPr eaLnBrk="1" hangingPunct="1"/>
            <a:r>
              <a:rPr lang="en-US" smtClean="0"/>
              <a:t>Don’t get clustering from </a:t>
            </a:r>
            <a:r>
              <a:rPr lang="en-US" i="1" smtClean="0"/>
              <a:t>similar</a:t>
            </a:r>
            <a:r>
              <a:rPr lang="en-US" smtClean="0"/>
              <a:t> keys (</a:t>
            </a:r>
            <a:r>
              <a:rPr lang="en-US" b="1" smtClean="0"/>
              <a:t>primary</a:t>
            </a:r>
            <a:r>
              <a:rPr lang="en-US" smtClean="0"/>
              <a:t> clustering), still get clustering from </a:t>
            </a:r>
            <a:r>
              <a:rPr lang="en-US" i="1" smtClean="0">
                <a:solidFill>
                  <a:srgbClr val="FF0000"/>
                </a:solidFill>
              </a:rPr>
              <a:t>identical</a:t>
            </a:r>
            <a:r>
              <a:rPr lang="en-US" smtClean="0">
                <a:solidFill>
                  <a:srgbClr val="FF0000"/>
                </a:solidFill>
              </a:rPr>
              <a:t> keys </a:t>
            </a:r>
            <a:r>
              <a:rPr lang="en-US" smtClean="0"/>
              <a:t>(</a:t>
            </a:r>
            <a:r>
              <a:rPr lang="en-US" b="1" smtClean="0"/>
              <a:t>secondary</a:t>
            </a:r>
            <a:r>
              <a:rPr lang="en-US" smtClean="0"/>
              <a:t> clustering)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9C5ACC42-2F5E-4983-9309-420A29CEE88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Factor in Quadratic Probing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80772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smtClean="0"/>
              <a:t>Idea</a:t>
            </a:r>
            <a:r>
              <a:rPr lang="en-US" sz="2800" smtClean="0"/>
              <a:t>: Spread out the search for an empty slot by using a second hash function</a:t>
            </a:r>
          </a:p>
          <a:p>
            <a:pPr lvl="1" eaLnBrk="1" hangingPunct="1"/>
            <a:r>
              <a:rPr lang="en-US" sz="2400" i="1" smtClean="0"/>
              <a:t>No primary or secondary clustering</a:t>
            </a:r>
            <a:endParaRPr lang="en-US" sz="2400" i="1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3000" smtClean="0">
                <a:solidFill>
                  <a:srgbClr val="0000FF"/>
                </a:solidFill>
              </a:rPr>
              <a:t>h</a:t>
            </a:r>
            <a:r>
              <a:rPr lang="en-US" sz="3000" baseline="-25000" smtClean="0">
                <a:solidFill>
                  <a:srgbClr val="0000FF"/>
                </a:solidFill>
              </a:rPr>
              <a:t>i</a:t>
            </a:r>
            <a:r>
              <a:rPr lang="en-US" sz="3000" smtClean="0">
                <a:solidFill>
                  <a:srgbClr val="0000FF"/>
                </a:solidFill>
              </a:rPr>
              <a:t>(X) = (Hash</a:t>
            </a:r>
            <a:r>
              <a:rPr lang="en-US" sz="2600" baseline="-25000" smtClean="0">
                <a:solidFill>
                  <a:srgbClr val="0000FF"/>
                </a:solidFill>
              </a:rPr>
              <a:t>1</a:t>
            </a:r>
            <a:r>
              <a:rPr lang="en-US" sz="3000" smtClean="0">
                <a:solidFill>
                  <a:srgbClr val="0000FF"/>
                </a:solidFill>
              </a:rPr>
              <a:t>(X) + i</a:t>
            </a:r>
            <a:r>
              <a:rPr lang="en-US" sz="3000" smtClean="0">
                <a:solidFill>
                  <a:srgbClr val="0000FF"/>
                </a:solidFill>
                <a:sym typeface="r_symbol" pitchFamily="49" charset="2"/>
              </a:rPr>
              <a:t></a:t>
            </a:r>
            <a:r>
              <a:rPr lang="en-US" sz="3000" smtClean="0">
                <a:solidFill>
                  <a:srgbClr val="0000FF"/>
                </a:solidFill>
              </a:rPr>
              <a:t>Hash</a:t>
            </a:r>
            <a:r>
              <a:rPr lang="en-US" sz="3000" baseline="-25000" smtClean="0">
                <a:solidFill>
                  <a:srgbClr val="0000FF"/>
                </a:solidFill>
              </a:rPr>
              <a:t>2</a:t>
            </a:r>
            <a:r>
              <a:rPr lang="en-US" sz="3000" smtClean="0">
                <a:solidFill>
                  <a:srgbClr val="0000FF"/>
                </a:solidFill>
              </a:rPr>
              <a:t>(X)) mod </a:t>
            </a:r>
            <a:r>
              <a:rPr lang="en-US" sz="3000" i="1" smtClean="0">
                <a:solidFill>
                  <a:srgbClr val="0000FF"/>
                </a:solidFill>
              </a:rPr>
              <a:t>TableSize   </a:t>
            </a:r>
          </a:p>
          <a:p>
            <a:pPr lvl="1" eaLnBrk="1" hangingPunct="1">
              <a:buFontTx/>
              <a:buNone/>
            </a:pPr>
            <a:r>
              <a:rPr lang="en-US" sz="2600" smtClean="0">
                <a:solidFill>
                  <a:srgbClr val="0000FF"/>
                </a:solidFill>
              </a:rPr>
              <a:t>for</a:t>
            </a:r>
            <a:r>
              <a:rPr lang="en-US" sz="2600" i="1" smtClean="0">
                <a:solidFill>
                  <a:srgbClr val="0000FF"/>
                </a:solidFill>
              </a:rPr>
              <a:t> </a:t>
            </a:r>
            <a:r>
              <a:rPr lang="en-US" sz="2600" smtClean="0">
                <a:solidFill>
                  <a:srgbClr val="0000FF"/>
                </a:solidFill>
              </a:rPr>
              <a:t>i = 0, 1, 2, … </a:t>
            </a:r>
          </a:p>
          <a:p>
            <a:pPr eaLnBrk="1" hangingPunct="1"/>
            <a:r>
              <a:rPr lang="en-US" sz="3000" smtClean="0"/>
              <a:t>Good choice of Hash</a:t>
            </a:r>
            <a:r>
              <a:rPr lang="en-US" sz="3000" baseline="-25000" smtClean="0"/>
              <a:t>2</a:t>
            </a:r>
            <a:r>
              <a:rPr lang="en-US" sz="3000" smtClean="0"/>
              <a:t>(X) can guarantee does not get “stuck” as long as </a:t>
            </a:r>
            <a:r>
              <a:rPr lang="en-US" sz="2800" smtClean="0">
                <a:sym typeface="Symbol" pitchFamily="18" charset="2"/>
              </a:rPr>
              <a:t> &lt; 1</a:t>
            </a:r>
            <a:endParaRPr lang="en-US" sz="3000" smtClean="0"/>
          </a:p>
          <a:p>
            <a:pPr lvl="1" eaLnBrk="1" hangingPunct="1"/>
            <a:r>
              <a:rPr lang="en-US" sz="2600" smtClean="0"/>
              <a:t>Integer keys:</a:t>
            </a:r>
            <a:br>
              <a:rPr lang="en-US" sz="2600" smtClean="0"/>
            </a:br>
            <a:r>
              <a:rPr lang="en-US" sz="2600" smtClean="0">
                <a:solidFill>
                  <a:srgbClr val="0000FF"/>
                </a:solidFill>
              </a:rPr>
              <a:t>Hash</a:t>
            </a:r>
            <a:r>
              <a:rPr lang="en-US" sz="2600" baseline="-25000" smtClean="0">
                <a:solidFill>
                  <a:srgbClr val="0000FF"/>
                </a:solidFill>
              </a:rPr>
              <a:t>2</a:t>
            </a:r>
            <a:r>
              <a:rPr lang="en-US" sz="2600" smtClean="0">
                <a:solidFill>
                  <a:srgbClr val="0000FF"/>
                </a:solidFill>
              </a:rPr>
              <a:t>(X) = R – (X mod R)</a:t>
            </a:r>
            <a:br>
              <a:rPr lang="en-US" sz="2600" smtClean="0">
                <a:solidFill>
                  <a:srgbClr val="0000FF"/>
                </a:solidFill>
              </a:rPr>
            </a:br>
            <a:r>
              <a:rPr lang="en-US" smtClean="0">
                <a:solidFill>
                  <a:srgbClr val="0000FF"/>
                </a:solidFill>
              </a:rPr>
              <a:t>where R is a prime smaller than </a:t>
            </a:r>
            <a:r>
              <a:rPr lang="en-US" i="1" smtClean="0">
                <a:solidFill>
                  <a:srgbClr val="0000FF"/>
                </a:solidFill>
              </a:rPr>
              <a:t>TableSize   </a:t>
            </a:r>
            <a:endParaRPr lang="en-US" smtClean="0">
              <a:solidFill>
                <a:srgbClr val="0000FF"/>
              </a:solidFill>
            </a:endParaRPr>
          </a:p>
          <a:p>
            <a:pPr eaLnBrk="1" hangingPunct="1"/>
            <a:endParaRPr lang="en-US" sz="2800" smtClean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8D785928-A54C-4514-B649-9D369B27D28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Closed Hashing III: </a:t>
            </a:r>
            <a:r>
              <a:rPr lang="en-US" sz="3600" smtClean="0">
                <a:solidFill>
                  <a:srgbClr val="0000FF"/>
                </a:solidFill>
              </a:rPr>
              <a:t>Double Hashing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EDD6E535-C9C2-409E-AD5B-1CB459076C65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Double Hashing Example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60325" y="6137275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probes: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619250" y="223837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1619250" y="275907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1619250" y="327660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1619250" y="43243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1619250" y="484505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1619250" y="536416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1619250" y="38036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1382713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8925" name="Text Box 12"/>
          <p:cNvSpPr txBox="1">
            <a:spLocks noChangeArrowheads="1"/>
          </p:cNvSpPr>
          <p:nvPr/>
        </p:nvSpPr>
        <p:spPr bwMode="auto">
          <a:xfrm>
            <a:off x="1382713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8926" name="Text Box 13"/>
          <p:cNvSpPr txBox="1">
            <a:spLocks noChangeArrowheads="1"/>
          </p:cNvSpPr>
          <p:nvPr/>
        </p:nvSpPr>
        <p:spPr bwMode="auto">
          <a:xfrm>
            <a:off x="1382713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1382713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8928" name="Text Box 15"/>
          <p:cNvSpPr txBox="1">
            <a:spLocks noChangeArrowheads="1"/>
          </p:cNvSpPr>
          <p:nvPr/>
        </p:nvSpPr>
        <p:spPr bwMode="auto">
          <a:xfrm>
            <a:off x="1376363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8929" name="Text Box 16"/>
          <p:cNvSpPr txBox="1">
            <a:spLocks noChangeArrowheads="1"/>
          </p:cNvSpPr>
          <p:nvPr/>
        </p:nvSpPr>
        <p:spPr bwMode="auto">
          <a:xfrm>
            <a:off x="1376363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8930" name="Text Box 17"/>
          <p:cNvSpPr txBox="1">
            <a:spLocks noChangeArrowheads="1"/>
          </p:cNvSpPr>
          <p:nvPr/>
        </p:nvSpPr>
        <p:spPr bwMode="auto">
          <a:xfrm>
            <a:off x="1376363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8931" name="Text Box 18"/>
          <p:cNvSpPr txBox="1">
            <a:spLocks noChangeArrowheads="1"/>
          </p:cNvSpPr>
          <p:nvPr/>
        </p:nvSpPr>
        <p:spPr bwMode="auto">
          <a:xfrm>
            <a:off x="1128713" y="990600"/>
            <a:ext cx="1368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14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14%7 = 0</a:t>
            </a:r>
          </a:p>
        </p:txBody>
      </p:sp>
      <p:sp>
        <p:nvSpPr>
          <p:cNvPr id="38932" name="Text Box 19"/>
          <p:cNvSpPr txBox="1">
            <a:spLocks noChangeArrowheads="1"/>
          </p:cNvSpPr>
          <p:nvPr/>
        </p:nvSpPr>
        <p:spPr bwMode="auto">
          <a:xfrm>
            <a:off x="1724025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8933" name="Rectangle 20"/>
          <p:cNvSpPr>
            <a:spLocks noChangeArrowheads="1"/>
          </p:cNvSpPr>
          <p:nvPr/>
        </p:nvSpPr>
        <p:spPr bwMode="auto">
          <a:xfrm>
            <a:off x="3032125" y="223837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8934" name="Rectangle 21"/>
          <p:cNvSpPr>
            <a:spLocks noChangeArrowheads="1"/>
          </p:cNvSpPr>
          <p:nvPr/>
        </p:nvSpPr>
        <p:spPr bwMode="auto">
          <a:xfrm>
            <a:off x="3032125" y="275907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8935" name="Rectangle 22"/>
          <p:cNvSpPr>
            <a:spLocks noChangeArrowheads="1"/>
          </p:cNvSpPr>
          <p:nvPr/>
        </p:nvSpPr>
        <p:spPr bwMode="auto">
          <a:xfrm>
            <a:off x="3032125" y="43243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36" name="Rectangle 23"/>
          <p:cNvSpPr>
            <a:spLocks noChangeArrowheads="1"/>
          </p:cNvSpPr>
          <p:nvPr/>
        </p:nvSpPr>
        <p:spPr bwMode="auto">
          <a:xfrm>
            <a:off x="3032125" y="484505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8937" name="Rectangle 24"/>
          <p:cNvSpPr>
            <a:spLocks noChangeArrowheads="1"/>
          </p:cNvSpPr>
          <p:nvPr/>
        </p:nvSpPr>
        <p:spPr bwMode="auto">
          <a:xfrm>
            <a:off x="3032125" y="536416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38" name="Rectangle 25"/>
          <p:cNvSpPr>
            <a:spLocks noChangeArrowheads="1"/>
          </p:cNvSpPr>
          <p:nvPr/>
        </p:nvSpPr>
        <p:spPr bwMode="auto">
          <a:xfrm>
            <a:off x="3032125" y="38036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39" name="Text Box 26"/>
          <p:cNvSpPr txBox="1">
            <a:spLocks noChangeArrowheads="1"/>
          </p:cNvSpPr>
          <p:nvPr/>
        </p:nvSpPr>
        <p:spPr bwMode="auto">
          <a:xfrm>
            <a:off x="2794000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8940" name="Text Box 27"/>
          <p:cNvSpPr txBox="1">
            <a:spLocks noChangeArrowheads="1"/>
          </p:cNvSpPr>
          <p:nvPr/>
        </p:nvSpPr>
        <p:spPr bwMode="auto">
          <a:xfrm>
            <a:off x="2794000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8941" name="Text Box 28"/>
          <p:cNvSpPr txBox="1">
            <a:spLocks noChangeArrowheads="1"/>
          </p:cNvSpPr>
          <p:nvPr/>
        </p:nvSpPr>
        <p:spPr bwMode="auto">
          <a:xfrm>
            <a:off x="2794000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8942" name="Text Box 29"/>
          <p:cNvSpPr txBox="1">
            <a:spLocks noChangeArrowheads="1"/>
          </p:cNvSpPr>
          <p:nvPr/>
        </p:nvSpPr>
        <p:spPr bwMode="auto">
          <a:xfrm>
            <a:off x="2794000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8943" name="Text Box 30"/>
          <p:cNvSpPr txBox="1">
            <a:spLocks noChangeArrowheads="1"/>
          </p:cNvSpPr>
          <p:nvPr/>
        </p:nvSpPr>
        <p:spPr bwMode="auto">
          <a:xfrm>
            <a:off x="2787650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8944" name="Text Box 31"/>
          <p:cNvSpPr txBox="1">
            <a:spLocks noChangeArrowheads="1"/>
          </p:cNvSpPr>
          <p:nvPr/>
        </p:nvSpPr>
        <p:spPr bwMode="auto">
          <a:xfrm>
            <a:off x="2787650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8945" name="Text Box 32"/>
          <p:cNvSpPr txBox="1">
            <a:spLocks noChangeArrowheads="1"/>
          </p:cNvSpPr>
          <p:nvPr/>
        </p:nvSpPr>
        <p:spPr bwMode="auto">
          <a:xfrm>
            <a:off x="2787650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8946" name="Text Box 33"/>
          <p:cNvSpPr txBox="1">
            <a:spLocks noChangeArrowheads="1"/>
          </p:cNvSpPr>
          <p:nvPr/>
        </p:nvSpPr>
        <p:spPr bwMode="auto">
          <a:xfrm>
            <a:off x="2620963" y="990600"/>
            <a:ext cx="121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8%7 = 1</a:t>
            </a:r>
          </a:p>
        </p:txBody>
      </p:sp>
      <p:sp>
        <p:nvSpPr>
          <p:cNvPr id="38947" name="Text Box 34"/>
          <p:cNvSpPr txBox="1">
            <a:spLocks noChangeArrowheads="1"/>
          </p:cNvSpPr>
          <p:nvPr/>
        </p:nvSpPr>
        <p:spPr bwMode="auto">
          <a:xfrm>
            <a:off x="3135313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8948" name="Rectangle 35"/>
          <p:cNvSpPr>
            <a:spLocks noChangeArrowheads="1"/>
          </p:cNvSpPr>
          <p:nvPr/>
        </p:nvSpPr>
        <p:spPr bwMode="auto">
          <a:xfrm>
            <a:off x="4449763" y="2238375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8949" name="Rectangle 36"/>
          <p:cNvSpPr>
            <a:spLocks noChangeArrowheads="1"/>
          </p:cNvSpPr>
          <p:nvPr/>
        </p:nvSpPr>
        <p:spPr bwMode="auto">
          <a:xfrm>
            <a:off x="4449763" y="2759075"/>
            <a:ext cx="522287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8950" name="Rectangle 37"/>
          <p:cNvSpPr>
            <a:spLocks noChangeArrowheads="1"/>
          </p:cNvSpPr>
          <p:nvPr/>
        </p:nvSpPr>
        <p:spPr bwMode="auto">
          <a:xfrm>
            <a:off x="4449763" y="3276600"/>
            <a:ext cx="52228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51" name="Rectangle 38"/>
          <p:cNvSpPr>
            <a:spLocks noChangeArrowheads="1"/>
          </p:cNvSpPr>
          <p:nvPr/>
        </p:nvSpPr>
        <p:spPr bwMode="auto">
          <a:xfrm>
            <a:off x="4449763" y="4324350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38952" name="Rectangle 39"/>
          <p:cNvSpPr>
            <a:spLocks noChangeArrowheads="1"/>
          </p:cNvSpPr>
          <p:nvPr/>
        </p:nvSpPr>
        <p:spPr bwMode="auto">
          <a:xfrm>
            <a:off x="4449763" y="5364163"/>
            <a:ext cx="522287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53" name="Rectangle 40"/>
          <p:cNvSpPr>
            <a:spLocks noChangeArrowheads="1"/>
          </p:cNvSpPr>
          <p:nvPr/>
        </p:nvSpPr>
        <p:spPr bwMode="auto">
          <a:xfrm>
            <a:off x="4449763" y="3803650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54" name="Text Box 41"/>
          <p:cNvSpPr txBox="1">
            <a:spLocks noChangeArrowheads="1"/>
          </p:cNvSpPr>
          <p:nvPr/>
        </p:nvSpPr>
        <p:spPr bwMode="auto">
          <a:xfrm>
            <a:off x="4213225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8955" name="Text Box 42"/>
          <p:cNvSpPr txBox="1">
            <a:spLocks noChangeArrowheads="1"/>
          </p:cNvSpPr>
          <p:nvPr/>
        </p:nvSpPr>
        <p:spPr bwMode="auto">
          <a:xfrm>
            <a:off x="4213225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8956" name="Text Box 43"/>
          <p:cNvSpPr txBox="1">
            <a:spLocks noChangeArrowheads="1"/>
          </p:cNvSpPr>
          <p:nvPr/>
        </p:nvSpPr>
        <p:spPr bwMode="auto">
          <a:xfrm>
            <a:off x="4213225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8957" name="Text Box 44"/>
          <p:cNvSpPr txBox="1">
            <a:spLocks noChangeArrowheads="1"/>
          </p:cNvSpPr>
          <p:nvPr/>
        </p:nvSpPr>
        <p:spPr bwMode="auto">
          <a:xfrm>
            <a:off x="4213225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8958" name="Text Box 45"/>
          <p:cNvSpPr txBox="1">
            <a:spLocks noChangeArrowheads="1"/>
          </p:cNvSpPr>
          <p:nvPr/>
        </p:nvSpPr>
        <p:spPr bwMode="auto">
          <a:xfrm>
            <a:off x="4206875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8959" name="Text Box 46"/>
          <p:cNvSpPr txBox="1">
            <a:spLocks noChangeArrowheads="1"/>
          </p:cNvSpPr>
          <p:nvPr/>
        </p:nvSpPr>
        <p:spPr bwMode="auto">
          <a:xfrm>
            <a:off x="4206875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8960" name="Text Box 47"/>
          <p:cNvSpPr txBox="1">
            <a:spLocks noChangeArrowheads="1"/>
          </p:cNvSpPr>
          <p:nvPr/>
        </p:nvSpPr>
        <p:spPr bwMode="auto">
          <a:xfrm>
            <a:off x="4206875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8961" name="Text Box 48"/>
          <p:cNvSpPr txBox="1">
            <a:spLocks noChangeArrowheads="1"/>
          </p:cNvSpPr>
          <p:nvPr/>
        </p:nvSpPr>
        <p:spPr bwMode="auto">
          <a:xfrm>
            <a:off x="3933825" y="990600"/>
            <a:ext cx="1425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21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21%7 =0</a:t>
            </a:r>
          </a:p>
          <a:p>
            <a:pPr eaLnBrk="0" hangingPunct="0"/>
            <a:r>
              <a:rPr lang="en-US" sz="2000"/>
              <a:t>5-(21%5)=4</a:t>
            </a:r>
          </a:p>
        </p:txBody>
      </p:sp>
      <p:sp>
        <p:nvSpPr>
          <p:cNvPr id="38962" name="Text Box 49"/>
          <p:cNvSpPr txBox="1">
            <a:spLocks noChangeArrowheads="1"/>
          </p:cNvSpPr>
          <p:nvPr/>
        </p:nvSpPr>
        <p:spPr bwMode="auto">
          <a:xfrm>
            <a:off x="4554538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2</a:t>
            </a:r>
          </a:p>
        </p:txBody>
      </p:sp>
      <p:sp>
        <p:nvSpPr>
          <p:cNvPr id="38963" name="Rectangle 50"/>
          <p:cNvSpPr>
            <a:spLocks noChangeArrowheads="1"/>
          </p:cNvSpPr>
          <p:nvPr/>
        </p:nvSpPr>
        <p:spPr bwMode="auto">
          <a:xfrm>
            <a:off x="5867400" y="275907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8964" name="Rectangle 51"/>
          <p:cNvSpPr>
            <a:spLocks noChangeArrowheads="1"/>
          </p:cNvSpPr>
          <p:nvPr/>
        </p:nvSpPr>
        <p:spPr bwMode="auto">
          <a:xfrm>
            <a:off x="5867400" y="327660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</a:t>
            </a:r>
          </a:p>
        </p:txBody>
      </p:sp>
      <p:sp>
        <p:nvSpPr>
          <p:cNvPr id="38965" name="Rectangle 52"/>
          <p:cNvSpPr>
            <a:spLocks noChangeArrowheads="1"/>
          </p:cNvSpPr>
          <p:nvPr/>
        </p:nvSpPr>
        <p:spPr bwMode="auto">
          <a:xfrm>
            <a:off x="5867400" y="43243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38966" name="Rectangle 53"/>
          <p:cNvSpPr>
            <a:spLocks noChangeArrowheads="1"/>
          </p:cNvSpPr>
          <p:nvPr/>
        </p:nvSpPr>
        <p:spPr bwMode="auto">
          <a:xfrm>
            <a:off x="5867400" y="484505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67" name="Rectangle 54"/>
          <p:cNvSpPr>
            <a:spLocks noChangeArrowheads="1"/>
          </p:cNvSpPr>
          <p:nvPr/>
        </p:nvSpPr>
        <p:spPr bwMode="auto">
          <a:xfrm>
            <a:off x="5867400" y="536416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68" name="Rectangle 55"/>
          <p:cNvSpPr>
            <a:spLocks noChangeArrowheads="1"/>
          </p:cNvSpPr>
          <p:nvPr/>
        </p:nvSpPr>
        <p:spPr bwMode="auto">
          <a:xfrm>
            <a:off x="5867400" y="38036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69" name="Text Box 56"/>
          <p:cNvSpPr txBox="1">
            <a:spLocks noChangeArrowheads="1"/>
          </p:cNvSpPr>
          <p:nvPr/>
        </p:nvSpPr>
        <p:spPr bwMode="auto">
          <a:xfrm>
            <a:off x="5629275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8970" name="Text Box 57"/>
          <p:cNvSpPr txBox="1">
            <a:spLocks noChangeArrowheads="1"/>
          </p:cNvSpPr>
          <p:nvPr/>
        </p:nvSpPr>
        <p:spPr bwMode="auto">
          <a:xfrm>
            <a:off x="5629275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8971" name="Text Box 58"/>
          <p:cNvSpPr txBox="1">
            <a:spLocks noChangeArrowheads="1"/>
          </p:cNvSpPr>
          <p:nvPr/>
        </p:nvSpPr>
        <p:spPr bwMode="auto">
          <a:xfrm>
            <a:off x="5629275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8972" name="Text Box 59"/>
          <p:cNvSpPr txBox="1">
            <a:spLocks noChangeArrowheads="1"/>
          </p:cNvSpPr>
          <p:nvPr/>
        </p:nvSpPr>
        <p:spPr bwMode="auto">
          <a:xfrm>
            <a:off x="5629275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8973" name="Text Box 60"/>
          <p:cNvSpPr txBox="1">
            <a:spLocks noChangeArrowheads="1"/>
          </p:cNvSpPr>
          <p:nvPr/>
        </p:nvSpPr>
        <p:spPr bwMode="auto">
          <a:xfrm>
            <a:off x="5624513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8974" name="Text Box 61"/>
          <p:cNvSpPr txBox="1">
            <a:spLocks noChangeArrowheads="1"/>
          </p:cNvSpPr>
          <p:nvPr/>
        </p:nvSpPr>
        <p:spPr bwMode="auto">
          <a:xfrm>
            <a:off x="5624513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8975" name="Text Box 62"/>
          <p:cNvSpPr txBox="1">
            <a:spLocks noChangeArrowheads="1"/>
          </p:cNvSpPr>
          <p:nvPr/>
        </p:nvSpPr>
        <p:spPr bwMode="auto">
          <a:xfrm>
            <a:off x="5624513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8976" name="Text Box 63"/>
          <p:cNvSpPr txBox="1">
            <a:spLocks noChangeArrowheads="1"/>
          </p:cNvSpPr>
          <p:nvPr/>
        </p:nvSpPr>
        <p:spPr bwMode="auto">
          <a:xfrm>
            <a:off x="5456238" y="990600"/>
            <a:ext cx="121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2%7 = 2</a:t>
            </a:r>
          </a:p>
        </p:txBody>
      </p:sp>
      <p:sp>
        <p:nvSpPr>
          <p:cNvPr id="38977" name="Text Box 64"/>
          <p:cNvSpPr txBox="1">
            <a:spLocks noChangeArrowheads="1"/>
          </p:cNvSpPr>
          <p:nvPr/>
        </p:nvSpPr>
        <p:spPr bwMode="auto">
          <a:xfrm>
            <a:off x="5972175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8978" name="Rectangle 65"/>
          <p:cNvSpPr>
            <a:spLocks noChangeArrowheads="1"/>
          </p:cNvSpPr>
          <p:nvPr/>
        </p:nvSpPr>
        <p:spPr bwMode="auto">
          <a:xfrm>
            <a:off x="3032125" y="327660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8979" name="Rectangle 66"/>
          <p:cNvSpPr>
            <a:spLocks noChangeArrowheads="1"/>
          </p:cNvSpPr>
          <p:nvPr/>
        </p:nvSpPr>
        <p:spPr bwMode="auto">
          <a:xfrm>
            <a:off x="4449763" y="4845050"/>
            <a:ext cx="522287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80" name="Rectangle 67"/>
          <p:cNvSpPr>
            <a:spLocks noChangeArrowheads="1"/>
          </p:cNvSpPr>
          <p:nvPr/>
        </p:nvSpPr>
        <p:spPr bwMode="auto">
          <a:xfrm>
            <a:off x="5867400" y="223837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8981" name="Rectangle 68"/>
          <p:cNvSpPr>
            <a:spLocks noChangeArrowheads="1"/>
          </p:cNvSpPr>
          <p:nvPr/>
        </p:nvSpPr>
        <p:spPr bwMode="auto">
          <a:xfrm>
            <a:off x="7372350" y="277812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8982" name="Rectangle 69"/>
          <p:cNvSpPr>
            <a:spLocks noChangeArrowheads="1"/>
          </p:cNvSpPr>
          <p:nvPr/>
        </p:nvSpPr>
        <p:spPr bwMode="auto">
          <a:xfrm>
            <a:off x="7372350" y="329565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</a:t>
            </a:r>
          </a:p>
        </p:txBody>
      </p:sp>
      <p:sp>
        <p:nvSpPr>
          <p:cNvPr id="38983" name="Rectangle 70"/>
          <p:cNvSpPr>
            <a:spLocks noChangeArrowheads="1"/>
          </p:cNvSpPr>
          <p:nvPr/>
        </p:nvSpPr>
        <p:spPr bwMode="auto">
          <a:xfrm>
            <a:off x="7372350" y="43434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38984" name="Rectangle 71"/>
          <p:cNvSpPr>
            <a:spLocks noChangeArrowheads="1"/>
          </p:cNvSpPr>
          <p:nvPr/>
        </p:nvSpPr>
        <p:spPr bwMode="auto">
          <a:xfrm>
            <a:off x="7372350" y="486410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85" name="Rectangle 72"/>
          <p:cNvSpPr>
            <a:spLocks noChangeArrowheads="1"/>
          </p:cNvSpPr>
          <p:nvPr/>
        </p:nvSpPr>
        <p:spPr bwMode="auto">
          <a:xfrm>
            <a:off x="7372350" y="538321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86" name="Rectangle 73"/>
          <p:cNvSpPr>
            <a:spLocks noChangeArrowheads="1"/>
          </p:cNvSpPr>
          <p:nvPr/>
        </p:nvSpPr>
        <p:spPr bwMode="auto">
          <a:xfrm>
            <a:off x="7372350" y="38227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8987" name="Text Box 74"/>
          <p:cNvSpPr txBox="1">
            <a:spLocks noChangeArrowheads="1"/>
          </p:cNvSpPr>
          <p:nvPr/>
        </p:nvSpPr>
        <p:spPr bwMode="auto">
          <a:xfrm>
            <a:off x="7134225" y="37719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8988" name="Text Box 75"/>
          <p:cNvSpPr txBox="1">
            <a:spLocks noChangeArrowheads="1"/>
          </p:cNvSpPr>
          <p:nvPr/>
        </p:nvSpPr>
        <p:spPr bwMode="auto">
          <a:xfrm>
            <a:off x="7134225" y="3246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8989" name="Text Box 76"/>
          <p:cNvSpPr txBox="1">
            <a:spLocks noChangeArrowheads="1"/>
          </p:cNvSpPr>
          <p:nvPr/>
        </p:nvSpPr>
        <p:spPr bwMode="auto">
          <a:xfrm>
            <a:off x="7134225" y="27305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8990" name="Text Box 77"/>
          <p:cNvSpPr txBox="1">
            <a:spLocks noChangeArrowheads="1"/>
          </p:cNvSpPr>
          <p:nvPr/>
        </p:nvSpPr>
        <p:spPr bwMode="auto">
          <a:xfrm>
            <a:off x="7134225" y="22129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8991" name="Text Box 78"/>
          <p:cNvSpPr txBox="1">
            <a:spLocks noChangeArrowheads="1"/>
          </p:cNvSpPr>
          <p:nvPr/>
        </p:nvSpPr>
        <p:spPr bwMode="auto">
          <a:xfrm>
            <a:off x="7129463" y="5322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8992" name="Text Box 79"/>
          <p:cNvSpPr txBox="1">
            <a:spLocks noChangeArrowheads="1"/>
          </p:cNvSpPr>
          <p:nvPr/>
        </p:nvSpPr>
        <p:spPr bwMode="auto">
          <a:xfrm>
            <a:off x="7129463" y="48053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8993" name="Text Box 80"/>
          <p:cNvSpPr txBox="1">
            <a:spLocks noChangeArrowheads="1"/>
          </p:cNvSpPr>
          <p:nvPr/>
        </p:nvSpPr>
        <p:spPr bwMode="auto">
          <a:xfrm>
            <a:off x="7129463" y="4287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8994" name="Text Box 81"/>
          <p:cNvSpPr txBox="1">
            <a:spLocks noChangeArrowheads="1"/>
          </p:cNvSpPr>
          <p:nvPr/>
        </p:nvSpPr>
        <p:spPr bwMode="auto">
          <a:xfrm>
            <a:off x="6856413" y="1009650"/>
            <a:ext cx="1425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7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7%7 = 0</a:t>
            </a:r>
          </a:p>
          <a:p>
            <a:pPr eaLnBrk="0" hangingPunct="0"/>
            <a:r>
              <a:rPr lang="en-US" sz="2000"/>
              <a:t>5-(21%5)=4</a:t>
            </a:r>
          </a:p>
        </p:txBody>
      </p:sp>
      <p:sp>
        <p:nvSpPr>
          <p:cNvPr id="38995" name="Rectangle 82"/>
          <p:cNvSpPr>
            <a:spLocks noChangeArrowheads="1"/>
          </p:cNvSpPr>
          <p:nvPr/>
        </p:nvSpPr>
        <p:spPr bwMode="auto">
          <a:xfrm>
            <a:off x="7372350" y="225742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8996" name="Text Box 83"/>
          <p:cNvSpPr txBox="1">
            <a:spLocks noChangeArrowheads="1"/>
          </p:cNvSpPr>
          <p:nvPr/>
        </p:nvSpPr>
        <p:spPr bwMode="auto">
          <a:xfrm>
            <a:off x="7315200" y="60198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??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72C7A9A6-63A2-404B-98E7-93215537AAF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Double Hashing Example</a:t>
            </a: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0325" y="6137275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probes: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619250" y="223837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1619250" y="275907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1619250" y="327660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1619250" y="43243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1619250" y="484505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1619250" y="536416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9947" name="Rectangle 10"/>
          <p:cNvSpPr>
            <a:spLocks noChangeArrowheads="1"/>
          </p:cNvSpPr>
          <p:nvPr/>
        </p:nvSpPr>
        <p:spPr bwMode="auto">
          <a:xfrm>
            <a:off x="1619250" y="38036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1382713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9949" name="Text Box 12"/>
          <p:cNvSpPr txBox="1">
            <a:spLocks noChangeArrowheads="1"/>
          </p:cNvSpPr>
          <p:nvPr/>
        </p:nvSpPr>
        <p:spPr bwMode="auto">
          <a:xfrm>
            <a:off x="1382713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9950" name="Text Box 13"/>
          <p:cNvSpPr txBox="1">
            <a:spLocks noChangeArrowheads="1"/>
          </p:cNvSpPr>
          <p:nvPr/>
        </p:nvSpPr>
        <p:spPr bwMode="auto">
          <a:xfrm>
            <a:off x="1382713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9951" name="Text Box 14"/>
          <p:cNvSpPr txBox="1">
            <a:spLocks noChangeArrowheads="1"/>
          </p:cNvSpPr>
          <p:nvPr/>
        </p:nvSpPr>
        <p:spPr bwMode="auto">
          <a:xfrm>
            <a:off x="1382713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1376363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9953" name="Text Box 16"/>
          <p:cNvSpPr txBox="1">
            <a:spLocks noChangeArrowheads="1"/>
          </p:cNvSpPr>
          <p:nvPr/>
        </p:nvSpPr>
        <p:spPr bwMode="auto">
          <a:xfrm>
            <a:off x="1376363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1376363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9955" name="Text Box 18"/>
          <p:cNvSpPr txBox="1">
            <a:spLocks noChangeArrowheads="1"/>
          </p:cNvSpPr>
          <p:nvPr/>
        </p:nvSpPr>
        <p:spPr bwMode="auto">
          <a:xfrm>
            <a:off x="1128713" y="990600"/>
            <a:ext cx="1368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14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14%7 = 0</a:t>
            </a:r>
          </a:p>
        </p:txBody>
      </p:sp>
      <p:sp>
        <p:nvSpPr>
          <p:cNvPr id="39956" name="Text Box 19"/>
          <p:cNvSpPr txBox="1">
            <a:spLocks noChangeArrowheads="1"/>
          </p:cNvSpPr>
          <p:nvPr/>
        </p:nvSpPr>
        <p:spPr bwMode="auto">
          <a:xfrm>
            <a:off x="1724025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9957" name="Rectangle 20"/>
          <p:cNvSpPr>
            <a:spLocks noChangeArrowheads="1"/>
          </p:cNvSpPr>
          <p:nvPr/>
        </p:nvSpPr>
        <p:spPr bwMode="auto">
          <a:xfrm>
            <a:off x="3032125" y="223837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9958" name="Rectangle 21"/>
          <p:cNvSpPr>
            <a:spLocks noChangeArrowheads="1"/>
          </p:cNvSpPr>
          <p:nvPr/>
        </p:nvSpPr>
        <p:spPr bwMode="auto">
          <a:xfrm>
            <a:off x="3032125" y="275907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9959" name="Rectangle 22"/>
          <p:cNvSpPr>
            <a:spLocks noChangeArrowheads="1"/>
          </p:cNvSpPr>
          <p:nvPr/>
        </p:nvSpPr>
        <p:spPr bwMode="auto">
          <a:xfrm>
            <a:off x="3032125" y="43243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60" name="Rectangle 23"/>
          <p:cNvSpPr>
            <a:spLocks noChangeArrowheads="1"/>
          </p:cNvSpPr>
          <p:nvPr/>
        </p:nvSpPr>
        <p:spPr bwMode="auto">
          <a:xfrm>
            <a:off x="3032125" y="484505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39961" name="Rectangle 24"/>
          <p:cNvSpPr>
            <a:spLocks noChangeArrowheads="1"/>
          </p:cNvSpPr>
          <p:nvPr/>
        </p:nvSpPr>
        <p:spPr bwMode="auto">
          <a:xfrm>
            <a:off x="3032125" y="536416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62" name="Rectangle 25"/>
          <p:cNvSpPr>
            <a:spLocks noChangeArrowheads="1"/>
          </p:cNvSpPr>
          <p:nvPr/>
        </p:nvSpPr>
        <p:spPr bwMode="auto">
          <a:xfrm>
            <a:off x="3032125" y="38036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63" name="Text Box 26"/>
          <p:cNvSpPr txBox="1">
            <a:spLocks noChangeArrowheads="1"/>
          </p:cNvSpPr>
          <p:nvPr/>
        </p:nvSpPr>
        <p:spPr bwMode="auto">
          <a:xfrm>
            <a:off x="2794000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9964" name="Text Box 27"/>
          <p:cNvSpPr txBox="1">
            <a:spLocks noChangeArrowheads="1"/>
          </p:cNvSpPr>
          <p:nvPr/>
        </p:nvSpPr>
        <p:spPr bwMode="auto">
          <a:xfrm>
            <a:off x="2794000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9965" name="Text Box 28"/>
          <p:cNvSpPr txBox="1">
            <a:spLocks noChangeArrowheads="1"/>
          </p:cNvSpPr>
          <p:nvPr/>
        </p:nvSpPr>
        <p:spPr bwMode="auto">
          <a:xfrm>
            <a:off x="2794000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9966" name="Text Box 29"/>
          <p:cNvSpPr txBox="1">
            <a:spLocks noChangeArrowheads="1"/>
          </p:cNvSpPr>
          <p:nvPr/>
        </p:nvSpPr>
        <p:spPr bwMode="auto">
          <a:xfrm>
            <a:off x="2794000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9967" name="Text Box 30"/>
          <p:cNvSpPr txBox="1">
            <a:spLocks noChangeArrowheads="1"/>
          </p:cNvSpPr>
          <p:nvPr/>
        </p:nvSpPr>
        <p:spPr bwMode="auto">
          <a:xfrm>
            <a:off x="2787650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9968" name="Text Box 31"/>
          <p:cNvSpPr txBox="1">
            <a:spLocks noChangeArrowheads="1"/>
          </p:cNvSpPr>
          <p:nvPr/>
        </p:nvSpPr>
        <p:spPr bwMode="auto">
          <a:xfrm>
            <a:off x="2787650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9969" name="Text Box 32"/>
          <p:cNvSpPr txBox="1">
            <a:spLocks noChangeArrowheads="1"/>
          </p:cNvSpPr>
          <p:nvPr/>
        </p:nvSpPr>
        <p:spPr bwMode="auto">
          <a:xfrm>
            <a:off x="2787650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9970" name="Text Box 33"/>
          <p:cNvSpPr txBox="1">
            <a:spLocks noChangeArrowheads="1"/>
          </p:cNvSpPr>
          <p:nvPr/>
        </p:nvSpPr>
        <p:spPr bwMode="auto">
          <a:xfrm>
            <a:off x="2620963" y="990600"/>
            <a:ext cx="121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8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8%7 = 1</a:t>
            </a:r>
          </a:p>
        </p:txBody>
      </p:sp>
      <p:sp>
        <p:nvSpPr>
          <p:cNvPr id="39971" name="Text Box 34"/>
          <p:cNvSpPr txBox="1">
            <a:spLocks noChangeArrowheads="1"/>
          </p:cNvSpPr>
          <p:nvPr/>
        </p:nvSpPr>
        <p:spPr bwMode="auto">
          <a:xfrm>
            <a:off x="3135313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39972" name="Rectangle 35"/>
          <p:cNvSpPr>
            <a:spLocks noChangeArrowheads="1"/>
          </p:cNvSpPr>
          <p:nvPr/>
        </p:nvSpPr>
        <p:spPr bwMode="auto">
          <a:xfrm>
            <a:off x="4449763" y="2238375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39973" name="Rectangle 36"/>
          <p:cNvSpPr>
            <a:spLocks noChangeArrowheads="1"/>
          </p:cNvSpPr>
          <p:nvPr/>
        </p:nvSpPr>
        <p:spPr bwMode="auto">
          <a:xfrm>
            <a:off x="4449763" y="2759075"/>
            <a:ext cx="522287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9974" name="Rectangle 37"/>
          <p:cNvSpPr>
            <a:spLocks noChangeArrowheads="1"/>
          </p:cNvSpPr>
          <p:nvPr/>
        </p:nvSpPr>
        <p:spPr bwMode="auto">
          <a:xfrm>
            <a:off x="4449763" y="3276600"/>
            <a:ext cx="522287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75" name="Rectangle 38"/>
          <p:cNvSpPr>
            <a:spLocks noChangeArrowheads="1"/>
          </p:cNvSpPr>
          <p:nvPr/>
        </p:nvSpPr>
        <p:spPr bwMode="auto">
          <a:xfrm>
            <a:off x="4449763" y="4324350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39976" name="Rectangle 39"/>
          <p:cNvSpPr>
            <a:spLocks noChangeArrowheads="1"/>
          </p:cNvSpPr>
          <p:nvPr/>
        </p:nvSpPr>
        <p:spPr bwMode="auto">
          <a:xfrm>
            <a:off x="4449763" y="5364163"/>
            <a:ext cx="522287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77" name="Rectangle 40"/>
          <p:cNvSpPr>
            <a:spLocks noChangeArrowheads="1"/>
          </p:cNvSpPr>
          <p:nvPr/>
        </p:nvSpPr>
        <p:spPr bwMode="auto">
          <a:xfrm>
            <a:off x="4449763" y="3803650"/>
            <a:ext cx="522287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78" name="Text Box 41"/>
          <p:cNvSpPr txBox="1">
            <a:spLocks noChangeArrowheads="1"/>
          </p:cNvSpPr>
          <p:nvPr/>
        </p:nvSpPr>
        <p:spPr bwMode="auto">
          <a:xfrm>
            <a:off x="4213225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9979" name="Text Box 42"/>
          <p:cNvSpPr txBox="1">
            <a:spLocks noChangeArrowheads="1"/>
          </p:cNvSpPr>
          <p:nvPr/>
        </p:nvSpPr>
        <p:spPr bwMode="auto">
          <a:xfrm>
            <a:off x="4213225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9980" name="Text Box 43"/>
          <p:cNvSpPr txBox="1">
            <a:spLocks noChangeArrowheads="1"/>
          </p:cNvSpPr>
          <p:nvPr/>
        </p:nvSpPr>
        <p:spPr bwMode="auto">
          <a:xfrm>
            <a:off x="4213225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9981" name="Text Box 44"/>
          <p:cNvSpPr txBox="1">
            <a:spLocks noChangeArrowheads="1"/>
          </p:cNvSpPr>
          <p:nvPr/>
        </p:nvSpPr>
        <p:spPr bwMode="auto">
          <a:xfrm>
            <a:off x="4213225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9982" name="Text Box 45"/>
          <p:cNvSpPr txBox="1">
            <a:spLocks noChangeArrowheads="1"/>
          </p:cNvSpPr>
          <p:nvPr/>
        </p:nvSpPr>
        <p:spPr bwMode="auto">
          <a:xfrm>
            <a:off x="4206875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9983" name="Text Box 46"/>
          <p:cNvSpPr txBox="1">
            <a:spLocks noChangeArrowheads="1"/>
          </p:cNvSpPr>
          <p:nvPr/>
        </p:nvSpPr>
        <p:spPr bwMode="auto">
          <a:xfrm>
            <a:off x="4206875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9984" name="Text Box 47"/>
          <p:cNvSpPr txBox="1">
            <a:spLocks noChangeArrowheads="1"/>
          </p:cNvSpPr>
          <p:nvPr/>
        </p:nvSpPr>
        <p:spPr bwMode="auto">
          <a:xfrm>
            <a:off x="4206875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39985" name="Text Box 48"/>
          <p:cNvSpPr txBox="1">
            <a:spLocks noChangeArrowheads="1"/>
          </p:cNvSpPr>
          <p:nvPr/>
        </p:nvSpPr>
        <p:spPr bwMode="auto">
          <a:xfrm>
            <a:off x="3933825" y="990600"/>
            <a:ext cx="1425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21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21%7 =0</a:t>
            </a:r>
          </a:p>
          <a:p>
            <a:pPr eaLnBrk="0" hangingPunct="0"/>
            <a:r>
              <a:rPr lang="en-US" sz="2000"/>
              <a:t>5-(21%5)=4</a:t>
            </a:r>
          </a:p>
        </p:txBody>
      </p:sp>
      <p:sp>
        <p:nvSpPr>
          <p:cNvPr id="39986" name="Text Box 49"/>
          <p:cNvSpPr txBox="1">
            <a:spLocks noChangeArrowheads="1"/>
          </p:cNvSpPr>
          <p:nvPr/>
        </p:nvSpPr>
        <p:spPr bwMode="auto">
          <a:xfrm>
            <a:off x="4554538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2</a:t>
            </a:r>
          </a:p>
        </p:txBody>
      </p:sp>
      <p:sp>
        <p:nvSpPr>
          <p:cNvPr id="39987" name="Rectangle 50"/>
          <p:cNvSpPr>
            <a:spLocks noChangeArrowheads="1"/>
          </p:cNvSpPr>
          <p:nvPr/>
        </p:nvSpPr>
        <p:spPr bwMode="auto">
          <a:xfrm>
            <a:off x="5867400" y="275907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39988" name="Rectangle 51"/>
          <p:cNvSpPr>
            <a:spLocks noChangeArrowheads="1"/>
          </p:cNvSpPr>
          <p:nvPr/>
        </p:nvSpPr>
        <p:spPr bwMode="auto">
          <a:xfrm>
            <a:off x="5867400" y="327660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</a:t>
            </a:r>
          </a:p>
        </p:txBody>
      </p:sp>
      <p:sp>
        <p:nvSpPr>
          <p:cNvPr id="39989" name="Rectangle 52"/>
          <p:cNvSpPr>
            <a:spLocks noChangeArrowheads="1"/>
          </p:cNvSpPr>
          <p:nvPr/>
        </p:nvSpPr>
        <p:spPr bwMode="auto">
          <a:xfrm>
            <a:off x="5867400" y="43243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39990" name="Rectangle 53"/>
          <p:cNvSpPr>
            <a:spLocks noChangeArrowheads="1"/>
          </p:cNvSpPr>
          <p:nvPr/>
        </p:nvSpPr>
        <p:spPr bwMode="auto">
          <a:xfrm>
            <a:off x="5867400" y="484505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91" name="Rectangle 54"/>
          <p:cNvSpPr>
            <a:spLocks noChangeArrowheads="1"/>
          </p:cNvSpPr>
          <p:nvPr/>
        </p:nvSpPr>
        <p:spPr bwMode="auto">
          <a:xfrm>
            <a:off x="5867400" y="536416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92" name="Rectangle 55"/>
          <p:cNvSpPr>
            <a:spLocks noChangeArrowheads="1"/>
          </p:cNvSpPr>
          <p:nvPr/>
        </p:nvSpPr>
        <p:spPr bwMode="auto">
          <a:xfrm>
            <a:off x="5867400" y="380365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9993" name="Text Box 56"/>
          <p:cNvSpPr txBox="1">
            <a:spLocks noChangeArrowheads="1"/>
          </p:cNvSpPr>
          <p:nvPr/>
        </p:nvSpPr>
        <p:spPr bwMode="auto">
          <a:xfrm>
            <a:off x="5629275" y="3752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39994" name="Text Box 57"/>
          <p:cNvSpPr txBox="1">
            <a:spLocks noChangeArrowheads="1"/>
          </p:cNvSpPr>
          <p:nvPr/>
        </p:nvSpPr>
        <p:spPr bwMode="auto">
          <a:xfrm>
            <a:off x="5629275" y="3227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39995" name="Text Box 58"/>
          <p:cNvSpPr txBox="1">
            <a:spLocks noChangeArrowheads="1"/>
          </p:cNvSpPr>
          <p:nvPr/>
        </p:nvSpPr>
        <p:spPr bwMode="auto">
          <a:xfrm>
            <a:off x="5629275" y="27114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39996" name="Text Box 59"/>
          <p:cNvSpPr txBox="1">
            <a:spLocks noChangeArrowheads="1"/>
          </p:cNvSpPr>
          <p:nvPr/>
        </p:nvSpPr>
        <p:spPr bwMode="auto">
          <a:xfrm>
            <a:off x="5629275" y="2193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39997" name="Text Box 60"/>
          <p:cNvSpPr txBox="1">
            <a:spLocks noChangeArrowheads="1"/>
          </p:cNvSpPr>
          <p:nvPr/>
        </p:nvSpPr>
        <p:spPr bwMode="auto">
          <a:xfrm>
            <a:off x="5624513" y="5303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39998" name="Text Box 61"/>
          <p:cNvSpPr txBox="1">
            <a:spLocks noChangeArrowheads="1"/>
          </p:cNvSpPr>
          <p:nvPr/>
        </p:nvSpPr>
        <p:spPr bwMode="auto">
          <a:xfrm>
            <a:off x="5624513" y="4786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39999" name="Text Box 62"/>
          <p:cNvSpPr txBox="1">
            <a:spLocks noChangeArrowheads="1"/>
          </p:cNvSpPr>
          <p:nvPr/>
        </p:nvSpPr>
        <p:spPr bwMode="auto">
          <a:xfrm>
            <a:off x="5624513" y="42687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40000" name="Text Box 63"/>
          <p:cNvSpPr txBox="1">
            <a:spLocks noChangeArrowheads="1"/>
          </p:cNvSpPr>
          <p:nvPr/>
        </p:nvSpPr>
        <p:spPr bwMode="auto">
          <a:xfrm>
            <a:off x="5456238" y="990600"/>
            <a:ext cx="1216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2%7 = 2</a:t>
            </a:r>
          </a:p>
        </p:txBody>
      </p:sp>
      <p:sp>
        <p:nvSpPr>
          <p:cNvPr id="40001" name="Text Box 64"/>
          <p:cNvSpPr txBox="1">
            <a:spLocks noChangeArrowheads="1"/>
          </p:cNvSpPr>
          <p:nvPr/>
        </p:nvSpPr>
        <p:spPr bwMode="auto">
          <a:xfrm>
            <a:off x="5972175" y="600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1</a:t>
            </a:r>
          </a:p>
        </p:txBody>
      </p:sp>
      <p:sp>
        <p:nvSpPr>
          <p:cNvPr id="40002" name="Rectangle 65"/>
          <p:cNvSpPr>
            <a:spLocks noChangeArrowheads="1"/>
          </p:cNvSpPr>
          <p:nvPr/>
        </p:nvSpPr>
        <p:spPr bwMode="auto">
          <a:xfrm>
            <a:off x="3032125" y="327660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FF0000"/>
              </a:solidFill>
            </a:endParaRPr>
          </a:p>
        </p:txBody>
      </p:sp>
      <p:sp>
        <p:nvSpPr>
          <p:cNvPr id="40003" name="Rectangle 66"/>
          <p:cNvSpPr>
            <a:spLocks noChangeArrowheads="1"/>
          </p:cNvSpPr>
          <p:nvPr/>
        </p:nvSpPr>
        <p:spPr bwMode="auto">
          <a:xfrm>
            <a:off x="4449763" y="4845050"/>
            <a:ext cx="522287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004" name="Rectangle 67"/>
          <p:cNvSpPr>
            <a:spLocks noChangeArrowheads="1"/>
          </p:cNvSpPr>
          <p:nvPr/>
        </p:nvSpPr>
        <p:spPr bwMode="auto">
          <a:xfrm>
            <a:off x="5867400" y="223837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40005" name="Rectangle 68"/>
          <p:cNvSpPr>
            <a:spLocks noChangeArrowheads="1"/>
          </p:cNvSpPr>
          <p:nvPr/>
        </p:nvSpPr>
        <p:spPr bwMode="auto">
          <a:xfrm>
            <a:off x="7372350" y="2778125"/>
            <a:ext cx="520700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8</a:t>
            </a:r>
          </a:p>
        </p:txBody>
      </p:sp>
      <p:sp>
        <p:nvSpPr>
          <p:cNvPr id="40006" name="Rectangle 69"/>
          <p:cNvSpPr>
            <a:spLocks noChangeArrowheads="1"/>
          </p:cNvSpPr>
          <p:nvPr/>
        </p:nvSpPr>
        <p:spPr bwMode="auto">
          <a:xfrm>
            <a:off x="7372350" y="3295650"/>
            <a:ext cx="5207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</a:t>
            </a:r>
          </a:p>
        </p:txBody>
      </p:sp>
      <p:sp>
        <p:nvSpPr>
          <p:cNvPr id="40007" name="Rectangle 70"/>
          <p:cNvSpPr>
            <a:spLocks noChangeArrowheads="1"/>
          </p:cNvSpPr>
          <p:nvPr/>
        </p:nvSpPr>
        <p:spPr bwMode="auto">
          <a:xfrm>
            <a:off x="7372350" y="43434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21</a:t>
            </a:r>
          </a:p>
        </p:txBody>
      </p:sp>
      <p:sp>
        <p:nvSpPr>
          <p:cNvPr id="40008" name="Rectangle 71"/>
          <p:cNvSpPr>
            <a:spLocks noChangeArrowheads="1"/>
          </p:cNvSpPr>
          <p:nvPr/>
        </p:nvSpPr>
        <p:spPr bwMode="auto">
          <a:xfrm>
            <a:off x="7372350" y="4864100"/>
            <a:ext cx="520700" cy="519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7</a:t>
            </a:r>
          </a:p>
        </p:txBody>
      </p:sp>
      <p:sp>
        <p:nvSpPr>
          <p:cNvPr id="40009" name="Rectangle 72"/>
          <p:cNvSpPr>
            <a:spLocks noChangeArrowheads="1"/>
          </p:cNvSpPr>
          <p:nvPr/>
        </p:nvSpPr>
        <p:spPr bwMode="auto">
          <a:xfrm>
            <a:off x="7372350" y="5383213"/>
            <a:ext cx="520700" cy="522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010" name="Rectangle 73"/>
          <p:cNvSpPr>
            <a:spLocks noChangeArrowheads="1"/>
          </p:cNvSpPr>
          <p:nvPr/>
        </p:nvSpPr>
        <p:spPr bwMode="auto">
          <a:xfrm>
            <a:off x="7372350" y="3822700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0011" name="Text Box 74"/>
          <p:cNvSpPr txBox="1">
            <a:spLocks noChangeArrowheads="1"/>
          </p:cNvSpPr>
          <p:nvPr/>
        </p:nvSpPr>
        <p:spPr bwMode="auto">
          <a:xfrm>
            <a:off x="7134225" y="37719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3</a:t>
            </a:r>
          </a:p>
        </p:txBody>
      </p:sp>
      <p:sp>
        <p:nvSpPr>
          <p:cNvPr id="40012" name="Text Box 75"/>
          <p:cNvSpPr txBox="1">
            <a:spLocks noChangeArrowheads="1"/>
          </p:cNvSpPr>
          <p:nvPr/>
        </p:nvSpPr>
        <p:spPr bwMode="auto">
          <a:xfrm>
            <a:off x="7134225" y="32464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2</a:t>
            </a:r>
          </a:p>
        </p:txBody>
      </p:sp>
      <p:sp>
        <p:nvSpPr>
          <p:cNvPr id="40013" name="Text Box 76"/>
          <p:cNvSpPr txBox="1">
            <a:spLocks noChangeArrowheads="1"/>
          </p:cNvSpPr>
          <p:nvPr/>
        </p:nvSpPr>
        <p:spPr bwMode="auto">
          <a:xfrm>
            <a:off x="7134225" y="27305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1</a:t>
            </a:r>
          </a:p>
        </p:txBody>
      </p:sp>
      <p:sp>
        <p:nvSpPr>
          <p:cNvPr id="40014" name="Text Box 77"/>
          <p:cNvSpPr txBox="1">
            <a:spLocks noChangeArrowheads="1"/>
          </p:cNvSpPr>
          <p:nvPr/>
        </p:nvSpPr>
        <p:spPr bwMode="auto">
          <a:xfrm>
            <a:off x="7134225" y="22129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0</a:t>
            </a:r>
          </a:p>
        </p:txBody>
      </p:sp>
      <p:sp>
        <p:nvSpPr>
          <p:cNvPr id="40015" name="Text Box 78"/>
          <p:cNvSpPr txBox="1">
            <a:spLocks noChangeArrowheads="1"/>
          </p:cNvSpPr>
          <p:nvPr/>
        </p:nvSpPr>
        <p:spPr bwMode="auto">
          <a:xfrm>
            <a:off x="7129463" y="5322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6</a:t>
            </a:r>
          </a:p>
        </p:txBody>
      </p:sp>
      <p:sp>
        <p:nvSpPr>
          <p:cNvPr id="40016" name="Text Box 79"/>
          <p:cNvSpPr txBox="1">
            <a:spLocks noChangeArrowheads="1"/>
          </p:cNvSpPr>
          <p:nvPr/>
        </p:nvSpPr>
        <p:spPr bwMode="auto">
          <a:xfrm>
            <a:off x="7129463" y="48053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5</a:t>
            </a:r>
          </a:p>
        </p:txBody>
      </p:sp>
      <p:sp>
        <p:nvSpPr>
          <p:cNvPr id="40017" name="Text Box 80"/>
          <p:cNvSpPr txBox="1">
            <a:spLocks noChangeArrowheads="1"/>
          </p:cNvSpPr>
          <p:nvPr/>
        </p:nvSpPr>
        <p:spPr bwMode="auto">
          <a:xfrm>
            <a:off x="7129463" y="4287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/>
              <a:t>4</a:t>
            </a:r>
          </a:p>
        </p:txBody>
      </p:sp>
      <p:sp>
        <p:nvSpPr>
          <p:cNvPr id="40018" name="Text Box 81"/>
          <p:cNvSpPr txBox="1">
            <a:spLocks noChangeArrowheads="1"/>
          </p:cNvSpPr>
          <p:nvPr/>
        </p:nvSpPr>
        <p:spPr bwMode="auto">
          <a:xfrm>
            <a:off x="6856413" y="1009650"/>
            <a:ext cx="1425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insert(</a:t>
            </a:r>
            <a:r>
              <a:rPr lang="en-US">
                <a:solidFill>
                  <a:srgbClr val="FF0000"/>
                </a:solidFill>
              </a:rPr>
              <a:t>7</a:t>
            </a:r>
            <a:r>
              <a:rPr lang="en-US"/>
              <a:t>)</a:t>
            </a:r>
          </a:p>
          <a:p>
            <a:pPr eaLnBrk="0" hangingPunct="0"/>
            <a:r>
              <a:rPr lang="en-US" sz="2000"/>
              <a:t>7%7 = 0</a:t>
            </a:r>
          </a:p>
          <a:p>
            <a:pPr eaLnBrk="0" hangingPunct="0"/>
            <a:r>
              <a:rPr lang="en-US" sz="2000"/>
              <a:t>5-(21%5)=4</a:t>
            </a:r>
          </a:p>
        </p:txBody>
      </p:sp>
      <p:sp>
        <p:nvSpPr>
          <p:cNvPr id="40019" name="Rectangle 82"/>
          <p:cNvSpPr>
            <a:spLocks noChangeArrowheads="1"/>
          </p:cNvSpPr>
          <p:nvPr/>
        </p:nvSpPr>
        <p:spPr bwMode="auto">
          <a:xfrm>
            <a:off x="7372350" y="2257425"/>
            <a:ext cx="520700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14</a:t>
            </a:r>
          </a:p>
        </p:txBody>
      </p:sp>
      <p:sp>
        <p:nvSpPr>
          <p:cNvPr id="40020" name="Text Box 83"/>
          <p:cNvSpPr txBox="1">
            <a:spLocks noChangeArrowheads="1"/>
          </p:cNvSpPr>
          <p:nvPr/>
        </p:nvSpPr>
        <p:spPr bwMode="auto">
          <a:xfrm>
            <a:off x="7315200" y="60198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021" name="Freeform 84"/>
          <p:cNvSpPr>
            <a:spLocks/>
          </p:cNvSpPr>
          <p:nvPr/>
        </p:nvSpPr>
        <p:spPr bwMode="auto">
          <a:xfrm>
            <a:off x="7924800" y="2514600"/>
            <a:ext cx="1066800" cy="2209800"/>
          </a:xfrm>
          <a:custGeom>
            <a:avLst/>
            <a:gdLst>
              <a:gd name="T0" fmla="*/ 206477 w 248"/>
              <a:gd name="T1" fmla="*/ 0 h 1296"/>
              <a:gd name="T2" fmla="*/ 1032387 w 248"/>
              <a:gd name="T3" fmla="*/ 1063978 h 1296"/>
              <a:gd name="T4" fmla="*/ 0 w 248"/>
              <a:gd name="T5" fmla="*/ 2209800 h 1296"/>
              <a:gd name="T6" fmla="*/ 0 60000 65536"/>
              <a:gd name="T7" fmla="*/ 0 60000 65536"/>
              <a:gd name="T8" fmla="*/ 0 60000 65536"/>
              <a:gd name="T9" fmla="*/ 0 w 248"/>
              <a:gd name="T10" fmla="*/ 0 h 1296"/>
              <a:gd name="T11" fmla="*/ 248 w 248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" h="1296">
                <a:moveTo>
                  <a:pt x="48" y="0"/>
                </a:moveTo>
                <a:cubicBezTo>
                  <a:pt x="148" y="204"/>
                  <a:pt x="248" y="408"/>
                  <a:pt x="240" y="624"/>
                </a:cubicBezTo>
                <a:cubicBezTo>
                  <a:pt x="232" y="840"/>
                  <a:pt x="116" y="1068"/>
                  <a:pt x="0" y="1296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22" name="Freeform 85"/>
          <p:cNvSpPr>
            <a:spLocks/>
          </p:cNvSpPr>
          <p:nvPr/>
        </p:nvSpPr>
        <p:spPr bwMode="auto">
          <a:xfrm flipH="1">
            <a:off x="7924800" y="2971800"/>
            <a:ext cx="520700" cy="1600200"/>
          </a:xfrm>
          <a:custGeom>
            <a:avLst/>
            <a:gdLst>
              <a:gd name="T0" fmla="*/ 520700 w 248"/>
              <a:gd name="T1" fmla="*/ 1600200 h 1008"/>
              <a:gd name="T2" fmla="*/ 16797 w 248"/>
              <a:gd name="T3" fmla="*/ 762000 h 1008"/>
              <a:gd name="T4" fmla="*/ 419919 w 248"/>
              <a:gd name="T5" fmla="*/ 0 h 1008"/>
              <a:gd name="T6" fmla="*/ 0 60000 65536"/>
              <a:gd name="T7" fmla="*/ 0 60000 65536"/>
              <a:gd name="T8" fmla="*/ 0 60000 65536"/>
              <a:gd name="T9" fmla="*/ 0 w 248"/>
              <a:gd name="T10" fmla="*/ 0 h 1008"/>
              <a:gd name="T11" fmla="*/ 248 w 248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" h="1008">
                <a:moveTo>
                  <a:pt x="248" y="1008"/>
                </a:moveTo>
                <a:cubicBezTo>
                  <a:pt x="132" y="828"/>
                  <a:pt x="16" y="648"/>
                  <a:pt x="8" y="480"/>
                </a:cubicBezTo>
                <a:cubicBezTo>
                  <a:pt x="0" y="312"/>
                  <a:pt x="100" y="156"/>
                  <a:pt x="20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023" name="Freeform 86"/>
          <p:cNvSpPr>
            <a:spLocks/>
          </p:cNvSpPr>
          <p:nvPr/>
        </p:nvSpPr>
        <p:spPr bwMode="auto">
          <a:xfrm>
            <a:off x="6845300" y="3124200"/>
            <a:ext cx="469900" cy="1981200"/>
          </a:xfrm>
          <a:custGeom>
            <a:avLst/>
            <a:gdLst>
              <a:gd name="T0" fmla="*/ 469900 w 296"/>
              <a:gd name="T1" fmla="*/ 0 h 1248"/>
              <a:gd name="T2" fmla="*/ 12700 w 296"/>
              <a:gd name="T3" fmla="*/ 990600 h 1248"/>
              <a:gd name="T4" fmla="*/ 393700 w 296"/>
              <a:gd name="T5" fmla="*/ 1981200 h 1248"/>
              <a:gd name="T6" fmla="*/ 0 60000 65536"/>
              <a:gd name="T7" fmla="*/ 0 60000 65536"/>
              <a:gd name="T8" fmla="*/ 0 60000 65536"/>
              <a:gd name="T9" fmla="*/ 0 w 296"/>
              <a:gd name="T10" fmla="*/ 0 h 1248"/>
              <a:gd name="T11" fmla="*/ 296 w 296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" h="1248">
                <a:moveTo>
                  <a:pt x="296" y="0"/>
                </a:moveTo>
                <a:cubicBezTo>
                  <a:pt x="156" y="208"/>
                  <a:pt x="16" y="416"/>
                  <a:pt x="8" y="624"/>
                </a:cubicBezTo>
                <a:cubicBezTo>
                  <a:pt x="0" y="832"/>
                  <a:pt x="124" y="1040"/>
                  <a:pt x="248" y="124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For </a:t>
            </a:r>
            <a:r>
              <a:rPr lang="en-US" sz="2400" i="1" smtClean="0"/>
              <a:t>any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 &lt; 1, double hashing will find an empty slot (given appropriate table size and hash</a:t>
            </a:r>
            <a:r>
              <a:rPr lang="en-US" sz="2400" baseline="-25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Search cost approaches optimal (random re-hash):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ym typeface="Symbol" pitchFamily="18" charset="2"/>
              </a:rPr>
              <a:t>successful search: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unsuccessful search: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 primary clustering and no secondary clustering</a:t>
            </a: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Still becomes costly as </a:t>
            </a:r>
            <a:r>
              <a:rPr lang="en-US" sz="2400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z="2400" smtClean="0">
                <a:solidFill>
                  <a:schemeClr val="accent2"/>
                </a:solidFill>
              </a:rPr>
              <a:t> nears 1. </a:t>
            </a:r>
            <a:endParaRPr lang="en-US" sz="2400" smtClean="0">
              <a:solidFill>
                <a:schemeClr val="accent2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089B0FCE-9028-4904-9C74-804CA63D730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Load Factor in Double Hashing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733800" y="3886200"/>
          <a:ext cx="763588" cy="876300"/>
        </p:xfrm>
        <a:graphic>
          <a:graphicData uri="http://schemas.openxmlformats.org/presentationml/2006/ole">
            <p:oleObj spid="_x0000_s3074" name="Equation" r:id="rId4" imgW="342720" imgH="39348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3581400" y="2819400"/>
          <a:ext cx="1389063" cy="876300"/>
        </p:xfrm>
        <a:graphic>
          <a:graphicData uri="http://schemas.openxmlformats.org/presentationml/2006/ole">
            <p:oleObj spid="_x0000_s3075" name="Equation" r:id="rId5" imgW="622080" imgH="393480" progId="Equation.3">
              <p:embed/>
            </p:oleObj>
          </a:graphicData>
        </a:graphic>
      </p:graphicFrame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5562600" y="3657600"/>
            <a:ext cx="2057400" cy="914400"/>
          </a:xfrm>
          <a:prstGeom prst="wedgeRoundRectCallout">
            <a:avLst>
              <a:gd name="adj1" fmla="val -65972"/>
              <a:gd name="adj2" fmla="val -91667"/>
              <a:gd name="adj3" fmla="val 16667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b="1"/>
              <a:t>Note natural logarithm!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5562600" y="5486400"/>
            <a:ext cx="28956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i="1" smtClean="0">
                <a:solidFill>
                  <a:srgbClr val="FF0000"/>
                </a:solidFill>
              </a:rPr>
              <a:t>Why is this slide blank?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286BB284-8B50-4588-9218-4BAF7A51FA8A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Deletion with Separate Chaining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2" name="Rectangle 37"/>
          <p:cNvSpPr>
            <a:spLocks noGrp="1" noChangeArrowheads="1"/>
          </p:cNvSpPr>
          <p:nvPr>
            <p:ph idx="1"/>
          </p:nvPr>
        </p:nvSpPr>
        <p:spPr>
          <a:xfrm>
            <a:off x="990600" y="5715000"/>
            <a:ext cx="58674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What should we do instead?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E4945BC6-6FA9-44A0-98E3-680E19D244A5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1991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Deletion in Closed Hashing </a:t>
            </a:r>
          </a:p>
        </p:txBody>
      </p:sp>
      <p:grpSp>
        <p:nvGrpSpPr>
          <p:cNvPr id="41987" name="Group 2"/>
          <p:cNvGrpSpPr>
            <a:grpSpLocks/>
          </p:cNvGrpSpPr>
          <p:nvPr/>
        </p:nvGrpSpPr>
        <p:grpSpPr bwMode="auto">
          <a:xfrm>
            <a:off x="2392363" y="1600200"/>
            <a:ext cx="1265237" cy="3689350"/>
            <a:chOff x="1507" y="1850"/>
            <a:chExt cx="797" cy="2324"/>
          </a:xfrm>
        </p:grpSpPr>
        <p:sp>
          <p:nvSpPr>
            <p:cNvPr id="42008" name="Rectangle 3"/>
            <p:cNvSpPr>
              <a:spLocks noChangeArrowheads="1"/>
            </p:cNvSpPr>
            <p:nvPr/>
          </p:nvSpPr>
          <p:spPr bwMode="auto">
            <a:xfrm>
              <a:off x="1768" y="2137"/>
              <a:ext cx="29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42009" name="Rectangle 4"/>
            <p:cNvSpPr>
              <a:spLocks noChangeArrowheads="1"/>
            </p:cNvSpPr>
            <p:nvPr/>
          </p:nvSpPr>
          <p:spPr bwMode="auto">
            <a:xfrm>
              <a:off x="1768" y="2428"/>
              <a:ext cx="291" cy="2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42010" name="Rectangle 5"/>
            <p:cNvSpPr>
              <a:spLocks noChangeArrowheads="1"/>
            </p:cNvSpPr>
            <p:nvPr/>
          </p:nvSpPr>
          <p:spPr bwMode="auto">
            <a:xfrm>
              <a:off x="1768" y="2717"/>
              <a:ext cx="29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2</a:t>
              </a:r>
            </a:p>
          </p:txBody>
        </p:sp>
        <p:sp>
          <p:nvSpPr>
            <p:cNvPr id="42011" name="Rectangle 6"/>
            <p:cNvSpPr>
              <a:spLocks noChangeArrowheads="1"/>
            </p:cNvSpPr>
            <p:nvPr/>
          </p:nvSpPr>
          <p:spPr bwMode="auto">
            <a:xfrm>
              <a:off x="1768" y="3302"/>
              <a:ext cx="291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2012" name="Rectangle 7"/>
            <p:cNvSpPr>
              <a:spLocks noChangeArrowheads="1"/>
            </p:cNvSpPr>
            <p:nvPr/>
          </p:nvSpPr>
          <p:spPr bwMode="auto">
            <a:xfrm>
              <a:off x="1768" y="3592"/>
              <a:ext cx="291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2013" name="Rectangle 8"/>
            <p:cNvSpPr>
              <a:spLocks noChangeArrowheads="1"/>
            </p:cNvSpPr>
            <p:nvPr/>
          </p:nvSpPr>
          <p:spPr bwMode="auto">
            <a:xfrm>
              <a:off x="1768" y="3882"/>
              <a:ext cx="291" cy="2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2014" name="Rectangle 9"/>
            <p:cNvSpPr>
              <a:spLocks noChangeArrowheads="1"/>
            </p:cNvSpPr>
            <p:nvPr/>
          </p:nvSpPr>
          <p:spPr bwMode="auto">
            <a:xfrm>
              <a:off x="1768" y="3011"/>
              <a:ext cx="29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7</a:t>
              </a:r>
            </a:p>
          </p:txBody>
        </p:sp>
        <p:sp>
          <p:nvSpPr>
            <p:cNvPr id="42015" name="Text Box 10"/>
            <p:cNvSpPr txBox="1">
              <a:spLocks noChangeArrowheads="1"/>
            </p:cNvSpPr>
            <p:nvPr/>
          </p:nvSpPr>
          <p:spPr bwMode="auto">
            <a:xfrm>
              <a:off x="1636" y="298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3</a:t>
              </a:r>
            </a:p>
          </p:txBody>
        </p:sp>
        <p:sp>
          <p:nvSpPr>
            <p:cNvPr id="42016" name="Text Box 11"/>
            <p:cNvSpPr txBox="1">
              <a:spLocks noChangeArrowheads="1"/>
            </p:cNvSpPr>
            <p:nvPr/>
          </p:nvSpPr>
          <p:spPr bwMode="auto">
            <a:xfrm>
              <a:off x="1636" y="268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2</a:t>
              </a:r>
            </a:p>
          </p:txBody>
        </p:sp>
        <p:sp>
          <p:nvSpPr>
            <p:cNvPr id="42017" name="Text Box 12"/>
            <p:cNvSpPr txBox="1">
              <a:spLocks noChangeArrowheads="1"/>
            </p:cNvSpPr>
            <p:nvPr/>
          </p:nvSpPr>
          <p:spPr bwMode="auto">
            <a:xfrm>
              <a:off x="1636" y="240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1</a:t>
              </a:r>
            </a:p>
          </p:txBody>
        </p:sp>
        <p:sp>
          <p:nvSpPr>
            <p:cNvPr id="42018" name="Text Box 13"/>
            <p:cNvSpPr txBox="1">
              <a:spLocks noChangeArrowheads="1"/>
            </p:cNvSpPr>
            <p:nvPr/>
          </p:nvSpPr>
          <p:spPr bwMode="auto">
            <a:xfrm>
              <a:off x="1636" y="21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0</a:t>
              </a:r>
            </a:p>
          </p:txBody>
        </p:sp>
        <p:sp>
          <p:nvSpPr>
            <p:cNvPr id="42019" name="Text Box 14"/>
            <p:cNvSpPr txBox="1">
              <a:spLocks noChangeArrowheads="1"/>
            </p:cNvSpPr>
            <p:nvPr/>
          </p:nvSpPr>
          <p:spPr bwMode="auto">
            <a:xfrm>
              <a:off x="1632" y="384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6</a:t>
              </a:r>
            </a:p>
          </p:txBody>
        </p:sp>
        <p:sp>
          <p:nvSpPr>
            <p:cNvPr id="42020" name="Text Box 15"/>
            <p:cNvSpPr txBox="1">
              <a:spLocks noChangeArrowheads="1"/>
            </p:cNvSpPr>
            <p:nvPr/>
          </p:nvSpPr>
          <p:spPr bwMode="auto">
            <a:xfrm>
              <a:off x="1632" y="35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5</a:t>
              </a:r>
            </a:p>
          </p:txBody>
        </p:sp>
        <p:sp>
          <p:nvSpPr>
            <p:cNvPr id="42021" name="Text Box 16"/>
            <p:cNvSpPr txBox="1">
              <a:spLocks noChangeArrowheads="1"/>
            </p:cNvSpPr>
            <p:nvPr/>
          </p:nvSpPr>
          <p:spPr bwMode="auto">
            <a:xfrm>
              <a:off x="1632" y="327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4</a:t>
              </a:r>
            </a:p>
          </p:txBody>
        </p:sp>
        <p:sp>
          <p:nvSpPr>
            <p:cNvPr id="42022" name="Text Box 17"/>
            <p:cNvSpPr txBox="1">
              <a:spLocks noChangeArrowheads="1"/>
            </p:cNvSpPr>
            <p:nvPr/>
          </p:nvSpPr>
          <p:spPr bwMode="auto">
            <a:xfrm>
              <a:off x="1507" y="1850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/>
                <a:t>delete(</a:t>
              </a:r>
              <a:r>
                <a:rPr lang="en-US">
                  <a:solidFill>
                    <a:srgbClr val="FF0000"/>
                  </a:solidFill>
                </a:rPr>
                <a:t>2</a:t>
              </a:r>
              <a:r>
                <a:rPr lang="en-US"/>
                <a:t>)</a:t>
              </a:r>
            </a:p>
          </p:txBody>
        </p:sp>
      </p:grpSp>
      <p:grpSp>
        <p:nvGrpSpPr>
          <p:cNvPr id="41988" name="Group 18"/>
          <p:cNvGrpSpPr>
            <a:grpSpLocks/>
          </p:cNvGrpSpPr>
          <p:nvPr/>
        </p:nvGrpSpPr>
        <p:grpSpPr bwMode="auto">
          <a:xfrm>
            <a:off x="3687763" y="1600200"/>
            <a:ext cx="1335087" cy="3689350"/>
            <a:chOff x="2323" y="1872"/>
            <a:chExt cx="841" cy="2324"/>
          </a:xfrm>
        </p:grpSpPr>
        <p:sp>
          <p:nvSpPr>
            <p:cNvPr id="41993" name="Rectangle 19"/>
            <p:cNvSpPr>
              <a:spLocks noChangeArrowheads="1"/>
            </p:cNvSpPr>
            <p:nvPr/>
          </p:nvSpPr>
          <p:spPr bwMode="auto">
            <a:xfrm>
              <a:off x="2680" y="2159"/>
              <a:ext cx="29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41994" name="Rectangle 20"/>
            <p:cNvSpPr>
              <a:spLocks noChangeArrowheads="1"/>
            </p:cNvSpPr>
            <p:nvPr/>
          </p:nvSpPr>
          <p:spPr bwMode="auto">
            <a:xfrm>
              <a:off x="2680" y="2450"/>
              <a:ext cx="291" cy="2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41995" name="Rectangle 21"/>
            <p:cNvSpPr>
              <a:spLocks noChangeArrowheads="1"/>
            </p:cNvSpPr>
            <p:nvPr/>
          </p:nvSpPr>
          <p:spPr bwMode="auto">
            <a:xfrm>
              <a:off x="2680" y="2739"/>
              <a:ext cx="29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996" name="Rectangle 22"/>
            <p:cNvSpPr>
              <a:spLocks noChangeArrowheads="1"/>
            </p:cNvSpPr>
            <p:nvPr/>
          </p:nvSpPr>
          <p:spPr bwMode="auto">
            <a:xfrm>
              <a:off x="2680" y="3324"/>
              <a:ext cx="291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997" name="Rectangle 23"/>
            <p:cNvSpPr>
              <a:spLocks noChangeArrowheads="1"/>
            </p:cNvSpPr>
            <p:nvPr/>
          </p:nvSpPr>
          <p:spPr bwMode="auto">
            <a:xfrm>
              <a:off x="2680" y="3614"/>
              <a:ext cx="291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998" name="Rectangle 24"/>
            <p:cNvSpPr>
              <a:spLocks noChangeArrowheads="1"/>
            </p:cNvSpPr>
            <p:nvPr/>
          </p:nvSpPr>
          <p:spPr bwMode="auto">
            <a:xfrm>
              <a:off x="2680" y="3904"/>
              <a:ext cx="291" cy="2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999" name="Rectangle 25"/>
            <p:cNvSpPr>
              <a:spLocks noChangeArrowheads="1"/>
            </p:cNvSpPr>
            <p:nvPr/>
          </p:nvSpPr>
          <p:spPr bwMode="auto">
            <a:xfrm>
              <a:off x="2680" y="3033"/>
              <a:ext cx="29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7</a:t>
              </a:r>
            </a:p>
          </p:txBody>
        </p:sp>
        <p:sp>
          <p:nvSpPr>
            <p:cNvPr id="42000" name="Text Box 26"/>
            <p:cNvSpPr txBox="1">
              <a:spLocks noChangeArrowheads="1"/>
            </p:cNvSpPr>
            <p:nvPr/>
          </p:nvSpPr>
          <p:spPr bwMode="auto">
            <a:xfrm>
              <a:off x="2548" y="3005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/>
                <a:t>3</a:t>
              </a:r>
            </a:p>
          </p:txBody>
        </p:sp>
        <p:sp>
          <p:nvSpPr>
            <p:cNvPr id="42001" name="Text Box 27"/>
            <p:cNvSpPr txBox="1">
              <a:spLocks noChangeArrowheads="1"/>
            </p:cNvSpPr>
            <p:nvPr/>
          </p:nvSpPr>
          <p:spPr bwMode="auto">
            <a:xfrm>
              <a:off x="2548" y="271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/>
                <a:t>2</a:t>
              </a:r>
            </a:p>
          </p:txBody>
        </p:sp>
        <p:sp>
          <p:nvSpPr>
            <p:cNvPr id="42002" name="Text Box 28"/>
            <p:cNvSpPr txBox="1">
              <a:spLocks noChangeArrowheads="1"/>
            </p:cNvSpPr>
            <p:nvPr/>
          </p:nvSpPr>
          <p:spPr bwMode="auto">
            <a:xfrm>
              <a:off x="2548" y="242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/>
                <a:t>1</a:t>
              </a:r>
            </a:p>
          </p:txBody>
        </p:sp>
        <p:sp>
          <p:nvSpPr>
            <p:cNvPr id="42003" name="Text Box 29"/>
            <p:cNvSpPr txBox="1">
              <a:spLocks noChangeArrowheads="1"/>
            </p:cNvSpPr>
            <p:nvPr/>
          </p:nvSpPr>
          <p:spPr bwMode="auto">
            <a:xfrm>
              <a:off x="2548" y="213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/>
                <a:t>0</a:t>
              </a:r>
            </a:p>
          </p:txBody>
        </p:sp>
        <p:sp>
          <p:nvSpPr>
            <p:cNvPr id="42004" name="Text Box 30"/>
            <p:cNvSpPr txBox="1">
              <a:spLocks noChangeArrowheads="1"/>
            </p:cNvSpPr>
            <p:nvPr/>
          </p:nvSpPr>
          <p:spPr bwMode="auto">
            <a:xfrm>
              <a:off x="2544" y="387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/>
                <a:t>6</a:t>
              </a:r>
            </a:p>
          </p:txBody>
        </p:sp>
        <p:sp>
          <p:nvSpPr>
            <p:cNvPr id="42005" name="Text Box 31"/>
            <p:cNvSpPr txBox="1">
              <a:spLocks noChangeArrowheads="1"/>
            </p:cNvSpPr>
            <p:nvPr/>
          </p:nvSpPr>
          <p:spPr bwMode="auto">
            <a:xfrm>
              <a:off x="2544" y="358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/>
                <a:t>5</a:t>
              </a:r>
            </a:p>
          </p:txBody>
        </p:sp>
        <p:sp>
          <p:nvSpPr>
            <p:cNvPr id="42006" name="Text Box 32"/>
            <p:cNvSpPr txBox="1">
              <a:spLocks noChangeArrowheads="1"/>
            </p:cNvSpPr>
            <p:nvPr/>
          </p:nvSpPr>
          <p:spPr bwMode="auto">
            <a:xfrm>
              <a:off x="2544" y="329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/>
                <a:t>4</a:t>
              </a:r>
            </a:p>
          </p:txBody>
        </p:sp>
        <p:sp>
          <p:nvSpPr>
            <p:cNvPr id="42007" name="Text Box 33"/>
            <p:cNvSpPr txBox="1">
              <a:spLocks noChangeArrowheads="1"/>
            </p:cNvSpPr>
            <p:nvPr/>
          </p:nvSpPr>
          <p:spPr bwMode="auto">
            <a:xfrm>
              <a:off x="2323" y="1872"/>
              <a:ext cx="8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    find(</a:t>
              </a:r>
              <a:r>
                <a:rPr lang="en-US">
                  <a:solidFill>
                    <a:srgbClr val="FF0000"/>
                  </a:solidFill>
                </a:rPr>
                <a:t>7</a:t>
              </a:r>
              <a:r>
                <a:rPr lang="en-US"/>
                <a:t>)</a:t>
              </a:r>
            </a:p>
          </p:txBody>
        </p:sp>
      </p:grpSp>
      <p:sp>
        <p:nvSpPr>
          <p:cNvPr id="41989" name="Text Box 34"/>
          <p:cNvSpPr txBox="1">
            <a:spLocks noChangeArrowheads="1"/>
          </p:cNvSpPr>
          <p:nvPr/>
        </p:nvSpPr>
        <p:spPr bwMode="auto">
          <a:xfrm>
            <a:off x="5546725" y="2438400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</a:rPr>
              <a:t>Where is it?!</a:t>
            </a:r>
          </a:p>
        </p:txBody>
      </p:sp>
      <p:cxnSp>
        <p:nvCxnSpPr>
          <p:cNvPr id="41990" name="AutoShape 35"/>
          <p:cNvCxnSpPr>
            <a:cxnSpLocks noChangeShapeType="1"/>
            <a:stCxn id="41989" idx="2"/>
            <a:endCxn id="41995" idx="3"/>
          </p:cNvCxnSpPr>
          <p:nvPr/>
        </p:nvCxnSpPr>
        <p:spPr bwMode="auto">
          <a:xfrm rot="5400000">
            <a:off x="5414169" y="2197894"/>
            <a:ext cx="312738" cy="1708150"/>
          </a:xfrm>
          <a:prstGeom prst="curvedConnector2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0" name="Rectangle 36"/>
          <p:cNvSpPr>
            <a:spLocks noGrp="1" noChangeArrowheads="1"/>
          </p:cNvSpPr>
          <p:nvPr>
            <p:ph idx="1"/>
          </p:nvPr>
        </p:nvSpPr>
        <p:spPr>
          <a:xfrm>
            <a:off x="990600" y="5715000"/>
            <a:ext cx="58674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But </a:t>
            </a:r>
            <a:r>
              <a:rPr lang="en-US" i="1" smtClean="0"/>
              <a:t>now</a:t>
            </a:r>
            <a:r>
              <a:rPr lang="en-US" smtClean="0"/>
              <a:t> what is the problem?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DFD980D2-B903-4DD2-9A16-F2EAFC5ADA47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3029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Lazy Deletion</a:t>
            </a:r>
          </a:p>
        </p:txBody>
      </p:sp>
      <p:grpSp>
        <p:nvGrpSpPr>
          <p:cNvPr id="43011" name="Group 2"/>
          <p:cNvGrpSpPr>
            <a:grpSpLocks/>
          </p:cNvGrpSpPr>
          <p:nvPr/>
        </p:nvGrpSpPr>
        <p:grpSpPr bwMode="auto">
          <a:xfrm>
            <a:off x="2392363" y="1600200"/>
            <a:ext cx="1265237" cy="3689350"/>
            <a:chOff x="1507" y="1850"/>
            <a:chExt cx="797" cy="2324"/>
          </a:xfrm>
        </p:grpSpPr>
        <p:sp>
          <p:nvSpPr>
            <p:cNvPr id="43031" name="Rectangle 3"/>
            <p:cNvSpPr>
              <a:spLocks noChangeArrowheads="1"/>
            </p:cNvSpPr>
            <p:nvPr/>
          </p:nvSpPr>
          <p:spPr bwMode="auto">
            <a:xfrm>
              <a:off x="1768" y="2137"/>
              <a:ext cx="29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43032" name="Rectangle 4"/>
            <p:cNvSpPr>
              <a:spLocks noChangeArrowheads="1"/>
            </p:cNvSpPr>
            <p:nvPr/>
          </p:nvSpPr>
          <p:spPr bwMode="auto">
            <a:xfrm>
              <a:off x="1768" y="2428"/>
              <a:ext cx="291" cy="2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43033" name="Rectangle 5"/>
            <p:cNvSpPr>
              <a:spLocks noChangeArrowheads="1"/>
            </p:cNvSpPr>
            <p:nvPr/>
          </p:nvSpPr>
          <p:spPr bwMode="auto">
            <a:xfrm>
              <a:off x="1768" y="2717"/>
              <a:ext cx="29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2</a:t>
              </a:r>
            </a:p>
          </p:txBody>
        </p:sp>
        <p:sp>
          <p:nvSpPr>
            <p:cNvPr id="43034" name="Rectangle 6"/>
            <p:cNvSpPr>
              <a:spLocks noChangeArrowheads="1"/>
            </p:cNvSpPr>
            <p:nvPr/>
          </p:nvSpPr>
          <p:spPr bwMode="auto">
            <a:xfrm>
              <a:off x="1768" y="3302"/>
              <a:ext cx="291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3035" name="Rectangle 7"/>
            <p:cNvSpPr>
              <a:spLocks noChangeArrowheads="1"/>
            </p:cNvSpPr>
            <p:nvPr/>
          </p:nvSpPr>
          <p:spPr bwMode="auto">
            <a:xfrm>
              <a:off x="1768" y="3592"/>
              <a:ext cx="291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3036" name="Rectangle 8"/>
            <p:cNvSpPr>
              <a:spLocks noChangeArrowheads="1"/>
            </p:cNvSpPr>
            <p:nvPr/>
          </p:nvSpPr>
          <p:spPr bwMode="auto">
            <a:xfrm>
              <a:off x="1768" y="3882"/>
              <a:ext cx="291" cy="2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3037" name="Rectangle 9"/>
            <p:cNvSpPr>
              <a:spLocks noChangeArrowheads="1"/>
            </p:cNvSpPr>
            <p:nvPr/>
          </p:nvSpPr>
          <p:spPr bwMode="auto">
            <a:xfrm>
              <a:off x="1768" y="3011"/>
              <a:ext cx="29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/>
                <a:t>7</a:t>
              </a:r>
            </a:p>
          </p:txBody>
        </p:sp>
        <p:sp>
          <p:nvSpPr>
            <p:cNvPr id="43038" name="Text Box 10"/>
            <p:cNvSpPr txBox="1">
              <a:spLocks noChangeArrowheads="1"/>
            </p:cNvSpPr>
            <p:nvPr/>
          </p:nvSpPr>
          <p:spPr bwMode="auto">
            <a:xfrm>
              <a:off x="1636" y="298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3</a:t>
              </a:r>
            </a:p>
          </p:txBody>
        </p:sp>
        <p:sp>
          <p:nvSpPr>
            <p:cNvPr id="43039" name="Text Box 11"/>
            <p:cNvSpPr txBox="1">
              <a:spLocks noChangeArrowheads="1"/>
            </p:cNvSpPr>
            <p:nvPr/>
          </p:nvSpPr>
          <p:spPr bwMode="auto">
            <a:xfrm>
              <a:off x="1636" y="268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2</a:t>
              </a:r>
            </a:p>
          </p:txBody>
        </p:sp>
        <p:sp>
          <p:nvSpPr>
            <p:cNvPr id="43040" name="Text Box 12"/>
            <p:cNvSpPr txBox="1">
              <a:spLocks noChangeArrowheads="1"/>
            </p:cNvSpPr>
            <p:nvPr/>
          </p:nvSpPr>
          <p:spPr bwMode="auto">
            <a:xfrm>
              <a:off x="1636" y="240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1</a:t>
              </a:r>
            </a:p>
          </p:txBody>
        </p:sp>
        <p:sp>
          <p:nvSpPr>
            <p:cNvPr id="43041" name="Text Box 13"/>
            <p:cNvSpPr txBox="1">
              <a:spLocks noChangeArrowheads="1"/>
            </p:cNvSpPr>
            <p:nvPr/>
          </p:nvSpPr>
          <p:spPr bwMode="auto">
            <a:xfrm>
              <a:off x="1636" y="211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0</a:t>
              </a:r>
            </a:p>
          </p:txBody>
        </p:sp>
        <p:sp>
          <p:nvSpPr>
            <p:cNvPr id="43042" name="Text Box 14"/>
            <p:cNvSpPr txBox="1">
              <a:spLocks noChangeArrowheads="1"/>
            </p:cNvSpPr>
            <p:nvPr/>
          </p:nvSpPr>
          <p:spPr bwMode="auto">
            <a:xfrm>
              <a:off x="1632" y="384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6</a:t>
              </a:r>
            </a:p>
          </p:txBody>
        </p:sp>
        <p:sp>
          <p:nvSpPr>
            <p:cNvPr id="43043" name="Text Box 15"/>
            <p:cNvSpPr txBox="1">
              <a:spLocks noChangeArrowheads="1"/>
            </p:cNvSpPr>
            <p:nvPr/>
          </p:nvSpPr>
          <p:spPr bwMode="auto">
            <a:xfrm>
              <a:off x="1632" y="35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5</a:t>
              </a:r>
            </a:p>
          </p:txBody>
        </p:sp>
        <p:sp>
          <p:nvSpPr>
            <p:cNvPr id="43044" name="Text Box 16"/>
            <p:cNvSpPr txBox="1">
              <a:spLocks noChangeArrowheads="1"/>
            </p:cNvSpPr>
            <p:nvPr/>
          </p:nvSpPr>
          <p:spPr bwMode="auto">
            <a:xfrm>
              <a:off x="1632" y="327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/>
                <a:t>4</a:t>
              </a:r>
            </a:p>
          </p:txBody>
        </p:sp>
        <p:sp>
          <p:nvSpPr>
            <p:cNvPr id="43045" name="Text Box 17"/>
            <p:cNvSpPr txBox="1">
              <a:spLocks noChangeArrowheads="1"/>
            </p:cNvSpPr>
            <p:nvPr/>
          </p:nvSpPr>
          <p:spPr bwMode="auto">
            <a:xfrm>
              <a:off x="1507" y="1850"/>
              <a:ext cx="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/>
                <a:t>delete(</a:t>
              </a:r>
              <a:r>
                <a:rPr lang="en-US">
                  <a:solidFill>
                    <a:srgbClr val="FF0000"/>
                  </a:solidFill>
                </a:rPr>
                <a:t>2</a:t>
              </a:r>
              <a:r>
                <a:rPr lang="en-US"/>
                <a:t>)</a:t>
              </a:r>
            </a:p>
          </p:txBody>
        </p:sp>
      </p:grpSp>
      <p:sp>
        <p:nvSpPr>
          <p:cNvPr id="43012" name="Rectangle 18"/>
          <p:cNvSpPr>
            <a:spLocks noChangeArrowheads="1"/>
          </p:cNvSpPr>
          <p:nvPr/>
        </p:nvSpPr>
        <p:spPr bwMode="auto">
          <a:xfrm>
            <a:off x="4254500" y="2055813"/>
            <a:ext cx="461963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0</a:t>
            </a:r>
          </a:p>
        </p:txBody>
      </p:sp>
      <p:sp>
        <p:nvSpPr>
          <p:cNvPr id="43013" name="Rectangle 19"/>
          <p:cNvSpPr>
            <a:spLocks noChangeArrowheads="1"/>
          </p:cNvSpPr>
          <p:nvPr/>
        </p:nvSpPr>
        <p:spPr bwMode="auto">
          <a:xfrm>
            <a:off x="4254500" y="2517775"/>
            <a:ext cx="461963" cy="458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1</a:t>
            </a:r>
          </a:p>
        </p:txBody>
      </p:sp>
      <p:sp>
        <p:nvSpPr>
          <p:cNvPr id="43014" name="Rectangle 20"/>
          <p:cNvSpPr>
            <a:spLocks noChangeArrowheads="1"/>
          </p:cNvSpPr>
          <p:nvPr/>
        </p:nvSpPr>
        <p:spPr bwMode="auto">
          <a:xfrm>
            <a:off x="4254500" y="2976563"/>
            <a:ext cx="461963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#</a:t>
            </a:r>
          </a:p>
        </p:txBody>
      </p:sp>
      <p:sp>
        <p:nvSpPr>
          <p:cNvPr id="43015" name="Rectangle 21"/>
          <p:cNvSpPr>
            <a:spLocks noChangeArrowheads="1"/>
          </p:cNvSpPr>
          <p:nvPr/>
        </p:nvSpPr>
        <p:spPr bwMode="auto">
          <a:xfrm>
            <a:off x="4254500" y="3905250"/>
            <a:ext cx="461963" cy="46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3016" name="Rectangle 22"/>
          <p:cNvSpPr>
            <a:spLocks noChangeArrowheads="1"/>
          </p:cNvSpPr>
          <p:nvPr/>
        </p:nvSpPr>
        <p:spPr bwMode="auto">
          <a:xfrm>
            <a:off x="4254500" y="4365625"/>
            <a:ext cx="461963" cy="46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3017" name="Rectangle 23"/>
          <p:cNvSpPr>
            <a:spLocks noChangeArrowheads="1"/>
          </p:cNvSpPr>
          <p:nvPr/>
        </p:nvSpPr>
        <p:spPr bwMode="auto">
          <a:xfrm>
            <a:off x="4254500" y="4826000"/>
            <a:ext cx="461963" cy="463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3018" name="Rectangle 24"/>
          <p:cNvSpPr>
            <a:spLocks noChangeArrowheads="1"/>
          </p:cNvSpPr>
          <p:nvPr/>
        </p:nvSpPr>
        <p:spPr bwMode="auto">
          <a:xfrm>
            <a:off x="4254500" y="3443288"/>
            <a:ext cx="461963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7</a:t>
            </a:r>
          </a:p>
        </p:txBody>
      </p:sp>
      <p:sp>
        <p:nvSpPr>
          <p:cNvPr id="43019" name="Text Box 25"/>
          <p:cNvSpPr txBox="1">
            <a:spLocks noChangeArrowheads="1"/>
          </p:cNvSpPr>
          <p:nvPr/>
        </p:nvSpPr>
        <p:spPr bwMode="auto">
          <a:xfrm>
            <a:off x="4044950" y="33988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3</a:t>
            </a:r>
          </a:p>
        </p:txBody>
      </p:sp>
      <p:sp>
        <p:nvSpPr>
          <p:cNvPr id="43020" name="Text Box 26"/>
          <p:cNvSpPr txBox="1">
            <a:spLocks noChangeArrowheads="1"/>
          </p:cNvSpPr>
          <p:nvPr/>
        </p:nvSpPr>
        <p:spPr bwMode="auto">
          <a:xfrm>
            <a:off x="4044950" y="29321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2</a:t>
            </a:r>
          </a:p>
        </p:txBody>
      </p:sp>
      <p:sp>
        <p:nvSpPr>
          <p:cNvPr id="43021" name="Text Box 27"/>
          <p:cNvSpPr txBox="1">
            <a:spLocks noChangeArrowheads="1"/>
          </p:cNvSpPr>
          <p:nvPr/>
        </p:nvSpPr>
        <p:spPr bwMode="auto">
          <a:xfrm>
            <a:off x="4044950" y="24749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1</a:t>
            </a:r>
          </a:p>
        </p:txBody>
      </p:sp>
      <p:sp>
        <p:nvSpPr>
          <p:cNvPr id="43022" name="Text Box 28"/>
          <p:cNvSpPr txBox="1">
            <a:spLocks noChangeArrowheads="1"/>
          </p:cNvSpPr>
          <p:nvPr/>
        </p:nvSpPr>
        <p:spPr bwMode="auto">
          <a:xfrm>
            <a:off x="4044950" y="20161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0</a:t>
            </a:r>
          </a:p>
        </p:txBody>
      </p:sp>
      <p:sp>
        <p:nvSpPr>
          <p:cNvPr id="43023" name="Text Box 29"/>
          <p:cNvSpPr txBox="1">
            <a:spLocks noChangeArrowheads="1"/>
          </p:cNvSpPr>
          <p:nvPr/>
        </p:nvSpPr>
        <p:spPr bwMode="auto">
          <a:xfrm>
            <a:off x="4038600" y="47736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6</a:t>
            </a:r>
          </a:p>
        </p:txBody>
      </p:sp>
      <p:sp>
        <p:nvSpPr>
          <p:cNvPr id="43024" name="Text Box 30"/>
          <p:cNvSpPr txBox="1">
            <a:spLocks noChangeArrowheads="1"/>
          </p:cNvSpPr>
          <p:nvPr/>
        </p:nvSpPr>
        <p:spPr bwMode="auto">
          <a:xfrm>
            <a:off x="4038600" y="43148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5</a:t>
            </a:r>
          </a:p>
        </p:txBody>
      </p:sp>
      <p:sp>
        <p:nvSpPr>
          <p:cNvPr id="43025" name="Text Box 31"/>
          <p:cNvSpPr txBox="1">
            <a:spLocks noChangeArrowheads="1"/>
          </p:cNvSpPr>
          <p:nvPr/>
        </p:nvSpPr>
        <p:spPr bwMode="auto">
          <a:xfrm>
            <a:off x="4038600" y="38560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/>
              <a:t>4</a:t>
            </a:r>
          </a:p>
        </p:txBody>
      </p:sp>
      <p:sp>
        <p:nvSpPr>
          <p:cNvPr id="43026" name="Text Box 32"/>
          <p:cNvSpPr txBox="1">
            <a:spLocks noChangeArrowheads="1"/>
          </p:cNvSpPr>
          <p:nvPr/>
        </p:nvSpPr>
        <p:spPr bwMode="auto">
          <a:xfrm>
            <a:off x="3687763" y="1600200"/>
            <a:ext cx="1335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    find(</a:t>
            </a:r>
            <a:r>
              <a:rPr lang="en-US">
                <a:solidFill>
                  <a:srgbClr val="FF0000"/>
                </a:solidFill>
              </a:rPr>
              <a:t>7</a:t>
            </a:r>
            <a:r>
              <a:rPr lang="en-US"/>
              <a:t>)</a:t>
            </a:r>
          </a:p>
        </p:txBody>
      </p:sp>
      <p:sp>
        <p:nvSpPr>
          <p:cNvPr id="43027" name="Text Box 33"/>
          <p:cNvSpPr txBox="1">
            <a:spLocks noChangeArrowheads="1"/>
          </p:cNvSpPr>
          <p:nvPr/>
        </p:nvSpPr>
        <p:spPr bwMode="auto">
          <a:xfrm>
            <a:off x="5486400" y="1981200"/>
            <a:ext cx="3305175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</a:rPr>
              <a:t>Indicates deleted value:</a:t>
            </a:r>
          </a:p>
          <a:p>
            <a:pPr algn="l" eaLnBrk="0" hangingPunct="0"/>
            <a:r>
              <a:rPr lang="en-US">
                <a:solidFill>
                  <a:srgbClr val="FF0000"/>
                </a:solidFill>
              </a:rPr>
              <a:t>if you find it, probe again</a:t>
            </a:r>
          </a:p>
        </p:txBody>
      </p:sp>
      <p:cxnSp>
        <p:nvCxnSpPr>
          <p:cNvPr id="43028" name="AutoShape 34"/>
          <p:cNvCxnSpPr>
            <a:cxnSpLocks noChangeShapeType="1"/>
            <a:stCxn id="43027" idx="2"/>
            <a:endCxn id="43014" idx="3"/>
          </p:cNvCxnSpPr>
          <p:nvPr/>
        </p:nvCxnSpPr>
        <p:spPr bwMode="auto">
          <a:xfrm rot="5400000">
            <a:off x="5730082" y="1799431"/>
            <a:ext cx="395288" cy="2422525"/>
          </a:xfrm>
          <a:prstGeom prst="curvedConnector2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An insert using Closed Hashing </a:t>
            </a:r>
            <a:r>
              <a:rPr lang="en-US" sz="2800" i="1" smtClean="0"/>
              <a:t>cannot</a:t>
            </a:r>
            <a:r>
              <a:rPr lang="en-US" sz="2800" smtClean="0"/>
              <a:t> work with a load factor of 1 or more.</a:t>
            </a:r>
          </a:p>
          <a:p>
            <a:pPr lvl="1" eaLnBrk="1" hangingPunct="1"/>
            <a:r>
              <a:rPr lang="en-US" sz="2400" smtClean="0"/>
              <a:t>Quadratic probing can </a:t>
            </a:r>
            <a:r>
              <a:rPr lang="en-US" sz="2400" i="1" smtClean="0"/>
              <a:t>fail</a:t>
            </a:r>
            <a:r>
              <a:rPr lang="en-US" sz="2400" smtClean="0"/>
              <a:t> if </a:t>
            </a:r>
            <a:r>
              <a:rPr lang="en-US" sz="2400" smtClean="0">
                <a:sym typeface="Symbol" pitchFamily="18" charset="2"/>
              </a:rPr>
              <a:t></a:t>
            </a:r>
            <a:r>
              <a:rPr lang="en-US" sz="2400" smtClean="0"/>
              <a:t> &gt; ½</a:t>
            </a:r>
          </a:p>
          <a:p>
            <a:pPr lvl="1" eaLnBrk="1" hangingPunct="1"/>
            <a:r>
              <a:rPr lang="en-US" sz="2400" smtClean="0"/>
              <a:t>Linear probing and double hashing </a:t>
            </a:r>
            <a:r>
              <a:rPr lang="en-US" sz="2400" i="1" smtClean="0"/>
              <a:t>slow</a:t>
            </a:r>
            <a:r>
              <a:rPr lang="en-US" sz="2400" smtClean="0"/>
              <a:t> if </a:t>
            </a:r>
            <a:r>
              <a:rPr lang="en-US" sz="2400" smtClean="0">
                <a:sym typeface="Symbol" pitchFamily="18" charset="2"/>
              </a:rPr>
              <a:t></a:t>
            </a:r>
            <a:r>
              <a:rPr lang="en-US" sz="2400" smtClean="0"/>
              <a:t> &gt; ½ </a:t>
            </a:r>
          </a:p>
          <a:p>
            <a:pPr lvl="1" eaLnBrk="1" hangingPunct="1"/>
            <a:r>
              <a:rPr lang="en-US" sz="2400" smtClean="0"/>
              <a:t>Lazy deletion never frees space</a:t>
            </a:r>
          </a:p>
          <a:p>
            <a:pPr eaLnBrk="1" hangingPunct="1"/>
            <a:r>
              <a:rPr lang="en-US" sz="2800" smtClean="0"/>
              <a:t>Separate chaining becomes slow once </a:t>
            </a:r>
            <a:r>
              <a:rPr lang="en-US" sz="2800" smtClean="0">
                <a:sym typeface="Symbol" pitchFamily="18" charset="2"/>
              </a:rPr>
              <a:t></a:t>
            </a:r>
            <a:r>
              <a:rPr lang="en-US" sz="2800" smtClean="0"/>
              <a:t> &gt; 1</a:t>
            </a:r>
          </a:p>
          <a:p>
            <a:pPr lvl="1" eaLnBrk="1" hangingPunct="1"/>
            <a:r>
              <a:rPr lang="en-US" sz="2400" smtClean="0"/>
              <a:t>Eventually becomes a linear search of long chains</a:t>
            </a:r>
          </a:p>
          <a:p>
            <a:pPr eaLnBrk="1" hangingPunct="1"/>
            <a:r>
              <a:rPr lang="en-US" sz="2800" smtClean="0"/>
              <a:t>How can we relieve the pressure on the pigeons?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F5B1F59C-12D6-4243-B620-36A6EC523F1E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304800"/>
            <a:ext cx="5334000" cy="1981200"/>
          </a:xfrm>
        </p:spPr>
        <p:txBody>
          <a:bodyPr/>
          <a:lstStyle/>
          <a:p>
            <a:pPr eaLnBrk="1" hangingPunct="1"/>
            <a:r>
              <a:rPr lang="en-US" smtClean="0"/>
              <a:t>The Squished Pigeon Principle</a:t>
            </a: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5105400" y="60960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>
                <a:solidFill>
                  <a:srgbClr val="FF0000"/>
                </a:solidFill>
              </a:rPr>
              <a:t>REHASH!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>Use a key (arbitrary string or number) to index directly into an array</a:t>
            </a:r>
            <a:r>
              <a:rPr lang="en-US" sz="2800" smtClean="0"/>
              <a:t> – O(1) time to access records</a:t>
            </a:r>
          </a:p>
          <a:p>
            <a:pPr lvl="1" eaLnBrk="1" hangingPunct="1"/>
            <a:r>
              <a:rPr lang="en-US" sz="2400" smtClean="0"/>
              <a:t>A[“kreplach”] = “tasty stuffed dough”</a:t>
            </a:r>
          </a:p>
          <a:p>
            <a:pPr lvl="1" eaLnBrk="1" hangingPunct="1"/>
            <a:r>
              <a:rPr lang="en-US" sz="2400" smtClean="0"/>
              <a:t>Need a </a:t>
            </a:r>
            <a:r>
              <a:rPr lang="en-US" sz="2400" i="1" smtClean="0">
                <a:solidFill>
                  <a:srgbClr val="0000FF"/>
                </a:solidFill>
              </a:rPr>
              <a:t>hash function</a:t>
            </a:r>
            <a:r>
              <a:rPr lang="en-US" sz="2400" smtClean="0"/>
              <a:t> to convert the key to an integer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13A364FB-6CC0-4EC1-829B-0E3F6307A17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Hash Tables: Basic Idea</a:t>
            </a:r>
          </a:p>
        </p:txBody>
      </p:sp>
      <p:graphicFrame>
        <p:nvGraphicFramePr>
          <p:cNvPr id="129028" name="Group 4"/>
          <p:cNvGraphicFramePr>
            <a:graphicFrameLocks noGrp="1"/>
          </p:cNvGraphicFramePr>
          <p:nvPr/>
        </p:nvGraphicFramePr>
        <p:xfrm>
          <a:off x="1981200" y="3810000"/>
          <a:ext cx="5486400" cy="2565400"/>
        </p:xfrm>
        <a:graphic>
          <a:graphicData uri="http://schemas.openxmlformats.org/drawingml/2006/table">
            <a:tbl>
              <a:tblPr/>
              <a:tblGrid>
                <a:gridCol w="685800"/>
                <a:gridCol w="1981200"/>
                <a:gridCol w="2819400"/>
              </a:tblGrid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kim chi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spicy cabbage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kreplach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tasty stuffed dough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kiwi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Australian fruit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Separate chaining</a:t>
            </a:r>
          </a:p>
          <a:p>
            <a:pPr lvl="1" eaLnBrk="1" hangingPunct="1">
              <a:buFontTx/>
              <a:buNone/>
            </a:pPr>
            <a:r>
              <a:rPr lang="en-US" smtClean="0"/>
              <a:t> h</a:t>
            </a:r>
            <a:r>
              <a:rPr lang="en-US" baseline="-25000" smtClean="0"/>
              <a:t>1</a:t>
            </a:r>
            <a:r>
              <a:rPr lang="en-US" smtClean="0"/>
              <a:t>(x) = x mod 5 </a:t>
            </a:r>
            <a:r>
              <a:rPr lang="en-US" smtClean="0">
                <a:solidFill>
                  <a:srgbClr val="FF0000"/>
                </a:solidFill>
              </a:rPr>
              <a:t>rehashes to</a:t>
            </a:r>
            <a:r>
              <a:rPr lang="en-US" smtClean="0"/>
              <a:t> h</a:t>
            </a:r>
            <a:r>
              <a:rPr lang="en-US" baseline="-25000" smtClean="0"/>
              <a:t>2</a:t>
            </a:r>
            <a:r>
              <a:rPr lang="en-US" smtClean="0"/>
              <a:t>(x) = x mod 11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E9E2A5CA-9B74-4E75-9291-36FDF2E64B98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Rehashing Example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3200400" y="3581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762000" y="3733800"/>
            <a:ext cx="1066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=1</a:t>
            </a:r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838200" y="5257800"/>
            <a:ext cx="1295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=5/11</a:t>
            </a:r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3657600" y="3581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4114800" y="3581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4572000" y="3581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3276600" y="3200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5068" name="Text Box 11"/>
          <p:cNvSpPr txBox="1">
            <a:spLocks noChangeArrowheads="1"/>
          </p:cNvSpPr>
          <p:nvPr/>
        </p:nvSpPr>
        <p:spPr bwMode="auto">
          <a:xfrm>
            <a:off x="3733800" y="3200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45069" name="Text Box 12"/>
          <p:cNvSpPr txBox="1">
            <a:spLocks noChangeArrowheads="1"/>
          </p:cNvSpPr>
          <p:nvPr/>
        </p:nvSpPr>
        <p:spPr bwMode="auto">
          <a:xfrm>
            <a:off x="4114800" y="3200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45070" name="Text Box 13"/>
          <p:cNvSpPr txBox="1">
            <a:spLocks noChangeArrowheads="1"/>
          </p:cNvSpPr>
          <p:nvPr/>
        </p:nvSpPr>
        <p:spPr bwMode="auto">
          <a:xfrm>
            <a:off x="4648200" y="3200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sp>
        <p:nvSpPr>
          <p:cNvPr id="45071" name="Rectangle 14"/>
          <p:cNvSpPr>
            <a:spLocks noChangeArrowheads="1"/>
          </p:cNvSpPr>
          <p:nvPr/>
        </p:nvSpPr>
        <p:spPr bwMode="auto">
          <a:xfrm>
            <a:off x="3505200" y="52578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5"/>
          <p:cNvSpPr>
            <a:spLocks noChangeArrowheads="1"/>
          </p:cNvSpPr>
          <p:nvPr/>
        </p:nvSpPr>
        <p:spPr bwMode="auto">
          <a:xfrm>
            <a:off x="3962400" y="52578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Rectangle 16"/>
          <p:cNvSpPr>
            <a:spLocks noChangeArrowheads="1"/>
          </p:cNvSpPr>
          <p:nvPr/>
        </p:nvSpPr>
        <p:spPr bwMode="auto">
          <a:xfrm>
            <a:off x="4419600" y="52578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Rectangle 17"/>
          <p:cNvSpPr>
            <a:spLocks noChangeArrowheads="1"/>
          </p:cNvSpPr>
          <p:nvPr/>
        </p:nvSpPr>
        <p:spPr bwMode="auto">
          <a:xfrm>
            <a:off x="4876800" y="52578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Rectangle 18"/>
          <p:cNvSpPr>
            <a:spLocks noChangeArrowheads="1"/>
          </p:cNvSpPr>
          <p:nvPr/>
        </p:nvSpPr>
        <p:spPr bwMode="auto">
          <a:xfrm>
            <a:off x="5334000" y="52578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Text Box 19"/>
          <p:cNvSpPr txBox="1">
            <a:spLocks noChangeArrowheads="1"/>
          </p:cNvSpPr>
          <p:nvPr/>
        </p:nvSpPr>
        <p:spPr bwMode="auto">
          <a:xfrm>
            <a:off x="3581400" y="4876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45077" name="Text Box 20"/>
          <p:cNvSpPr txBox="1">
            <a:spLocks noChangeArrowheads="1"/>
          </p:cNvSpPr>
          <p:nvPr/>
        </p:nvSpPr>
        <p:spPr bwMode="auto">
          <a:xfrm>
            <a:off x="4038600" y="4876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45078" name="Text Box 21"/>
          <p:cNvSpPr txBox="1">
            <a:spLocks noChangeArrowheads="1"/>
          </p:cNvSpPr>
          <p:nvPr/>
        </p:nvSpPr>
        <p:spPr bwMode="auto">
          <a:xfrm>
            <a:off x="4419600" y="4876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45079" name="Text Box 22"/>
          <p:cNvSpPr txBox="1">
            <a:spLocks noChangeArrowheads="1"/>
          </p:cNvSpPr>
          <p:nvPr/>
        </p:nvSpPr>
        <p:spPr bwMode="auto">
          <a:xfrm>
            <a:off x="4953000" y="4876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sp>
        <p:nvSpPr>
          <p:cNvPr id="45080" name="Text Box 23"/>
          <p:cNvSpPr txBox="1">
            <a:spLocks noChangeArrowheads="1"/>
          </p:cNvSpPr>
          <p:nvPr/>
        </p:nvSpPr>
        <p:spPr bwMode="auto">
          <a:xfrm>
            <a:off x="5410200" y="4876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5</a:t>
            </a:r>
          </a:p>
        </p:txBody>
      </p:sp>
      <p:sp>
        <p:nvSpPr>
          <p:cNvPr id="45081" name="Rectangle 24"/>
          <p:cNvSpPr>
            <a:spLocks noChangeArrowheads="1"/>
          </p:cNvSpPr>
          <p:nvPr/>
        </p:nvSpPr>
        <p:spPr bwMode="auto">
          <a:xfrm>
            <a:off x="5791200" y="52578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Rectangle 25"/>
          <p:cNvSpPr>
            <a:spLocks noChangeArrowheads="1"/>
          </p:cNvSpPr>
          <p:nvPr/>
        </p:nvSpPr>
        <p:spPr bwMode="auto">
          <a:xfrm>
            <a:off x="6248400" y="52578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Rectangle 26"/>
          <p:cNvSpPr>
            <a:spLocks noChangeArrowheads="1"/>
          </p:cNvSpPr>
          <p:nvPr/>
        </p:nvSpPr>
        <p:spPr bwMode="auto">
          <a:xfrm>
            <a:off x="6705600" y="52578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Rectangle 27"/>
          <p:cNvSpPr>
            <a:spLocks noChangeArrowheads="1"/>
          </p:cNvSpPr>
          <p:nvPr/>
        </p:nvSpPr>
        <p:spPr bwMode="auto">
          <a:xfrm>
            <a:off x="7162800" y="52578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Rectangle 28"/>
          <p:cNvSpPr>
            <a:spLocks noChangeArrowheads="1"/>
          </p:cNvSpPr>
          <p:nvPr/>
        </p:nvSpPr>
        <p:spPr bwMode="auto">
          <a:xfrm>
            <a:off x="7620000" y="52578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Text Box 29"/>
          <p:cNvSpPr txBox="1">
            <a:spLocks noChangeArrowheads="1"/>
          </p:cNvSpPr>
          <p:nvPr/>
        </p:nvSpPr>
        <p:spPr bwMode="auto">
          <a:xfrm>
            <a:off x="5867400" y="4876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6</a:t>
            </a:r>
          </a:p>
        </p:txBody>
      </p:sp>
      <p:sp>
        <p:nvSpPr>
          <p:cNvPr id="45087" name="Text Box 30"/>
          <p:cNvSpPr txBox="1">
            <a:spLocks noChangeArrowheads="1"/>
          </p:cNvSpPr>
          <p:nvPr/>
        </p:nvSpPr>
        <p:spPr bwMode="auto">
          <a:xfrm>
            <a:off x="6324600" y="4876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7</a:t>
            </a:r>
          </a:p>
        </p:txBody>
      </p:sp>
      <p:sp>
        <p:nvSpPr>
          <p:cNvPr id="45088" name="Text Box 31"/>
          <p:cNvSpPr txBox="1">
            <a:spLocks noChangeArrowheads="1"/>
          </p:cNvSpPr>
          <p:nvPr/>
        </p:nvSpPr>
        <p:spPr bwMode="auto">
          <a:xfrm>
            <a:off x="6705600" y="4876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8</a:t>
            </a:r>
          </a:p>
        </p:txBody>
      </p:sp>
      <p:sp>
        <p:nvSpPr>
          <p:cNvPr id="45089" name="Text Box 32"/>
          <p:cNvSpPr txBox="1">
            <a:spLocks noChangeArrowheads="1"/>
          </p:cNvSpPr>
          <p:nvPr/>
        </p:nvSpPr>
        <p:spPr bwMode="auto">
          <a:xfrm>
            <a:off x="7239000" y="4876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9</a:t>
            </a:r>
          </a:p>
        </p:txBody>
      </p:sp>
      <p:sp>
        <p:nvSpPr>
          <p:cNvPr id="45090" name="Text Box 33"/>
          <p:cNvSpPr txBox="1">
            <a:spLocks noChangeArrowheads="1"/>
          </p:cNvSpPr>
          <p:nvPr/>
        </p:nvSpPr>
        <p:spPr bwMode="auto">
          <a:xfrm>
            <a:off x="7696200" y="48768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10</a:t>
            </a:r>
          </a:p>
        </p:txBody>
      </p:sp>
      <p:sp>
        <p:nvSpPr>
          <p:cNvPr id="45091" name="Rectangle 34"/>
          <p:cNvSpPr>
            <a:spLocks noChangeArrowheads="1"/>
          </p:cNvSpPr>
          <p:nvPr/>
        </p:nvSpPr>
        <p:spPr bwMode="auto">
          <a:xfrm>
            <a:off x="2743200" y="35814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Text Box 35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45093" name="Rectangle 36"/>
          <p:cNvSpPr>
            <a:spLocks noChangeArrowheads="1"/>
          </p:cNvSpPr>
          <p:nvPr/>
        </p:nvSpPr>
        <p:spPr bwMode="auto">
          <a:xfrm>
            <a:off x="3048000" y="5257800"/>
            <a:ext cx="381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4" name="Text Box 37"/>
          <p:cNvSpPr txBox="1">
            <a:spLocks noChangeArrowheads="1"/>
          </p:cNvSpPr>
          <p:nvPr/>
        </p:nvSpPr>
        <p:spPr bwMode="auto">
          <a:xfrm>
            <a:off x="3124200" y="4876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0</a:t>
            </a:r>
          </a:p>
        </p:txBody>
      </p:sp>
      <p:sp>
        <p:nvSpPr>
          <p:cNvPr id="45095" name="Text Box 38"/>
          <p:cNvSpPr txBox="1">
            <a:spLocks noChangeArrowheads="1"/>
          </p:cNvSpPr>
          <p:nvPr/>
        </p:nvSpPr>
        <p:spPr bwMode="auto">
          <a:xfrm>
            <a:off x="2590800" y="40386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25</a:t>
            </a:r>
          </a:p>
        </p:txBody>
      </p:sp>
      <p:sp>
        <p:nvSpPr>
          <p:cNvPr id="45096" name="Text Box 39"/>
          <p:cNvSpPr txBox="1">
            <a:spLocks noChangeArrowheads="1"/>
          </p:cNvSpPr>
          <p:nvPr/>
        </p:nvSpPr>
        <p:spPr bwMode="auto">
          <a:xfrm>
            <a:off x="3505200" y="4038600"/>
            <a:ext cx="6858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37</a:t>
            </a:r>
            <a:br>
              <a:rPr lang="en-US" sz="1800"/>
            </a:br>
            <a:r>
              <a:rPr lang="en-US" sz="1800"/>
              <a:t>52</a:t>
            </a:r>
          </a:p>
        </p:txBody>
      </p:sp>
      <p:sp>
        <p:nvSpPr>
          <p:cNvPr id="45097" name="Text Box 40"/>
          <p:cNvSpPr txBox="1">
            <a:spLocks noChangeArrowheads="1"/>
          </p:cNvSpPr>
          <p:nvPr/>
        </p:nvSpPr>
        <p:spPr bwMode="auto">
          <a:xfrm>
            <a:off x="4038600" y="4038600"/>
            <a:ext cx="6858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83</a:t>
            </a:r>
            <a:br>
              <a:rPr lang="en-US" sz="1800"/>
            </a:br>
            <a:r>
              <a:rPr lang="en-US" sz="1800"/>
              <a:t>98</a:t>
            </a:r>
          </a:p>
        </p:txBody>
      </p:sp>
      <p:sp>
        <p:nvSpPr>
          <p:cNvPr id="45098" name="Text Box 41"/>
          <p:cNvSpPr txBox="1">
            <a:spLocks noChangeArrowheads="1"/>
          </p:cNvSpPr>
          <p:nvPr/>
        </p:nvSpPr>
        <p:spPr bwMode="auto">
          <a:xfrm>
            <a:off x="4267200" y="57150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25</a:t>
            </a:r>
          </a:p>
        </p:txBody>
      </p:sp>
      <p:sp>
        <p:nvSpPr>
          <p:cNvPr id="45099" name="Text Box 42"/>
          <p:cNvSpPr txBox="1">
            <a:spLocks noChangeArrowheads="1"/>
          </p:cNvSpPr>
          <p:nvPr/>
        </p:nvSpPr>
        <p:spPr bwMode="auto">
          <a:xfrm>
            <a:off x="4800600" y="57150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37</a:t>
            </a:r>
          </a:p>
        </p:txBody>
      </p:sp>
      <p:sp>
        <p:nvSpPr>
          <p:cNvPr id="45100" name="Text Box 43"/>
          <p:cNvSpPr txBox="1">
            <a:spLocks noChangeArrowheads="1"/>
          </p:cNvSpPr>
          <p:nvPr/>
        </p:nvSpPr>
        <p:spPr bwMode="auto">
          <a:xfrm>
            <a:off x="5638800" y="57150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83</a:t>
            </a:r>
          </a:p>
        </p:txBody>
      </p:sp>
      <p:sp>
        <p:nvSpPr>
          <p:cNvPr id="45101" name="Text Box 44"/>
          <p:cNvSpPr txBox="1">
            <a:spLocks noChangeArrowheads="1"/>
          </p:cNvSpPr>
          <p:nvPr/>
        </p:nvSpPr>
        <p:spPr bwMode="auto">
          <a:xfrm>
            <a:off x="6553200" y="57150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52</a:t>
            </a:r>
          </a:p>
        </p:txBody>
      </p:sp>
      <p:sp>
        <p:nvSpPr>
          <p:cNvPr id="45102" name="Text Box 45"/>
          <p:cNvSpPr txBox="1">
            <a:spLocks noChangeArrowheads="1"/>
          </p:cNvSpPr>
          <p:nvPr/>
        </p:nvSpPr>
        <p:spPr bwMode="auto">
          <a:xfrm>
            <a:off x="7467600" y="57150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98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Consider sequence of </a:t>
            </a:r>
            <a:r>
              <a:rPr lang="en-US" sz="2400" smtClean="0">
                <a:solidFill>
                  <a:srgbClr val="FF0000"/>
                </a:solidFill>
              </a:rPr>
              <a:t>n</a:t>
            </a:r>
            <a:r>
              <a:rPr lang="en-US" sz="2400" smtClean="0"/>
              <a:t> operations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insert(3); insert(19); insert(2); …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 max number of rehashes?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 total time?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let’s say a regular hash takes time </a:t>
            </a:r>
            <a:r>
              <a:rPr lang="en-US" sz="2000" i="1" smtClean="0"/>
              <a:t>a</a:t>
            </a:r>
            <a:r>
              <a:rPr lang="en-US" sz="2000" smtClean="0"/>
              <a:t>, and rehashing an array contain </a:t>
            </a:r>
            <a:r>
              <a:rPr lang="en-US" sz="2000" i="1" smtClean="0"/>
              <a:t>k</a:t>
            </a:r>
            <a:r>
              <a:rPr lang="en-US" sz="2000" smtClean="0"/>
              <a:t> elements takes time </a:t>
            </a:r>
            <a:r>
              <a:rPr lang="en-US" sz="2000" i="1" smtClean="0"/>
              <a:t>bk</a:t>
            </a:r>
            <a:r>
              <a:rPr lang="en-US" sz="20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Amortized time =</a:t>
            </a:r>
            <a:r>
              <a:rPr lang="en-US" sz="2800" smtClean="0"/>
              <a:t> </a:t>
            </a:r>
            <a:r>
              <a:rPr lang="en-US" sz="2800" i="1" smtClean="0"/>
              <a:t>(an+b(2n-1))/n = O( 1 )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A8EBF860-0322-4C78-B054-4D32B98F4C27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Rehashing </a:t>
            </a:r>
            <a:r>
              <a:rPr lang="en-US" smtClean="0">
                <a:solidFill>
                  <a:schemeClr val="tx2"/>
                </a:solidFill>
              </a:rPr>
              <a:t>Amortized</a:t>
            </a:r>
            <a:br>
              <a:rPr lang="en-US" smtClean="0">
                <a:solidFill>
                  <a:schemeClr val="tx2"/>
                </a:solidFill>
              </a:rPr>
            </a:br>
            <a:r>
              <a:rPr lang="en-US" smtClean="0"/>
              <a:t> Analysis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5791200" y="2438400"/>
            <a:ext cx="80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</a:rPr>
              <a:t>log n</a:t>
            </a:r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1447800" y="4065588"/>
          <a:ext cx="5299075" cy="1412875"/>
        </p:xfrm>
        <a:graphic>
          <a:graphicData uri="http://schemas.openxmlformats.org/presentationml/2006/ole">
            <p:oleObj spid="_x0000_s4098" name="Equation" r:id="rId3" imgW="2476440" imgH="660240" progId="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input is a </a:t>
            </a:r>
            <a:r>
              <a:rPr lang="en-US" sz="2800" smtClean="0">
                <a:solidFill>
                  <a:schemeClr val="accent2"/>
                </a:solidFill>
              </a:rPr>
              <a:t>mix</a:t>
            </a:r>
            <a:r>
              <a:rPr lang="en-US" sz="2800" smtClean="0"/>
              <a:t> of inserts and deletes</a:t>
            </a:r>
          </a:p>
          <a:p>
            <a:pPr lvl="1" eaLnBrk="1" hangingPunct="1"/>
            <a:r>
              <a:rPr lang="en-US" sz="2400" smtClean="0"/>
              <a:t>Never more than TableSize/2 active keys</a:t>
            </a:r>
          </a:p>
          <a:p>
            <a:pPr lvl="1" eaLnBrk="1" hangingPunct="1"/>
            <a:r>
              <a:rPr lang="en-US" sz="2400" smtClean="0"/>
              <a:t>Rehash when 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sz="2400" smtClean="0"/>
              <a:t>=1 (half the table must be deletions)</a:t>
            </a:r>
          </a:p>
          <a:p>
            <a:pPr eaLnBrk="1" hangingPunct="1"/>
            <a:r>
              <a:rPr lang="en-US" sz="2800" smtClean="0"/>
              <a:t>Worst-case sequence:</a:t>
            </a:r>
          </a:p>
          <a:p>
            <a:pPr lvl="1" eaLnBrk="1" hangingPunct="1"/>
            <a:r>
              <a:rPr lang="en-US" sz="2400" smtClean="0">
                <a:solidFill>
                  <a:schemeClr val="accent2"/>
                </a:solidFill>
              </a:rPr>
              <a:t>T/2 inserts, T/2 deletes, T/2 inserts, Rehash, </a:t>
            </a:r>
            <a:br>
              <a:rPr lang="en-US" sz="2400" smtClean="0">
                <a:solidFill>
                  <a:schemeClr val="accent2"/>
                </a:solidFill>
              </a:rPr>
            </a:br>
            <a:r>
              <a:rPr lang="en-US" sz="2400" smtClean="0">
                <a:solidFill>
                  <a:schemeClr val="accent2"/>
                </a:solidFill>
              </a:rPr>
              <a:t>		     T/2 deletes, T/2 inserts, Rehash, …</a:t>
            </a:r>
          </a:p>
          <a:p>
            <a:pPr eaLnBrk="1" hangingPunct="1"/>
            <a:r>
              <a:rPr lang="en-US" sz="2800" smtClean="0"/>
              <a:t>Rehashing at most doubles the amount of work – still O(1)</a:t>
            </a:r>
          </a:p>
          <a:p>
            <a:pPr eaLnBrk="1" hangingPunct="1"/>
            <a:endParaRPr lang="en-US" sz="2800" smtClean="0"/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2AE527DD-0695-43E7-AB70-7C5FC6D233BD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Rehashing without Stretching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716CB3-EA55-49B2-B339-F1859535329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Study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4191000" cy="4114800"/>
          </a:xfrm>
        </p:spPr>
        <p:txBody>
          <a:bodyPr/>
          <a:lstStyle/>
          <a:p>
            <a:pPr eaLnBrk="1" hangingPunct="1"/>
            <a:r>
              <a:rPr lang="en-US" smtClean="0"/>
              <a:t>Spelling dictionary</a:t>
            </a:r>
          </a:p>
          <a:p>
            <a:pPr lvl="1" eaLnBrk="1" hangingPunct="1"/>
            <a:r>
              <a:rPr lang="en-US" smtClean="0"/>
              <a:t>50,000 words</a:t>
            </a:r>
          </a:p>
          <a:p>
            <a:pPr lvl="1" eaLnBrk="1" hangingPunct="1"/>
            <a:r>
              <a:rPr lang="en-US" smtClean="0"/>
              <a:t>static</a:t>
            </a:r>
          </a:p>
          <a:p>
            <a:pPr lvl="1" eaLnBrk="1" hangingPunct="1"/>
            <a:r>
              <a:rPr lang="en-US" smtClean="0"/>
              <a:t>arbitrary(ish) preprocessing time</a:t>
            </a:r>
          </a:p>
          <a:p>
            <a:pPr eaLnBrk="1" hangingPunct="1"/>
            <a:r>
              <a:rPr lang="en-US" smtClean="0"/>
              <a:t>Goals</a:t>
            </a:r>
          </a:p>
          <a:p>
            <a:pPr lvl="1" eaLnBrk="1" hangingPunct="1"/>
            <a:r>
              <a:rPr lang="en-US" smtClean="0"/>
              <a:t>fast spell checking</a:t>
            </a:r>
          </a:p>
          <a:p>
            <a:pPr lvl="1" eaLnBrk="1" hangingPunct="1"/>
            <a:r>
              <a:rPr lang="en-US" smtClean="0"/>
              <a:t>minimal storage</a:t>
            </a:r>
          </a:p>
        </p:txBody>
      </p:sp>
      <p:sp>
        <p:nvSpPr>
          <p:cNvPr id="47109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14800" y="1905000"/>
            <a:ext cx="3810000" cy="41148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8000"/>
                </a:solidFill>
              </a:rPr>
              <a:t>Practical notes</a:t>
            </a:r>
          </a:p>
          <a:p>
            <a:pPr lvl="1" eaLnBrk="1" hangingPunct="1"/>
            <a:r>
              <a:rPr lang="en-US" sz="2000" smtClean="0">
                <a:solidFill>
                  <a:srgbClr val="008000"/>
                </a:solidFill>
              </a:rPr>
              <a:t>almost all searches are successful</a:t>
            </a:r>
          </a:p>
          <a:p>
            <a:pPr lvl="1" eaLnBrk="1" hangingPunct="1"/>
            <a:r>
              <a:rPr lang="en-US" sz="2000" smtClean="0">
                <a:solidFill>
                  <a:srgbClr val="008000"/>
                </a:solidFill>
              </a:rPr>
              <a:t>words average about 8 characters in length</a:t>
            </a:r>
          </a:p>
          <a:p>
            <a:pPr lvl="1" eaLnBrk="1" hangingPunct="1"/>
            <a:r>
              <a:rPr lang="en-US" sz="2000" smtClean="0">
                <a:solidFill>
                  <a:srgbClr val="008000"/>
                </a:solidFill>
              </a:rPr>
              <a:t>50,000 words at 8 bytes/word is 400K</a:t>
            </a:r>
          </a:p>
          <a:p>
            <a:pPr lvl="1" eaLnBrk="1" hangingPunct="1"/>
            <a:r>
              <a:rPr lang="en-US" sz="2000" smtClean="0">
                <a:solidFill>
                  <a:srgbClr val="008000"/>
                </a:solidFill>
              </a:rPr>
              <a:t>pointers are 4 bytes</a:t>
            </a:r>
          </a:p>
          <a:p>
            <a:pPr lvl="1" eaLnBrk="1" hangingPunct="1"/>
            <a:r>
              <a:rPr lang="en-US" sz="2000" smtClean="0">
                <a:solidFill>
                  <a:srgbClr val="008000"/>
                </a:solidFill>
              </a:rPr>
              <a:t>there are </a:t>
            </a:r>
            <a:r>
              <a:rPr lang="en-US" sz="2000" i="1" smtClean="0">
                <a:solidFill>
                  <a:srgbClr val="008000"/>
                </a:solidFill>
              </a:rPr>
              <a:t>many</a:t>
            </a:r>
            <a:r>
              <a:rPr lang="en-US" sz="2000" smtClean="0">
                <a:solidFill>
                  <a:srgbClr val="008000"/>
                </a:solidFill>
              </a:rPr>
              <a:t> regularities in the structure of English words</a:t>
            </a:r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7543800" y="2438400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</a:rPr>
              <a:t>Why?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</a:t>
            </a:r>
          </a:p>
          <a:p>
            <a:pPr lvl="1" eaLnBrk="1" hangingPunct="1"/>
            <a:r>
              <a:rPr lang="en-US" smtClean="0"/>
              <a:t>sorted array + binary search</a:t>
            </a:r>
          </a:p>
          <a:p>
            <a:pPr lvl="1" eaLnBrk="1" hangingPunct="1"/>
            <a:r>
              <a:rPr lang="en-US" smtClean="0"/>
              <a:t>separate chaining</a:t>
            </a:r>
          </a:p>
          <a:p>
            <a:pPr lvl="1" eaLnBrk="1" hangingPunct="1"/>
            <a:r>
              <a:rPr lang="en-US" smtClean="0"/>
              <a:t>open addressing + linear probing</a:t>
            </a: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393A1FE4-8FAF-4F92-A217-6FB2EE9DC27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Assume words are strings and entries are pointers to strings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3FB81100-39D0-46E8-B710-52965B25615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Storage</a:t>
            </a:r>
          </a:p>
        </p:txBody>
      </p:sp>
      <p:grpSp>
        <p:nvGrpSpPr>
          <p:cNvPr id="49157" name="Group 4"/>
          <p:cNvGrpSpPr>
            <a:grpSpLocks/>
          </p:cNvGrpSpPr>
          <p:nvPr/>
        </p:nvGrpSpPr>
        <p:grpSpPr bwMode="auto">
          <a:xfrm>
            <a:off x="1387475" y="2378075"/>
            <a:ext cx="1816100" cy="2498725"/>
            <a:chOff x="672" y="1834"/>
            <a:chExt cx="1144" cy="1574"/>
          </a:xfrm>
        </p:grpSpPr>
        <p:grpSp>
          <p:nvGrpSpPr>
            <p:cNvPr id="49212" name="Group 5"/>
            <p:cNvGrpSpPr>
              <a:grpSpLocks/>
            </p:cNvGrpSpPr>
            <p:nvPr/>
          </p:nvGrpSpPr>
          <p:grpSpPr bwMode="auto">
            <a:xfrm>
              <a:off x="1152" y="2382"/>
              <a:ext cx="147" cy="1026"/>
              <a:chOff x="1392" y="1920"/>
              <a:chExt cx="147" cy="1026"/>
            </a:xfrm>
          </p:grpSpPr>
          <p:sp>
            <p:nvSpPr>
              <p:cNvPr id="49214" name="Rectangle 6"/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147" cy="14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/>
              </a:p>
            </p:txBody>
          </p:sp>
          <p:sp>
            <p:nvSpPr>
              <p:cNvPr id="49215" name="Rectangle 7"/>
              <p:cNvSpPr>
                <a:spLocks noChangeArrowheads="1"/>
              </p:cNvSpPr>
              <p:nvPr/>
            </p:nvSpPr>
            <p:spPr bwMode="auto">
              <a:xfrm>
                <a:off x="1392" y="2067"/>
                <a:ext cx="147" cy="14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/>
              </a:p>
            </p:txBody>
          </p:sp>
          <p:sp>
            <p:nvSpPr>
              <p:cNvPr id="49216" name="Rectangle 8"/>
              <p:cNvSpPr>
                <a:spLocks noChangeArrowheads="1"/>
              </p:cNvSpPr>
              <p:nvPr/>
            </p:nvSpPr>
            <p:spPr bwMode="auto">
              <a:xfrm>
                <a:off x="1392" y="2214"/>
                <a:ext cx="147" cy="14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/>
              </a:p>
            </p:txBody>
          </p:sp>
          <p:sp>
            <p:nvSpPr>
              <p:cNvPr id="49217" name="Rectangle 9"/>
              <p:cNvSpPr>
                <a:spLocks noChangeArrowheads="1"/>
              </p:cNvSpPr>
              <p:nvPr/>
            </p:nvSpPr>
            <p:spPr bwMode="auto">
              <a:xfrm>
                <a:off x="1392" y="2506"/>
                <a:ext cx="147" cy="14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/>
              </a:p>
            </p:txBody>
          </p:sp>
          <p:sp>
            <p:nvSpPr>
              <p:cNvPr id="49218" name="Rectangle 10"/>
              <p:cNvSpPr>
                <a:spLocks noChangeArrowheads="1"/>
              </p:cNvSpPr>
              <p:nvPr/>
            </p:nvSpPr>
            <p:spPr bwMode="auto">
              <a:xfrm>
                <a:off x="1392" y="2652"/>
                <a:ext cx="147" cy="14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/>
              </a:p>
            </p:txBody>
          </p:sp>
          <p:sp>
            <p:nvSpPr>
              <p:cNvPr id="49219" name="Rectangle 11"/>
              <p:cNvSpPr>
                <a:spLocks noChangeArrowheads="1"/>
              </p:cNvSpPr>
              <p:nvPr/>
            </p:nvSpPr>
            <p:spPr bwMode="auto">
              <a:xfrm>
                <a:off x="1392" y="2799"/>
                <a:ext cx="147" cy="14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/>
              </a:p>
            </p:txBody>
          </p:sp>
          <p:sp>
            <p:nvSpPr>
              <p:cNvPr id="49220" name="Rectangle 12"/>
              <p:cNvSpPr>
                <a:spLocks noChangeArrowheads="1"/>
              </p:cNvSpPr>
              <p:nvPr/>
            </p:nvSpPr>
            <p:spPr bwMode="auto">
              <a:xfrm>
                <a:off x="1392" y="2359"/>
                <a:ext cx="147" cy="14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1800"/>
              </a:p>
            </p:txBody>
          </p:sp>
        </p:grpSp>
        <p:sp>
          <p:nvSpPr>
            <p:cNvPr id="49213" name="Text Box 13"/>
            <p:cNvSpPr txBox="1">
              <a:spLocks noChangeArrowheads="1"/>
            </p:cNvSpPr>
            <p:nvPr/>
          </p:nvSpPr>
          <p:spPr bwMode="auto">
            <a:xfrm>
              <a:off x="672" y="1834"/>
              <a:ext cx="11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Array +</a:t>
              </a:r>
            </a:p>
            <a:p>
              <a:pPr eaLnBrk="0" hangingPunct="0"/>
              <a:r>
                <a:rPr lang="en-US"/>
                <a:t>binary search</a:t>
              </a:r>
            </a:p>
          </p:txBody>
        </p:sp>
      </p:grpSp>
      <p:sp>
        <p:nvSpPr>
          <p:cNvPr id="49158" name="Rectangle 14"/>
          <p:cNvSpPr>
            <a:spLocks noChangeArrowheads="1"/>
          </p:cNvSpPr>
          <p:nvPr/>
        </p:nvSpPr>
        <p:spPr bwMode="auto">
          <a:xfrm>
            <a:off x="4359275" y="3248025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59" name="Rectangle 15"/>
          <p:cNvSpPr>
            <a:spLocks noChangeArrowheads="1"/>
          </p:cNvSpPr>
          <p:nvPr/>
        </p:nvSpPr>
        <p:spPr bwMode="auto">
          <a:xfrm>
            <a:off x="4359275" y="3481388"/>
            <a:ext cx="233363" cy="233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60" name="Rectangle 16"/>
          <p:cNvSpPr>
            <a:spLocks noChangeArrowheads="1"/>
          </p:cNvSpPr>
          <p:nvPr/>
        </p:nvSpPr>
        <p:spPr bwMode="auto">
          <a:xfrm>
            <a:off x="4359275" y="3714750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61" name="Rectangle 17"/>
          <p:cNvSpPr>
            <a:spLocks noChangeArrowheads="1"/>
          </p:cNvSpPr>
          <p:nvPr/>
        </p:nvSpPr>
        <p:spPr bwMode="auto">
          <a:xfrm>
            <a:off x="4359275" y="4178300"/>
            <a:ext cx="233363" cy="23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62" name="Rectangle 18"/>
          <p:cNvSpPr>
            <a:spLocks noChangeArrowheads="1"/>
          </p:cNvSpPr>
          <p:nvPr/>
        </p:nvSpPr>
        <p:spPr bwMode="auto">
          <a:xfrm>
            <a:off x="4359275" y="4410075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63" name="Rectangle 19"/>
          <p:cNvSpPr>
            <a:spLocks noChangeArrowheads="1"/>
          </p:cNvSpPr>
          <p:nvPr/>
        </p:nvSpPr>
        <p:spPr bwMode="auto">
          <a:xfrm>
            <a:off x="4359275" y="4643438"/>
            <a:ext cx="233363" cy="233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64" name="Rectangle 20"/>
          <p:cNvSpPr>
            <a:spLocks noChangeArrowheads="1"/>
          </p:cNvSpPr>
          <p:nvPr/>
        </p:nvSpPr>
        <p:spPr bwMode="auto">
          <a:xfrm>
            <a:off x="4359275" y="3944938"/>
            <a:ext cx="233363" cy="233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65" name="Rectangle 21"/>
          <p:cNvSpPr>
            <a:spLocks noChangeArrowheads="1"/>
          </p:cNvSpPr>
          <p:nvPr/>
        </p:nvSpPr>
        <p:spPr bwMode="auto">
          <a:xfrm>
            <a:off x="4359275" y="5110163"/>
            <a:ext cx="233363" cy="23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66" name="Rectangle 22"/>
          <p:cNvSpPr>
            <a:spLocks noChangeArrowheads="1"/>
          </p:cNvSpPr>
          <p:nvPr/>
        </p:nvSpPr>
        <p:spPr bwMode="auto">
          <a:xfrm>
            <a:off x="4359275" y="5341938"/>
            <a:ext cx="233363" cy="233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67" name="Rectangle 23"/>
          <p:cNvSpPr>
            <a:spLocks noChangeArrowheads="1"/>
          </p:cNvSpPr>
          <p:nvPr/>
        </p:nvSpPr>
        <p:spPr bwMode="auto">
          <a:xfrm>
            <a:off x="4359275" y="5575300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68" name="Rectangle 24"/>
          <p:cNvSpPr>
            <a:spLocks noChangeArrowheads="1"/>
          </p:cNvSpPr>
          <p:nvPr/>
        </p:nvSpPr>
        <p:spPr bwMode="auto">
          <a:xfrm>
            <a:off x="4359275" y="4876800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69" name="Text Box 25"/>
          <p:cNvSpPr txBox="1">
            <a:spLocks noChangeArrowheads="1"/>
          </p:cNvSpPr>
          <p:nvPr/>
        </p:nvSpPr>
        <p:spPr bwMode="auto">
          <a:xfrm>
            <a:off x="3741738" y="2743200"/>
            <a:ext cx="235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Separate chaining</a:t>
            </a:r>
          </a:p>
        </p:txBody>
      </p:sp>
      <p:sp>
        <p:nvSpPr>
          <p:cNvPr id="49170" name="Rectangle 26"/>
          <p:cNvSpPr>
            <a:spLocks noChangeArrowheads="1"/>
          </p:cNvSpPr>
          <p:nvPr/>
        </p:nvSpPr>
        <p:spPr bwMode="auto">
          <a:xfrm>
            <a:off x="4359275" y="3352800"/>
            <a:ext cx="233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71" name="Rectangle 27"/>
          <p:cNvSpPr>
            <a:spLocks noChangeArrowheads="1"/>
          </p:cNvSpPr>
          <p:nvPr/>
        </p:nvSpPr>
        <p:spPr bwMode="auto">
          <a:xfrm>
            <a:off x="4359275" y="3586163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72" name="Rectangle 28"/>
          <p:cNvSpPr>
            <a:spLocks noChangeArrowheads="1"/>
          </p:cNvSpPr>
          <p:nvPr/>
        </p:nvSpPr>
        <p:spPr bwMode="auto">
          <a:xfrm>
            <a:off x="4359275" y="3819525"/>
            <a:ext cx="233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73" name="Rectangle 29"/>
          <p:cNvSpPr>
            <a:spLocks noChangeArrowheads="1"/>
          </p:cNvSpPr>
          <p:nvPr/>
        </p:nvSpPr>
        <p:spPr bwMode="auto">
          <a:xfrm>
            <a:off x="4359275" y="4283075"/>
            <a:ext cx="2333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74" name="Rectangle 30"/>
          <p:cNvSpPr>
            <a:spLocks noChangeArrowheads="1"/>
          </p:cNvSpPr>
          <p:nvPr/>
        </p:nvSpPr>
        <p:spPr bwMode="auto">
          <a:xfrm>
            <a:off x="4359275" y="4514850"/>
            <a:ext cx="233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75" name="Rectangle 31"/>
          <p:cNvSpPr>
            <a:spLocks noChangeArrowheads="1"/>
          </p:cNvSpPr>
          <p:nvPr/>
        </p:nvSpPr>
        <p:spPr bwMode="auto">
          <a:xfrm>
            <a:off x="4359275" y="4748213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76" name="Rectangle 32"/>
          <p:cNvSpPr>
            <a:spLocks noChangeArrowheads="1"/>
          </p:cNvSpPr>
          <p:nvPr/>
        </p:nvSpPr>
        <p:spPr bwMode="auto">
          <a:xfrm>
            <a:off x="4359275" y="4049713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77" name="Rectangle 33"/>
          <p:cNvSpPr>
            <a:spLocks noChangeArrowheads="1"/>
          </p:cNvSpPr>
          <p:nvPr/>
        </p:nvSpPr>
        <p:spPr bwMode="auto">
          <a:xfrm>
            <a:off x="4359275" y="5214938"/>
            <a:ext cx="2333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78" name="Rectangle 34"/>
          <p:cNvSpPr>
            <a:spLocks noChangeArrowheads="1"/>
          </p:cNvSpPr>
          <p:nvPr/>
        </p:nvSpPr>
        <p:spPr bwMode="auto">
          <a:xfrm>
            <a:off x="4359275" y="5446713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79" name="Rectangle 35"/>
          <p:cNvSpPr>
            <a:spLocks noChangeArrowheads="1"/>
          </p:cNvSpPr>
          <p:nvPr/>
        </p:nvSpPr>
        <p:spPr bwMode="auto">
          <a:xfrm>
            <a:off x="4359275" y="5680075"/>
            <a:ext cx="233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80" name="Rectangle 36"/>
          <p:cNvSpPr>
            <a:spLocks noChangeArrowheads="1"/>
          </p:cNvSpPr>
          <p:nvPr/>
        </p:nvSpPr>
        <p:spPr bwMode="auto">
          <a:xfrm>
            <a:off x="4359275" y="4981575"/>
            <a:ext cx="233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cxnSp>
        <p:nvCxnSpPr>
          <p:cNvPr id="49181" name="AutoShape 37"/>
          <p:cNvCxnSpPr>
            <a:cxnSpLocks noChangeShapeType="1"/>
            <a:stCxn id="49170" idx="0"/>
          </p:cNvCxnSpPr>
          <p:nvPr/>
        </p:nvCxnSpPr>
        <p:spPr bwMode="auto">
          <a:xfrm flipV="1">
            <a:off x="4476750" y="3351213"/>
            <a:ext cx="568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82" name="Rectangle 38"/>
          <p:cNvSpPr>
            <a:spLocks noChangeArrowheads="1"/>
          </p:cNvSpPr>
          <p:nvPr/>
        </p:nvSpPr>
        <p:spPr bwMode="auto">
          <a:xfrm>
            <a:off x="5029200" y="3962400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cxnSp>
        <p:nvCxnSpPr>
          <p:cNvPr id="49183" name="AutoShape 39"/>
          <p:cNvCxnSpPr>
            <a:cxnSpLocks noChangeShapeType="1"/>
            <a:stCxn id="49176" idx="0"/>
            <a:endCxn id="49182" idx="1"/>
          </p:cNvCxnSpPr>
          <p:nvPr/>
        </p:nvCxnSpPr>
        <p:spPr bwMode="auto">
          <a:xfrm>
            <a:off x="4476750" y="4049713"/>
            <a:ext cx="552450" cy="30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84" name="AutoShape 40"/>
          <p:cNvCxnSpPr>
            <a:cxnSpLocks noChangeShapeType="1"/>
            <a:stCxn id="49175" idx="0"/>
          </p:cNvCxnSpPr>
          <p:nvPr/>
        </p:nvCxnSpPr>
        <p:spPr bwMode="auto">
          <a:xfrm flipV="1">
            <a:off x="4476750" y="4743450"/>
            <a:ext cx="568325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85" name="Rectangle 41"/>
          <p:cNvSpPr>
            <a:spLocks noChangeArrowheads="1"/>
          </p:cNvSpPr>
          <p:nvPr/>
        </p:nvSpPr>
        <p:spPr bwMode="auto">
          <a:xfrm>
            <a:off x="5257800" y="3962400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86" name="Rectangle 42"/>
          <p:cNvSpPr>
            <a:spLocks noChangeArrowheads="1"/>
          </p:cNvSpPr>
          <p:nvPr/>
        </p:nvSpPr>
        <p:spPr bwMode="auto">
          <a:xfrm>
            <a:off x="5045075" y="4057650"/>
            <a:ext cx="233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grpSp>
        <p:nvGrpSpPr>
          <p:cNvPr id="49187" name="Group 43"/>
          <p:cNvGrpSpPr>
            <a:grpSpLocks/>
          </p:cNvGrpSpPr>
          <p:nvPr/>
        </p:nvGrpSpPr>
        <p:grpSpPr bwMode="auto">
          <a:xfrm>
            <a:off x="6718300" y="2514600"/>
            <a:ext cx="2054225" cy="3578225"/>
            <a:chOff x="3943" y="1834"/>
            <a:chExt cx="1294" cy="2254"/>
          </a:xfrm>
        </p:grpSpPr>
        <p:sp>
          <p:nvSpPr>
            <p:cNvPr id="49201" name="Rectangle 44"/>
            <p:cNvSpPr>
              <a:spLocks noChangeArrowheads="1"/>
            </p:cNvSpPr>
            <p:nvPr/>
          </p:nvSpPr>
          <p:spPr bwMode="auto">
            <a:xfrm>
              <a:off x="4509" y="2382"/>
              <a:ext cx="147" cy="1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/>
            </a:p>
          </p:txBody>
        </p:sp>
        <p:sp>
          <p:nvSpPr>
            <p:cNvPr id="49202" name="Rectangle 45"/>
            <p:cNvSpPr>
              <a:spLocks noChangeArrowheads="1"/>
            </p:cNvSpPr>
            <p:nvPr/>
          </p:nvSpPr>
          <p:spPr bwMode="auto">
            <a:xfrm>
              <a:off x="4509" y="2529"/>
              <a:ext cx="147" cy="1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/>
            </a:p>
          </p:txBody>
        </p:sp>
        <p:sp>
          <p:nvSpPr>
            <p:cNvPr id="49203" name="Rectangle 46"/>
            <p:cNvSpPr>
              <a:spLocks noChangeArrowheads="1"/>
            </p:cNvSpPr>
            <p:nvPr/>
          </p:nvSpPr>
          <p:spPr bwMode="auto">
            <a:xfrm>
              <a:off x="4509" y="2676"/>
              <a:ext cx="147" cy="1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/>
            </a:p>
          </p:txBody>
        </p:sp>
        <p:sp>
          <p:nvSpPr>
            <p:cNvPr id="49204" name="Rectangle 47"/>
            <p:cNvSpPr>
              <a:spLocks noChangeArrowheads="1"/>
            </p:cNvSpPr>
            <p:nvPr/>
          </p:nvSpPr>
          <p:spPr bwMode="auto">
            <a:xfrm>
              <a:off x="4509" y="2968"/>
              <a:ext cx="147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/>
            </a:p>
          </p:txBody>
        </p:sp>
        <p:sp>
          <p:nvSpPr>
            <p:cNvPr id="49205" name="Rectangle 48"/>
            <p:cNvSpPr>
              <a:spLocks noChangeArrowheads="1"/>
            </p:cNvSpPr>
            <p:nvPr/>
          </p:nvSpPr>
          <p:spPr bwMode="auto">
            <a:xfrm>
              <a:off x="4509" y="3114"/>
              <a:ext cx="147" cy="1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/>
            </a:p>
          </p:txBody>
        </p:sp>
        <p:sp>
          <p:nvSpPr>
            <p:cNvPr id="49206" name="Rectangle 49"/>
            <p:cNvSpPr>
              <a:spLocks noChangeArrowheads="1"/>
            </p:cNvSpPr>
            <p:nvPr/>
          </p:nvSpPr>
          <p:spPr bwMode="auto">
            <a:xfrm>
              <a:off x="4509" y="3261"/>
              <a:ext cx="147" cy="1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/>
            </a:p>
          </p:txBody>
        </p:sp>
        <p:sp>
          <p:nvSpPr>
            <p:cNvPr id="49207" name="Rectangle 50"/>
            <p:cNvSpPr>
              <a:spLocks noChangeArrowheads="1"/>
            </p:cNvSpPr>
            <p:nvPr/>
          </p:nvSpPr>
          <p:spPr bwMode="auto">
            <a:xfrm>
              <a:off x="4509" y="2821"/>
              <a:ext cx="147" cy="1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/>
            </a:p>
          </p:txBody>
        </p:sp>
        <p:sp>
          <p:nvSpPr>
            <p:cNvPr id="49208" name="Rectangle 51"/>
            <p:cNvSpPr>
              <a:spLocks noChangeArrowheads="1"/>
            </p:cNvSpPr>
            <p:nvPr/>
          </p:nvSpPr>
          <p:spPr bwMode="auto">
            <a:xfrm>
              <a:off x="4509" y="3794"/>
              <a:ext cx="147" cy="1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/>
            </a:p>
          </p:txBody>
        </p:sp>
        <p:sp>
          <p:nvSpPr>
            <p:cNvPr id="49209" name="Rectangle 52"/>
            <p:cNvSpPr>
              <a:spLocks noChangeArrowheads="1"/>
            </p:cNvSpPr>
            <p:nvPr/>
          </p:nvSpPr>
          <p:spPr bwMode="auto">
            <a:xfrm>
              <a:off x="4509" y="3941"/>
              <a:ext cx="147" cy="1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/>
            </a:p>
          </p:txBody>
        </p:sp>
        <p:sp>
          <p:nvSpPr>
            <p:cNvPr id="49210" name="Rectangle 53"/>
            <p:cNvSpPr>
              <a:spLocks noChangeArrowheads="1"/>
            </p:cNvSpPr>
            <p:nvPr/>
          </p:nvSpPr>
          <p:spPr bwMode="auto">
            <a:xfrm>
              <a:off x="4512" y="3408"/>
              <a:ext cx="14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eaLnBrk="0" hangingPunct="0"/>
              <a:r>
                <a:rPr lang="en-US" sz="4400" baseline="30000"/>
                <a:t>…</a:t>
              </a:r>
            </a:p>
          </p:txBody>
        </p:sp>
        <p:sp>
          <p:nvSpPr>
            <p:cNvPr id="49211" name="Text Box 54"/>
            <p:cNvSpPr txBox="1">
              <a:spLocks noChangeArrowheads="1"/>
            </p:cNvSpPr>
            <p:nvPr/>
          </p:nvSpPr>
          <p:spPr bwMode="auto">
            <a:xfrm>
              <a:off x="3943" y="1834"/>
              <a:ext cx="1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Closed hashing</a:t>
              </a:r>
            </a:p>
          </p:txBody>
        </p:sp>
      </p:grpSp>
      <p:sp>
        <p:nvSpPr>
          <p:cNvPr id="49188" name="Text Box 55"/>
          <p:cNvSpPr txBox="1">
            <a:spLocks noChangeArrowheads="1"/>
          </p:cNvSpPr>
          <p:nvPr/>
        </p:nvSpPr>
        <p:spPr bwMode="auto">
          <a:xfrm>
            <a:off x="1600200" y="5257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/>
              <a:t>n pointers</a:t>
            </a:r>
          </a:p>
        </p:txBody>
      </p:sp>
      <p:sp>
        <p:nvSpPr>
          <p:cNvPr id="49189" name="Text Box 56"/>
          <p:cNvSpPr txBox="1">
            <a:spLocks noChangeArrowheads="1"/>
          </p:cNvSpPr>
          <p:nvPr/>
        </p:nvSpPr>
        <p:spPr bwMode="auto">
          <a:xfrm>
            <a:off x="2514600" y="5791200"/>
            <a:ext cx="381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table size + 2n pointers =</a:t>
            </a:r>
            <a:br>
              <a:rPr lang="en-US"/>
            </a:br>
            <a:r>
              <a:rPr lang="en-US"/>
              <a:t>n/</a:t>
            </a:r>
            <a:r>
              <a:rPr lang="en-US">
                <a:sym typeface="Symbol" pitchFamily="18" charset="2"/>
              </a:rPr>
              <a:t></a:t>
            </a:r>
            <a:r>
              <a:rPr lang="en-US"/>
              <a:t> + 2n</a:t>
            </a:r>
          </a:p>
        </p:txBody>
      </p:sp>
      <p:sp>
        <p:nvSpPr>
          <p:cNvPr id="49190" name="Rectangle 57"/>
          <p:cNvSpPr>
            <a:spLocks noChangeArrowheads="1"/>
          </p:cNvSpPr>
          <p:nvPr/>
        </p:nvSpPr>
        <p:spPr bwMode="auto">
          <a:xfrm>
            <a:off x="5029200" y="4572000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91" name="Rectangle 58"/>
          <p:cNvSpPr>
            <a:spLocks noChangeArrowheads="1"/>
          </p:cNvSpPr>
          <p:nvPr/>
        </p:nvSpPr>
        <p:spPr bwMode="auto">
          <a:xfrm>
            <a:off x="5257800" y="4572000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92" name="Rectangle 59"/>
          <p:cNvSpPr>
            <a:spLocks noChangeArrowheads="1"/>
          </p:cNvSpPr>
          <p:nvPr/>
        </p:nvSpPr>
        <p:spPr bwMode="auto">
          <a:xfrm>
            <a:off x="5045075" y="4667250"/>
            <a:ext cx="233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cxnSp>
        <p:nvCxnSpPr>
          <p:cNvPr id="49193" name="AutoShape 60"/>
          <p:cNvCxnSpPr>
            <a:cxnSpLocks noChangeShapeType="1"/>
          </p:cNvCxnSpPr>
          <p:nvPr/>
        </p:nvCxnSpPr>
        <p:spPr bwMode="auto">
          <a:xfrm flipV="1">
            <a:off x="5375275" y="4724400"/>
            <a:ext cx="568325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94" name="Rectangle 61"/>
          <p:cNvSpPr>
            <a:spLocks noChangeArrowheads="1"/>
          </p:cNvSpPr>
          <p:nvPr/>
        </p:nvSpPr>
        <p:spPr bwMode="auto">
          <a:xfrm>
            <a:off x="5943600" y="4648200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95" name="Rectangle 62"/>
          <p:cNvSpPr>
            <a:spLocks noChangeArrowheads="1"/>
          </p:cNvSpPr>
          <p:nvPr/>
        </p:nvSpPr>
        <p:spPr bwMode="auto">
          <a:xfrm>
            <a:off x="6172200" y="4648200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96" name="Rectangle 63"/>
          <p:cNvSpPr>
            <a:spLocks noChangeArrowheads="1"/>
          </p:cNvSpPr>
          <p:nvPr/>
        </p:nvSpPr>
        <p:spPr bwMode="auto">
          <a:xfrm>
            <a:off x="5959475" y="4743450"/>
            <a:ext cx="233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97" name="Rectangle 64"/>
          <p:cNvSpPr>
            <a:spLocks noChangeArrowheads="1"/>
          </p:cNvSpPr>
          <p:nvPr/>
        </p:nvSpPr>
        <p:spPr bwMode="auto">
          <a:xfrm>
            <a:off x="5029200" y="3200400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98" name="Rectangle 65"/>
          <p:cNvSpPr>
            <a:spLocks noChangeArrowheads="1"/>
          </p:cNvSpPr>
          <p:nvPr/>
        </p:nvSpPr>
        <p:spPr bwMode="auto">
          <a:xfrm>
            <a:off x="5257800" y="3200400"/>
            <a:ext cx="233363" cy="23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199" name="Rectangle 66"/>
          <p:cNvSpPr>
            <a:spLocks noChangeArrowheads="1"/>
          </p:cNvSpPr>
          <p:nvPr/>
        </p:nvSpPr>
        <p:spPr bwMode="auto">
          <a:xfrm>
            <a:off x="5045075" y="3295650"/>
            <a:ext cx="233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/>
          </a:p>
        </p:txBody>
      </p:sp>
      <p:sp>
        <p:nvSpPr>
          <p:cNvPr id="49200" name="Text Box 67"/>
          <p:cNvSpPr txBox="1">
            <a:spLocks noChangeArrowheads="1"/>
          </p:cNvSpPr>
          <p:nvPr/>
        </p:nvSpPr>
        <p:spPr bwMode="auto">
          <a:xfrm>
            <a:off x="6629400" y="6019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/>
              <a:t>n/</a:t>
            </a:r>
            <a:r>
              <a:rPr lang="en-US">
                <a:sym typeface="Symbol" pitchFamily="18" charset="2"/>
              </a:rPr>
              <a:t> pointers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Binary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storage:	n pointers + words = 200K+400K = 600K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time: 	log</a:t>
            </a:r>
            <a:r>
              <a:rPr lang="en-US" sz="2400" baseline="-25000" smtClean="0"/>
              <a:t>2</a:t>
            </a:r>
            <a:r>
              <a:rPr lang="en-US" sz="2400" smtClean="0"/>
              <a:t>n </a:t>
            </a:r>
            <a:r>
              <a:rPr lang="en-US" sz="2400" smtClean="0">
                <a:sym typeface="Symbol" pitchFamily="18" charset="2"/>
              </a:rPr>
              <a:t></a:t>
            </a:r>
            <a:r>
              <a:rPr lang="en-US" sz="2400" smtClean="0"/>
              <a:t> 16 probes per access, worst case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Separate chaining - with </a:t>
            </a:r>
            <a:r>
              <a:rPr lang="en-US" sz="2800" smtClean="0">
                <a:sym typeface="Symbol" pitchFamily="18" charset="2"/>
              </a:rPr>
              <a:t> = 1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storage:	 n/</a:t>
            </a:r>
            <a:r>
              <a:rPr lang="en-US" sz="2400" smtClean="0">
                <a:solidFill>
                  <a:schemeClr val="accent2"/>
                </a:solidFill>
                <a:sym typeface="Symbol" pitchFamily="18" charset="2"/>
              </a:rPr>
              <a:t> </a:t>
            </a:r>
            <a:r>
              <a:rPr lang="en-US" sz="2400" smtClean="0">
                <a:solidFill>
                  <a:schemeClr val="accent2"/>
                </a:solidFill>
              </a:rPr>
              <a:t>+ 2n </a:t>
            </a:r>
            <a:r>
              <a:rPr lang="en-US" sz="2400" smtClean="0">
                <a:solidFill>
                  <a:schemeClr val="accent2"/>
                </a:solidFill>
                <a:sym typeface="Symbol" pitchFamily="18" charset="2"/>
              </a:rPr>
              <a:t>pointers + words = 200K+400K+400K = 1GB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time:	1 + /2 probes per access on average = 1.5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Closed hashing - </a:t>
            </a:r>
            <a:r>
              <a:rPr lang="en-US" sz="2800" smtClean="0"/>
              <a:t>with </a:t>
            </a:r>
            <a:r>
              <a:rPr lang="en-US" sz="2800" smtClean="0">
                <a:sym typeface="Symbol" pitchFamily="18" charset="2"/>
              </a:rPr>
              <a:t> = 0.5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  <a:sym typeface="Symbol" pitchFamily="18" charset="2"/>
              </a:rPr>
              <a:t>storage:	n/ pointers + words = 400K + 400K = 800K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>
                <a:sym typeface="Symbol" pitchFamily="18" charset="2"/>
              </a:rPr>
              <a:t>time:	           probes per access on average = 1.5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29E0D090-823D-413C-AB30-11D83FDC62EB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1676400" y="5105400"/>
          <a:ext cx="1219200" cy="617538"/>
        </p:xfrm>
        <a:graphic>
          <a:graphicData uri="http://schemas.openxmlformats.org/presentationml/2006/ole">
            <p:oleObj spid="_x0000_s5122" name="Equation" r:id="rId4" imgW="901440" imgH="457200" progId="Equation.3">
              <p:embed/>
            </p:oleObj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352800" y="1219200"/>
            <a:ext cx="4114800" cy="469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50K words, 4 bytes @ pointer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Suppose we want to reduce the space requirements for a spelling checker, by accepting the risk of once in a while overlooking a misspelled word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Ideas?</a:t>
            </a:r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8DF88797-8951-49B6-984E-6D18CE81D0ED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Approximate Hashing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Strategy: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Do not store keys</a:t>
            </a:r>
            <a:r>
              <a:rPr lang="en-US" smtClean="0"/>
              <a:t>, just a bit indicating cell is in use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Keep </a:t>
            </a:r>
            <a:r>
              <a:rPr lang="en-US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mtClean="0">
                <a:solidFill>
                  <a:schemeClr val="accent2"/>
                </a:solidFill>
              </a:rPr>
              <a:t> low</a:t>
            </a:r>
            <a:r>
              <a:rPr lang="en-US" smtClean="0"/>
              <a:t> so that it is unlikely that a misspelled word hashes to a cell that is in use</a:t>
            </a: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E18D86B8-B62D-4421-9F0C-7E7F773EA470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Approximate Hashing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50,000 English words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Table of 500,000 cells, each 1 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8 bits per byte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Total memory: 500K/8 = </a:t>
            </a:r>
            <a:r>
              <a:rPr lang="en-US" smtClean="0">
                <a:solidFill>
                  <a:srgbClr val="FF0000"/>
                </a:solidFill>
              </a:rPr>
              <a:t>62.5 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versus 800 K separate chaining, 600 K open addressing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Correctly spelled words will always hash to a used cell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What is probability a misspelled word hashes to a used cell?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chemeClr val="accent2"/>
              </a:solidFill>
            </a:endParaRPr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08D39721-70F5-4250-9154-E206BFB19E49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001000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When log(</a:t>
            </a:r>
            <a:r>
              <a:rPr lang="en-US" sz="2800" i="1" smtClean="0"/>
              <a:t>n</a:t>
            </a:r>
            <a:r>
              <a:rPr lang="en-US" sz="2800" smtClean="0"/>
              <a:t>) is just too big…</a:t>
            </a:r>
          </a:p>
          <a:p>
            <a:pPr lvl="1" eaLnBrk="1" hangingPunct="1"/>
            <a:r>
              <a:rPr lang="en-US" sz="2400" smtClean="0"/>
              <a:t>Symbol tables in interpreters</a:t>
            </a:r>
          </a:p>
          <a:p>
            <a:pPr lvl="1" eaLnBrk="1" hangingPunct="1"/>
            <a:r>
              <a:rPr lang="en-US" sz="2400" smtClean="0"/>
              <a:t>Real-time databases (in core or on disk)</a:t>
            </a:r>
          </a:p>
          <a:p>
            <a:pPr lvl="2" eaLnBrk="1" hangingPunct="1"/>
            <a:r>
              <a:rPr lang="en-US" sz="2000" smtClean="0"/>
              <a:t>air traffic control</a:t>
            </a:r>
          </a:p>
          <a:p>
            <a:pPr lvl="2" eaLnBrk="1" hangingPunct="1"/>
            <a:r>
              <a:rPr lang="en-US" sz="2000" smtClean="0"/>
              <a:t>packet routing</a:t>
            </a:r>
          </a:p>
          <a:p>
            <a:pPr eaLnBrk="1" hangingPunct="1"/>
            <a:r>
              <a:rPr lang="en-US" sz="2800" smtClean="0"/>
              <a:t>When associative memory is needed…</a:t>
            </a:r>
          </a:p>
          <a:p>
            <a:pPr lvl="1" eaLnBrk="1" hangingPunct="1"/>
            <a:r>
              <a:rPr lang="en-US" sz="2400" smtClean="0"/>
              <a:t>Dynamic programming</a:t>
            </a:r>
          </a:p>
          <a:p>
            <a:pPr lvl="2" eaLnBrk="1" hangingPunct="1"/>
            <a:r>
              <a:rPr lang="en-US" sz="2000" smtClean="0"/>
              <a:t>cache results of previous computation</a:t>
            </a:r>
          </a:p>
          <a:p>
            <a:pPr lvl="2"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f(x) </a:t>
            </a:r>
            <a:r>
              <a:rPr lang="en-US" sz="2000" b="1" smtClean="0">
                <a:solidFill>
                  <a:schemeClr val="accent2"/>
                </a:solidFill>
                <a:sym typeface="Wingdings" pitchFamily="2" charset="2"/>
              </a:rPr>
              <a:t>if ( Find(x) ) then Find(x) else f(x)</a:t>
            </a:r>
          </a:p>
          <a:p>
            <a:pPr lvl="2" eaLnBrk="1" hangingPunct="1"/>
            <a:r>
              <a:rPr lang="en-US" sz="2000" smtClean="0">
                <a:sym typeface="Wingdings" pitchFamily="2" charset="2"/>
              </a:rPr>
              <a:t>Chess endgames</a:t>
            </a:r>
          </a:p>
          <a:p>
            <a:pPr lvl="1" eaLnBrk="1" hangingPunct="1"/>
            <a:r>
              <a:rPr lang="en-US" sz="2400" smtClean="0"/>
              <a:t>Many text processing applications – e.g. Web</a:t>
            </a:r>
          </a:p>
          <a:p>
            <a:pPr lvl="2"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$Status{$LastURL} = “visited”;</a:t>
            </a:r>
          </a:p>
          <a:p>
            <a:pPr eaLnBrk="1" hangingPunct="1"/>
            <a:endParaRPr lang="en-US" sz="2800" b="1" smtClean="0">
              <a:solidFill>
                <a:schemeClr val="accent2"/>
              </a:solidFill>
            </a:endParaRP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9FAB63F5-4D52-4E17-836F-22C11C04521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Applications</a:t>
            </a:r>
          </a:p>
        </p:txBody>
      </p:sp>
      <p:pic>
        <p:nvPicPr>
          <p:cNvPr id="12293" name="Picture 4" descr="http://www.rebel.nl/db-gk/endpos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667000"/>
            <a:ext cx="20478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hash function is optimal - hash is a random number</a:t>
            </a:r>
          </a:p>
          <a:p>
            <a:pPr eaLnBrk="1" hangingPunct="1"/>
            <a:r>
              <a:rPr lang="en-US" smtClean="0"/>
              <a:t>Load factor </a:t>
            </a:r>
            <a:r>
              <a:rPr lang="en-US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smtClean="0">
                <a:solidFill>
                  <a:schemeClr val="accent2"/>
                </a:solidFill>
              </a:rPr>
              <a:t> 0.1</a:t>
            </a:r>
          </a:p>
          <a:p>
            <a:pPr lvl="1" eaLnBrk="1" hangingPunct="1"/>
            <a:r>
              <a:rPr lang="en-US" smtClean="0"/>
              <a:t>Lower if several correctly spelled words hash to the same cell</a:t>
            </a:r>
          </a:p>
          <a:p>
            <a:pPr eaLnBrk="1" hangingPunct="1"/>
            <a:r>
              <a:rPr lang="en-US" smtClean="0"/>
              <a:t>So probability that a misspelled word hashes to a used cell is </a:t>
            </a:r>
            <a:r>
              <a:rPr lang="en-US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smtClean="0">
                <a:solidFill>
                  <a:schemeClr val="accent2"/>
                </a:solidFill>
              </a:rPr>
              <a:t> 10%</a:t>
            </a:r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25C4B4AB-059A-49FC-971E-9EF982DD3205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Rough Error Calculation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 eaLnBrk="1" hangingPunct="1"/>
            <a:r>
              <a:rPr lang="en-US" smtClean="0"/>
              <a:t>What is expected load factor?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0C4B4A88-9FA1-4A89-B47C-D43923A27055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Exact Error Calculation</a:t>
            </a:r>
          </a:p>
        </p:txBody>
      </p:sp>
      <p:graphicFrame>
        <p:nvGraphicFramePr>
          <p:cNvPr id="6146" name="Object 0"/>
          <p:cNvGraphicFramePr>
            <a:graphicFrameLocks noChangeAspect="1"/>
          </p:cNvGraphicFramePr>
          <p:nvPr/>
        </p:nvGraphicFramePr>
        <p:xfrm>
          <a:off x="685800" y="2743200"/>
          <a:ext cx="7848600" cy="2925763"/>
        </p:xfrm>
        <a:graphic>
          <a:graphicData uri="http://schemas.openxmlformats.org/presentationml/2006/ole">
            <p:oleObj spid="_x0000_s6146" name="Equation" r:id="rId3" imgW="4292280" imgH="1600200" progId="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848600" cy="55626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accent2"/>
                </a:solidFill>
              </a:rPr>
              <a:t>Extensible hashing</a:t>
            </a:r>
          </a:p>
          <a:p>
            <a:pPr lvl="1" eaLnBrk="1" hangingPunct="1"/>
            <a:r>
              <a:rPr lang="en-US" sz="2000" smtClean="0"/>
              <a:t>Hash tables for disk-based databases – minimizes number disk accesses</a:t>
            </a:r>
          </a:p>
          <a:p>
            <a:pPr eaLnBrk="1" hangingPunct="1"/>
            <a:r>
              <a:rPr lang="en-US" sz="2400" smtClean="0">
                <a:solidFill>
                  <a:schemeClr val="accent2"/>
                </a:solidFill>
              </a:rPr>
              <a:t>Minimal perfect hash function</a:t>
            </a:r>
          </a:p>
          <a:p>
            <a:pPr lvl="1" eaLnBrk="1" hangingPunct="1"/>
            <a:r>
              <a:rPr lang="en-US" sz="2000" smtClean="0"/>
              <a:t>Hash a given set of </a:t>
            </a:r>
            <a:r>
              <a:rPr lang="en-US" sz="2000" i="1" smtClean="0"/>
              <a:t>n</a:t>
            </a:r>
            <a:r>
              <a:rPr lang="en-US" sz="2000" smtClean="0"/>
              <a:t> keys into a table of size </a:t>
            </a:r>
            <a:r>
              <a:rPr lang="en-US" sz="2000" i="1" smtClean="0"/>
              <a:t>n</a:t>
            </a:r>
            <a:r>
              <a:rPr lang="en-US" sz="2000" smtClean="0"/>
              <a:t> with no collisions</a:t>
            </a:r>
          </a:p>
          <a:p>
            <a:pPr lvl="1" eaLnBrk="1" hangingPunct="1"/>
            <a:r>
              <a:rPr lang="en-US" sz="2000" smtClean="0"/>
              <a:t>Might have to search large space of parameterized hash functions to find</a:t>
            </a:r>
          </a:p>
          <a:p>
            <a:pPr lvl="1" eaLnBrk="1" hangingPunct="1"/>
            <a:r>
              <a:rPr lang="en-US" sz="2000" smtClean="0"/>
              <a:t>Application: compilers</a:t>
            </a:r>
          </a:p>
          <a:p>
            <a:pPr eaLnBrk="1" hangingPunct="1"/>
            <a:r>
              <a:rPr lang="en-US" sz="2400" smtClean="0">
                <a:solidFill>
                  <a:schemeClr val="accent2"/>
                </a:solidFill>
              </a:rPr>
              <a:t>One way hash functions</a:t>
            </a:r>
          </a:p>
          <a:p>
            <a:pPr lvl="1" eaLnBrk="1" hangingPunct="1"/>
            <a:r>
              <a:rPr lang="en-US" sz="2000" smtClean="0"/>
              <a:t>Used in cryptography</a:t>
            </a:r>
          </a:p>
          <a:p>
            <a:pPr lvl="1" eaLnBrk="1" hangingPunct="1"/>
            <a:r>
              <a:rPr lang="en-US" sz="2000" smtClean="0"/>
              <a:t>Hard (intractable) to </a:t>
            </a:r>
            <a:r>
              <a:rPr lang="en-US" sz="2000" i="1" smtClean="0"/>
              <a:t>invert</a:t>
            </a:r>
            <a:r>
              <a:rPr lang="en-US" sz="2000" smtClean="0"/>
              <a:t>: given just the hash value, recover the key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54274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B9B38A58-0C4B-45FA-B3FD-ADEC2A4A83EA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 Random Hash…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you have a HUGE hash table, that you often need to re-initialize to “empty”.  How can you do this in small constant time, </a:t>
            </a:r>
            <a:r>
              <a:rPr lang="en-US" i="1" smtClean="0"/>
              <a:t>regardless</a:t>
            </a:r>
            <a:r>
              <a:rPr lang="en-US" smtClean="0"/>
              <a:t> of the size of the table?</a:t>
            </a:r>
          </a:p>
        </p:txBody>
      </p:sp>
      <p:sp>
        <p:nvSpPr>
          <p:cNvPr id="55298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3459DADB-5136-44EA-BA2C-97B11845AD72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Puzzler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database is a set of records, each a tuple of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E.g.:  [ name, ss#, dept., salary ]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can we speed up queries that ask for all employees in a given department?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can we speed up queries that ask for all employees whose salary falls in a given range?</a:t>
            </a:r>
          </a:p>
        </p:txBody>
      </p:sp>
      <p:sp>
        <p:nvSpPr>
          <p:cNvPr id="56322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536E5F97-81E8-47F4-8561-D22A47F30D83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77200" cy="4876800"/>
          </a:xfrm>
        </p:spPr>
        <p:txBody>
          <a:bodyPr/>
          <a:lstStyle/>
          <a:p>
            <a:pPr eaLnBrk="1" hangingPunct="1"/>
            <a:r>
              <a:rPr lang="en-US" sz="2800" smtClean="0"/>
              <a:t>Implement a linked list of unique elements?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Create an index for a book?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Convert a document to a Sparse Boolean Vector (where each index represents a different word)?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9DE42727-341B-4ABF-BD29-6630338D339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How could you use hash tables to…</a:t>
            </a:r>
            <a:br>
              <a:rPr lang="en-US" sz="3600" smtClean="0"/>
            </a:br>
            <a:endParaRPr lang="en-US" sz="36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Must return number 0, …, tablesize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Should be efficiently computable – O(1) time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Should not</a:t>
            </a:r>
            <a:r>
              <a:rPr lang="en-US" smtClean="0">
                <a:solidFill>
                  <a:schemeClr val="accent2"/>
                </a:solidFill>
              </a:rPr>
              <a:t> waste space</a:t>
            </a:r>
            <a:r>
              <a:rPr lang="en-US" smtClean="0"/>
              <a:t> unnecessarily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every index, there is at least one key that hashes to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Load factor lambda  </a:t>
            </a:r>
            <a:r>
              <a:rPr lang="en-US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mtClean="0">
                <a:solidFill>
                  <a:schemeClr val="accent2"/>
                </a:solidFill>
              </a:rPr>
              <a:t> = (number of keys / TableSize)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Should </a:t>
            </a:r>
            <a:r>
              <a:rPr lang="en-US" smtClean="0">
                <a:solidFill>
                  <a:schemeClr val="accent2"/>
                </a:solidFill>
              </a:rPr>
              <a:t>minimize</a:t>
            </a:r>
            <a:r>
              <a:rPr lang="en-US" smtClean="0"/>
              <a:t> </a:t>
            </a:r>
            <a:r>
              <a:rPr lang="en-US" smtClean="0">
                <a:solidFill>
                  <a:srgbClr val="0000FF"/>
                </a:solidFill>
              </a:rPr>
              <a:t>collisions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= different keys hashing to same index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983D511B-3F32-4AFE-885F-1723ABB5288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Properties of Good Hash Functions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Hash(x) = x % TableSize</a:t>
            </a:r>
          </a:p>
          <a:p>
            <a:pPr eaLnBrk="1" hangingPunct="1"/>
            <a:r>
              <a:rPr lang="en-US" sz="2800" smtClean="0"/>
              <a:t>Good idea to make TableSize </a:t>
            </a:r>
            <a:r>
              <a:rPr lang="en-US" sz="2800" i="1" smtClean="0">
                <a:solidFill>
                  <a:schemeClr val="accent2"/>
                </a:solidFill>
              </a:rPr>
              <a:t>prime</a:t>
            </a:r>
            <a:r>
              <a:rPr lang="en-US" sz="2800" smtClean="0"/>
              <a:t>.  </a:t>
            </a:r>
            <a:r>
              <a:rPr lang="en-US" sz="2800" smtClean="0">
                <a:solidFill>
                  <a:srgbClr val="FF0000"/>
                </a:solidFill>
              </a:rPr>
              <a:t>Why?</a:t>
            </a:r>
          </a:p>
          <a:p>
            <a:pPr eaLnBrk="1" hangingPunct="1"/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0FF1BCC3-AED7-4E8D-8D29-979320B4076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Integer Keys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5181600"/>
          </a:xfrm>
        </p:spPr>
        <p:txBody>
          <a:bodyPr/>
          <a:lstStyle/>
          <a:p>
            <a:pPr eaLnBrk="1" hangingPunct="1"/>
            <a:r>
              <a:rPr lang="en-US" sz="2800" smtClean="0"/>
              <a:t>Hash(x) = x % TableSize</a:t>
            </a:r>
          </a:p>
          <a:p>
            <a:pPr eaLnBrk="1" hangingPunct="1"/>
            <a:r>
              <a:rPr lang="en-US" sz="2800" smtClean="0"/>
              <a:t>Good idea to make TableSize </a:t>
            </a:r>
            <a:r>
              <a:rPr lang="en-US" sz="2800" i="1" smtClean="0">
                <a:solidFill>
                  <a:schemeClr val="accent2"/>
                </a:solidFill>
              </a:rPr>
              <a:t>prime</a:t>
            </a:r>
            <a:r>
              <a:rPr lang="en-US" sz="2800" smtClean="0"/>
              <a:t>.  Why?</a:t>
            </a:r>
          </a:p>
          <a:p>
            <a:pPr lvl="1" eaLnBrk="1" hangingPunct="1"/>
            <a:r>
              <a:rPr lang="en-US" sz="2400" smtClean="0">
                <a:solidFill>
                  <a:schemeClr val="accent2"/>
                </a:solidFill>
              </a:rPr>
              <a:t>Because keys are typically not randomly distributed, but usually have some </a:t>
            </a:r>
            <a:r>
              <a:rPr lang="en-US" sz="2400" i="1" smtClean="0">
                <a:solidFill>
                  <a:schemeClr val="accent2"/>
                </a:solidFill>
              </a:rPr>
              <a:t>pattern</a:t>
            </a:r>
          </a:p>
          <a:p>
            <a:pPr lvl="2" eaLnBrk="1" hangingPunct="1"/>
            <a:r>
              <a:rPr lang="en-US" sz="2000" smtClean="0"/>
              <a:t>mostly even</a:t>
            </a:r>
          </a:p>
          <a:p>
            <a:pPr lvl="2" eaLnBrk="1" hangingPunct="1"/>
            <a:r>
              <a:rPr lang="en-US" sz="2000" smtClean="0"/>
              <a:t>mostly multiples of 10</a:t>
            </a:r>
          </a:p>
          <a:p>
            <a:pPr lvl="2" eaLnBrk="1" hangingPunct="1"/>
            <a:r>
              <a:rPr lang="en-US" sz="2000" smtClean="0"/>
              <a:t>in general: mostly multiples of some k</a:t>
            </a:r>
          </a:p>
          <a:p>
            <a:pPr lvl="1" eaLnBrk="1" hangingPunct="1"/>
            <a:r>
              <a:rPr lang="en-US" sz="2400" smtClean="0"/>
              <a:t>If k is a factor of TableSize, then only (TableSize/k) slots will ever be used!</a:t>
            </a:r>
          </a:p>
          <a:p>
            <a:pPr lvl="1" eaLnBrk="1" hangingPunct="1"/>
            <a:r>
              <a:rPr lang="en-US" sz="2400" smtClean="0"/>
              <a:t>Since the only factor of a prime number is itself, this phenomena only hurts in the (rare) case where k=TableSize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A5668A2B-9144-4F77-B7C8-02EC95D1DE2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Integer Keys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22648</TotalTime>
  <Words>4113</Words>
  <Application>Microsoft PowerPoint</Application>
  <PresentationFormat>On-screen Show (4:3)</PresentationFormat>
  <Paragraphs>1045</Paragraphs>
  <Slides>54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Paper</vt:lpstr>
      <vt:lpstr>Equation</vt:lpstr>
      <vt:lpstr>Worksheet</vt:lpstr>
      <vt:lpstr>Slide 1</vt:lpstr>
      <vt:lpstr>Dictionary &amp; Search ADTs</vt:lpstr>
      <vt:lpstr>Implementations So Far</vt:lpstr>
      <vt:lpstr>Hash Tables: Basic Idea</vt:lpstr>
      <vt:lpstr>Applications</vt:lpstr>
      <vt:lpstr>How could you use hash tables to… </vt:lpstr>
      <vt:lpstr>Properties of Good Hash Functions</vt:lpstr>
      <vt:lpstr>Integer Keys</vt:lpstr>
      <vt:lpstr>Integer Keys</vt:lpstr>
      <vt:lpstr>Strings as Keys</vt:lpstr>
      <vt:lpstr>Hashing Strings</vt:lpstr>
      <vt:lpstr>Making the String Hash Easy to Compute</vt:lpstr>
      <vt:lpstr>How Can You Hash…</vt:lpstr>
      <vt:lpstr>How Can You Hash…</vt:lpstr>
      <vt:lpstr>Optimal Hash Function</vt:lpstr>
      <vt:lpstr>Collisions and their Resolution</vt:lpstr>
      <vt:lpstr>A Rose by Any Other Name…</vt:lpstr>
      <vt:lpstr>Hashing with Separate Chaining</vt:lpstr>
      <vt:lpstr>Load Factor with Separate Chaining</vt:lpstr>
      <vt:lpstr>Load Factor with Separate Chaining</vt:lpstr>
      <vt:lpstr>Alternative Strategy: Closed Hashing</vt:lpstr>
      <vt:lpstr>Collision Resolution by Closed Hashing</vt:lpstr>
      <vt:lpstr>Closed Hashing I: Linear Probing</vt:lpstr>
      <vt:lpstr>Linear Probing Example</vt:lpstr>
      <vt:lpstr>Drawbacks of Linear Probing</vt:lpstr>
      <vt:lpstr>Load Factor in Linear Probing</vt:lpstr>
      <vt:lpstr>Optimal vs Linear</vt:lpstr>
      <vt:lpstr>Closed Hashing II: Quadratic Probing</vt:lpstr>
      <vt:lpstr>Quadratic Probing Example</vt:lpstr>
      <vt:lpstr>Problem With Quadratic Probing</vt:lpstr>
      <vt:lpstr>Load Factor in Quadratic Probing</vt:lpstr>
      <vt:lpstr>Closed Hashing III: Double Hashing</vt:lpstr>
      <vt:lpstr>Double Hashing Example</vt:lpstr>
      <vt:lpstr>Double Hashing Example</vt:lpstr>
      <vt:lpstr>Load Factor in Double Hashing</vt:lpstr>
      <vt:lpstr>Deletion with Separate Chaining</vt:lpstr>
      <vt:lpstr>Deletion in Closed Hashing </vt:lpstr>
      <vt:lpstr>Lazy Deletion</vt:lpstr>
      <vt:lpstr>The Squished Pigeon Principle</vt:lpstr>
      <vt:lpstr>Rehashing Example</vt:lpstr>
      <vt:lpstr>Rehashing Amortized  Analysis</vt:lpstr>
      <vt:lpstr>Rehashing without Stretching</vt:lpstr>
      <vt:lpstr>Case Study</vt:lpstr>
      <vt:lpstr>Solutions</vt:lpstr>
      <vt:lpstr>Storage</vt:lpstr>
      <vt:lpstr>Analysis</vt:lpstr>
      <vt:lpstr>Approximate Hashing</vt:lpstr>
      <vt:lpstr>Approximate Hashing</vt:lpstr>
      <vt:lpstr>Example</vt:lpstr>
      <vt:lpstr>Rough Error Calculation</vt:lpstr>
      <vt:lpstr>Exact Error Calculation</vt:lpstr>
      <vt:lpstr>A Random Hash…</vt:lpstr>
      <vt:lpstr>Puzzler</vt:lpstr>
      <vt:lpstr>Databases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gpcet</dc:creator>
  <cp:lastModifiedBy>gpcet</cp:lastModifiedBy>
  <cp:revision>74</cp:revision>
  <dcterms:created xsi:type="dcterms:W3CDTF">1601-01-01T00:00:00Z</dcterms:created>
  <dcterms:modified xsi:type="dcterms:W3CDTF">2017-01-18T08:10:51Z</dcterms:modified>
</cp:coreProperties>
</file>