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28" r:id="rId2"/>
  </p:sldMasterIdLst>
  <p:sldIdLst>
    <p:sldId id="303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4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7" r:id="rId34"/>
    <p:sldId id="286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DEB9B-267A-4A36-A719-FF2261D9BF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9161D-F1CE-4B71-8DD4-714F3467EA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498DA-AFFC-40E2-AC5C-6E04DCC8C97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7D879-49FD-4F12-9105-9A891CA0733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5C8CC-A528-4FD7-88CD-63638FDCD2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483F5-ADE7-4560-A9CE-D9DE1D623AA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C6BEE-FDF2-4CEF-B75B-54126A8832A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32F00-15BB-438D-95BE-A53FB58289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65788-86E7-4B3F-9783-259618D0A4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0E7F1-14F6-4575-9B81-8CC663789BB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60CA1-9C8A-4BF8-B408-B030572ABFF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B57761E-60A6-4F26-84D0-4DBFCA662B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../Python_Programs/python8.p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" name="Rectangle 125"/>
          <p:cNvSpPr>
            <a:spLocks noChangeArrowheads="1"/>
          </p:cNvSpPr>
          <p:nvPr/>
        </p:nvSpPr>
        <p:spPr bwMode="auto">
          <a:xfrm>
            <a:off x="0" y="3929063"/>
            <a:ext cx="6143625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s-UY" sz="2400" dirty="0" err="1">
                <a:solidFill>
                  <a:srgbClr val="1C1C1C"/>
                </a:solidFill>
                <a:latin typeface="Script MT Bold" pitchFamily="66" charset="0"/>
                <a:cs typeface="Arial" charset="0"/>
              </a:rPr>
              <a:t>Department</a:t>
            </a:r>
            <a:r>
              <a:rPr lang="es-UY" sz="2400" dirty="0">
                <a:solidFill>
                  <a:srgbClr val="1C1C1C"/>
                </a:solidFill>
                <a:latin typeface="Script MT Bold" pitchFamily="66" charset="0"/>
                <a:cs typeface="Arial" charset="0"/>
              </a:rPr>
              <a:t> of </a:t>
            </a:r>
            <a:r>
              <a:rPr lang="es-UY" sz="2400" dirty="0" err="1">
                <a:solidFill>
                  <a:srgbClr val="1C1C1C"/>
                </a:solidFill>
                <a:latin typeface="Script MT Bold" pitchFamily="66" charset="0"/>
                <a:cs typeface="Arial" charset="0"/>
              </a:rPr>
              <a:t>Computer</a:t>
            </a:r>
            <a:r>
              <a:rPr lang="es-UY" sz="2400" dirty="0">
                <a:solidFill>
                  <a:srgbClr val="1C1C1C"/>
                </a:solidFill>
                <a:latin typeface="Script MT Bold" pitchFamily="66" charset="0"/>
                <a:cs typeface="Arial" charset="0"/>
              </a:rPr>
              <a:t> </a:t>
            </a:r>
            <a:r>
              <a:rPr lang="es-UY" sz="2400" dirty="0" err="1">
                <a:solidFill>
                  <a:srgbClr val="1C1C1C"/>
                </a:solidFill>
                <a:latin typeface="Script MT Bold" pitchFamily="66" charset="0"/>
                <a:cs typeface="Arial" charset="0"/>
              </a:rPr>
              <a:t>Science</a:t>
            </a:r>
            <a:r>
              <a:rPr lang="es-UY" sz="2400" dirty="0">
                <a:solidFill>
                  <a:srgbClr val="1C1C1C"/>
                </a:solidFill>
                <a:latin typeface="Script MT Bold" pitchFamily="66" charset="0"/>
                <a:cs typeface="Arial" charset="0"/>
              </a:rPr>
              <a:t> &amp; </a:t>
            </a:r>
            <a:r>
              <a:rPr lang="es-UY" sz="2400" dirty="0" err="1">
                <a:solidFill>
                  <a:srgbClr val="1C1C1C"/>
                </a:solidFill>
                <a:latin typeface="Script MT Bold" pitchFamily="66" charset="0"/>
                <a:cs typeface="Arial" charset="0"/>
              </a:rPr>
              <a:t>Engineering</a:t>
            </a:r>
            <a:endParaRPr lang="es-ES" sz="3200" dirty="0">
              <a:latin typeface="Script MT Bold" pitchFamily="66" charset="0"/>
              <a:cs typeface="+mn-cs"/>
            </a:endParaRPr>
          </a:p>
        </p:txBody>
      </p:sp>
      <p:pic>
        <p:nvPicPr>
          <p:cNvPr id="205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500813"/>
            <a:ext cx="9144000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42875" y="3429000"/>
            <a:ext cx="550068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2000" u="sng" kern="0" dirty="0" smtClean="0">
                <a:solidFill>
                  <a:srgbClr val="1C39B4"/>
                </a:solidFill>
                <a:latin typeface="Aharoni" pitchFamily="2" charset="-79"/>
                <a:ea typeface="+mj-ea"/>
                <a:cs typeface="Aharoni" pitchFamily="2" charset="-79"/>
              </a:rPr>
              <a:t>Python Programming</a:t>
            </a:r>
            <a:endParaRPr lang="en-US" sz="2000" u="sng" kern="0" dirty="0">
              <a:solidFill>
                <a:srgbClr val="1C39B4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46038"/>
            <a:ext cx="9144000" cy="81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7200" dirty="0">
                <a:solidFill>
                  <a:schemeClr val="bg1"/>
                </a:solidFill>
                <a:latin typeface="Script MT Bold" pitchFamily="66" charset="0"/>
                <a:cs typeface="+mn-cs"/>
              </a:rPr>
              <a:t> </a:t>
            </a:r>
            <a:r>
              <a:rPr lang="en-US" sz="3200" dirty="0">
                <a:solidFill>
                  <a:schemeClr val="bg1"/>
                </a:solidFill>
                <a:latin typeface="Script MT Bold" pitchFamily="66" charset="0"/>
                <a:cs typeface="+mn-cs"/>
              </a:rPr>
              <a:t>G. </a:t>
            </a:r>
            <a:r>
              <a:rPr lang="en-US" sz="3200" dirty="0" err="1">
                <a:solidFill>
                  <a:schemeClr val="bg1"/>
                </a:solidFill>
                <a:latin typeface="Script MT Bold" pitchFamily="66" charset="0"/>
                <a:cs typeface="+mn-cs"/>
              </a:rPr>
              <a:t>Pullaiah</a:t>
            </a:r>
            <a:r>
              <a:rPr lang="en-US" sz="3200" dirty="0">
                <a:solidFill>
                  <a:schemeClr val="bg1"/>
                </a:solidFill>
                <a:latin typeface="Script MT Bold" pitchFamily="66" charset="0"/>
                <a:cs typeface="+mn-cs"/>
              </a:rPr>
              <a:t> College of Engineering and Technology</a:t>
            </a:r>
            <a:endParaRPr lang="en-US" sz="4800" kern="0" dirty="0">
              <a:latin typeface="+mj-lt"/>
              <a:ea typeface="+mj-ea"/>
              <a:cs typeface="+mj-cs"/>
            </a:endParaRPr>
          </a:p>
        </p:txBody>
      </p:sp>
      <p:pic>
        <p:nvPicPr>
          <p:cNvPr id="6" name="Picture 5" descr="gpcetlogo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4546" y="1357298"/>
            <a:ext cx="2071702" cy="15035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Tm="1215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&gt;&gt;&gt; c='</a:t>
            </a:r>
            <a:r>
              <a:rPr lang="en-US" dirty="0" err="1" smtClean="0"/>
              <a:t>aaaaaaaa</a:t>
            </a:r>
            <a:r>
              <a:rPr lang="en-US" dirty="0" smtClean="0"/>
              <a:t> </a:t>
            </a:r>
            <a:r>
              <a:rPr lang="en-US" dirty="0" err="1" smtClean="0"/>
              <a:t>bbbb</a:t>
            </a:r>
            <a:r>
              <a:rPr lang="en-US" dirty="0" smtClean="0"/>
              <a:t> </a:t>
            </a:r>
            <a:r>
              <a:rPr lang="en-US" dirty="0" err="1" smtClean="0"/>
              <a:t>cccc</a:t>
            </a:r>
            <a:r>
              <a:rPr lang="en-US" dirty="0" smtClean="0"/>
              <a:t> </a:t>
            </a:r>
            <a:r>
              <a:rPr lang="en-US" dirty="0" err="1" smtClean="0"/>
              <a:t>dddd</a:t>
            </a:r>
            <a:r>
              <a:rPr lang="en-US" dirty="0" smtClean="0"/>
              <a:t> </a:t>
            </a:r>
            <a:r>
              <a:rPr lang="en-US" dirty="0" err="1" smtClean="0"/>
              <a:t>eee</a:t>
            </a:r>
            <a:r>
              <a:rPr lang="en-US" dirty="0" smtClean="0"/>
              <a:t> </a:t>
            </a:r>
            <a:r>
              <a:rPr lang="en-US" dirty="0" err="1" smtClean="0"/>
              <a:t>ffff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&gt;&gt;&gt; c</a:t>
            </a:r>
          </a:p>
          <a:p>
            <a:pPr>
              <a:buNone/>
            </a:pPr>
            <a:r>
              <a:rPr lang="en-US" dirty="0" smtClean="0"/>
              <a:t>'</a:t>
            </a:r>
            <a:r>
              <a:rPr lang="en-US" dirty="0" err="1" smtClean="0"/>
              <a:t>aaaaaaaa</a:t>
            </a:r>
            <a:r>
              <a:rPr lang="en-US" dirty="0" smtClean="0"/>
              <a:t> </a:t>
            </a:r>
            <a:r>
              <a:rPr lang="en-US" dirty="0" err="1" smtClean="0"/>
              <a:t>bbbb</a:t>
            </a:r>
            <a:r>
              <a:rPr lang="en-US" dirty="0" smtClean="0"/>
              <a:t> </a:t>
            </a:r>
            <a:r>
              <a:rPr lang="en-US" dirty="0" err="1" smtClean="0"/>
              <a:t>cccc</a:t>
            </a:r>
            <a:r>
              <a:rPr lang="en-US" dirty="0" smtClean="0"/>
              <a:t> </a:t>
            </a:r>
            <a:r>
              <a:rPr lang="en-US" dirty="0" err="1" smtClean="0"/>
              <a:t>dddd</a:t>
            </a:r>
            <a:r>
              <a:rPr lang="en-US" dirty="0" smtClean="0"/>
              <a:t> </a:t>
            </a:r>
            <a:r>
              <a:rPr lang="en-US" dirty="0" err="1" smtClean="0"/>
              <a:t>eee</a:t>
            </a:r>
            <a:r>
              <a:rPr lang="en-US" dirty="0" smtClean="0"/>
              <a:t> </a:t>
            </a:r>
            <a:r>
              <a:rPr lang="en-US" dirty="0" err="1" smtClean="0"/>
              <a:t>ffff</a:t>
            </a:r>
            <a:r>
              <a:rPr lang="en-US" dirty="0" smtClean="0"/>
              <a:t>‘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st2="</a:t>
            </a:r>
            <a:r>
              <a:rPr lang="en-US" dirty="0" err="1" smtClean="0"/>
              <a:t>aaaaaaaa</a:t>
            </a:r>
            <a:r>
              <a:rPr lang="en-US" dirty="0" smtClean="0"/>
              <a:t> </a:t>
            </a:r>
            <a:r>
              <a:rPr lang="en-US" dirty="0" err="1" smtClean="0"/>
              <a:t>bbbb</a:t>
            </a:r>
            <a:r>
              <a:rPr lang="en-US" dirty="0" smtClean="0"/>
              <a:t> </a:t>
            </a:r>
            <a:r>
              <a:rPr lang="en-US" dirty="0" err="1" smtClean="0"/>
              <a:t>ccccc</a:t>
            </a:r>
            <a:r>
              <a:rPr lang="en-US" dirty="0" smtClean="0"/>
              <a:t> </a:t>
            </a:r>
            <a:r>
              <a:rPr lang="en-US" dirty="0" err="1" smtClean="0"/>
              <a:t>dddd</a:t>
            </a:r>
            <a:r>
              <a:rPr lang="en-US" dirty="0" smtClean="0"/>
              <a:t> </a:t>
            </a:r>
            <a:r>
              <a:rPr lang="en-US" dirty="0" err="1" smtClean="0"/>
              <a:t>eee</a:t>
            </a:r>
            <a:r>
              <a:rPr lang="en-US" dirty="0" smtClean="0"/>
              <a:t> </a:t>
            </a:r>
            <a:r>
              <a:rPr lang="en-US" dirty="0" err="1" smtClean="0"/>
              <a:t>ffff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&gt;&gt;&gt; st2</a:t>
            </a:r>
          </a:p>
          <a:p>
            <a:pPr>
              <a:buNone/>
            </a:pPr>
            <a:r>
              <a:rPr lang="en-US" dirty="0" smtClean="0"/>
              <a:t>'</a:t>
            </a:r>
            <a:r>
              <a:rPr lang="en-US" dirty="0" err="1" smtClean="0"/>
              <a:t>aaaaaaaa</a:t>
            </a:r>
            <a:r>
              <a:rPr lang="en-US" dirty="0" smtClean="0"/>
              <a:t> </a:t>
            </a:r>
            <a:r>
              <a:rPr lang="en-US" dirty="0" err="1" smtClean="0"/>
              <a:t>bbbb</a:t>
            </a:r>
            <a:r>
              <a:rPr lang="en-US" dirty="0" smtClean="0"/>
              <a:t> </a:t>
            </a:r>
            <a:r>
              <a:rPr lang="en-US" dirty="0" err="1" smtClean="0"/>
              <a:t>ccccc</a:t>
            </a:r>
            <a:r>
              <a:rPr lang="en-US" dirty="0" smtClean="0"/>
              <a:t> </a:t>
            </a:r>
            <a:r>
              <a:rPr lang="en-US" dirty="0" err="1" smtClean="0"/>
              <a:t>dddd</a:t>
            </a:r>
            <a:r>
              <a:rPr lang="en-US" dirty="0" smtClean="0"/>
              <a:t> </a:t>
            </a:r>
            <a:r>
              <a:rPr lang="en-US" dirty="0" err="1" smtClean="0"/>
              <a:t>eee</a:t>
            </a:r>
            <a:r>
              <a:rPr lang="en-US" dirty="0" smtClean="0"/>
              <a:t> </a:t>
            </a:r>
            <a:r>
              <a:rPr lang="en-US" dirty="0" err="1" smtClean="0"/>
              <a:t>ffff</a:t>
            </a:r>
            <a:r>
              <a:rPr lang="en-US" dirty="0" smtClean="0"/>
              <a:t>‘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&gt;&gt;&gt; st3="""</a:t>
            </a:r>
            <a:r>
              <a:rPr lang="en-US" dirty="0" err="1" smtClean="0"/>
              <a:t>aaaaa</a:t>
            </a:r>
            <a:r>
              <a:rPr lang="en-US" dirty="0" smtClean="0"/>
              <a:t> </a:t>
            </a:r>
            <a:r>
              <a:rPr lang="en-US" dirty="0" err="1" smtClean="0"/>
              <a:t>bbbbb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ccccc</a:t>
            </a:r>
            <a:r>
              <a:rPr lang="en-US" dirty="0" smtClean="0"/>
              <a:t> </a:t>
            </a:r>
            <a:r>
              <a:rPr lang="en-US" dirty="0" err="1" smtClean="0"/>
              <a:t>ddddd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eeeee</a:t>
            </a:r>
            <a:r>
              <a:rPr lang="en-US" dirty="0" smtClean="0"/>
              <a:t> </a:t>
            </a:r>
            <a:r>
              <a:rPr lang="en-US" dirty="0" err="1" smtClean="0"/>
              <a:t>fffff</a:t>
            </a:r>
            <a:r>
              <a:rPr lang="en-US" dirty="0" smtClean="0"/>
              <a:t>""“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st3</a:t>
            </a:r>
          </a:p>
          <a:p>
            <a:pPr>
              <a:buNone/>
            </a:pPr>
            <a:r>
              <a:rPr lang="en-US" dirty="0" smtClean="0"/>
              <a:t>'</a:t>
            </a:r>
            <a:r>
              <a:rPr lang="en-US" dirty="0" err="1" smtClean="0"/>
              <a:t>aaaaa</a:t>
            </a:r>
            <a:r>
              <a:rPr lang="en-US" dirty="0" smtClean="0"/>
              <a:t> </a:t>
            </a:r>
            <a:r>
              <a:rPr lang="en-US" dirty="0" err="1" smtClean="0"/>
              <a:t>bbbbb</a:t>
            </a:r>
            <a:r>
              <a:rPr lang="en-US" dirty="0" smtClean="0"/>
              <a:t>\</a:t>
            </a:r>
            <a:r>
              <a:rPr lang="en-US" dirty="0" err="1" smtClean="0"/>
              <a:t>nccccc</a:t>
            </a:r>
            <a:r>
              <a:rPr lang="en-US" dirty="0" smtClean="0"/>
              <a:t> </a:t>
            </a:r>
            <a:r>
              <a:rPr lang="en-US" dirty="0" err="1" smtClean="0"/>
              <a:t>ddddd</a:t>
            </a:r>
            <a:r>
              <a:rPr lang="en-US" dirty="0" smtClean="0"/>
              <a:t>\</a:t>
            </a:r>
            <a:r>
              <a:rPr lang="en-US" dirty="0" err="1" smtClean="0"/>
              <a:t>neeeee</a:t>
            </a:r>
            <a:r>
              <a:rPr lang="en-US" dirty="0" smtClean="0"/>
              <a:t> </a:t>
            </a:r>
            <a:r>
              <a:rPr lang="en-US" dirty="0" err="1" smtClean="0"/>
              <a:t>fffff</a:t>
            </a:r>
            <a:r>
              <a:rPr lang="en-US" dirty="0" smtClean="0"/>
              <a:t>'</a:t>
            </a:r>
          </a:p>
          <a:p>
            <a:pPr>
              <a:buNone/>
            </a:pPr>
            <a:r>
              <a:rPr lang="en-US" dirty="0" smtClean="0"/>
              <a:t>&gt;&gt;&gt;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3425952" cy="4495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str</a:t>
            </a:r>
            <a:r>
              <a:rPr lang="en-US" dirty="0" smtClean="0"/>
              <a:t> = 'Hello World!'</a:t>
            </a:r>
          </a:p>
          <a:p>
            <a:pPr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str</a:t>
            </a:r>
            <a:r>
              <a:rPr lang="en-US" dirty="0" smtClean="0"/>
              <a:t>)   </a:t>
            </a:r>
          </a:p>
          <a:p>
            <a:pPr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str</a:t>
            </a:r>
            <a:r>
              <a:rPr lang="en-US" dirty="0" smtClean="0"/>
              <a:t>[0])    </a:t>
            </a:r>
          </a:p>
          <a:p>
            <a:pPr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str</a:t>
            </a:r>
            <a:r>
              <a:rPr lang="en-US" dirty="0" smtClean="0"/>
              <a:t>[2:5])    </a:t>
            </a:r>
          </a:p>
          <a:p>
            <a:pPr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str</a:t>
            </a:r>
            <a:r>
              <a:rPr lang="en-US" dirty="0" smtClean="0"/>
              <a:t>[2:])       </a:t>
            </a:r>
          </a:p>
          <a:p>
            <a:pPr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str</a:t>
            </a:r>
            <a:r>
              <a:rPr lang="en-US" dirty="0" smtClean="0"/>
              <a:t> * 2)      </a:t>
            </a:r>
          </a:p>
          <a:p>
            <a:pPr>
              <a:buNone/>
            </a:pPr>
            <a:r>
              <a:rPr lang="en-US" dirty="0" smtClean="0"/>
              <a:t>print(</a:t>
            </a:r>
            <a:r>
              <a:rPr lang="en-US" dirty="0" err="1" smtClean="0"/>
              <a:t>str</a:t>
            </a:r>
            <a:r>
              <a:rPr lang="en-US" dirty="0" smtClean="0"/>
              <a:t> + "TEST")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267200" y="1981200"/>
            <a:ext cx="462851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Output: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/>
            </a:r>
            <a:br>
              <a:rPr lang="en-US" sz="2800" dirty="0" smtClean="0">
                <a:solidFill>
                  <a:srgbClr val="0070C0"/>
                </a:solidFill>
              </a:rPr>
            </a:br>
            <a:r>
              <a:rPr lang="en-US" sz="2800" dirty="0" smtClean="0">
                <a:solidFill>
                  <a:srgbClr val="0070C0"/>
                </a:solidFill>
              </a:rPr>
              <a:t>Hello World!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</a:t>
            </a:r>
          </a:p>
          <a:p>
            <a:r>
              <a:rPr lang="en-US" sz="2800" dirty="0" err="1" smtClean="0">
                <a:solidFill>
                  <a:srgbClr val="0070C0"/>
                </a:solidFill>
              </a:rPr>
              <a:t>llo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err="1" smtClean="0">
                <a:solidFill>
                  <a:srgbClr val="0070C0"/>
                </a:solidFill>
              </a:rPr>
              <a:t>llo</a:t>
            </a:r>
            <a:r>
              <a:rPr lang="en-US" sz="2800" dirty="0" smtClean="0">
                <a:solidFill>
                  <a:srgbClr val="0070C0"/>
                </a:solidFill>
              </a:rPr>
              <a:t> World!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Hello </a:t>
            </a:r>
            <a:r>
              <a:rPr lang="en-US" sz="2800" dirty="0" err="1" smtClean="0">
                <a:solidFill>
                  <a:srgbClr val="0070C0"/>
                </a:solidFill>
              </a:rPr>
              <a:t>World!Hello</a:t>
            </a:r>
            <a:r>
              <a:rPr lang="en-US" sz="2800" dirty="0" smtClean="0">
                <a:solidFill>
                  <a:srgbClr val="0070C0"/>
                </a:solidFill>
              </a:rPr>
              <a:t> World!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Hello </a:t>
            </a:r>
            <a:r>
              <a:rPr lang="en-US" sz="2800" dirty="0" err="1" smtClean="0">
                <a:solidFill>
                  <a:srgbClr val="0070C0"/>
                </a:solidFill>
              </a:rPr>
              <a:t>World!TEST</a:t>
            </a:r>
            <a:endParaRPr lang="en-US" sz="28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Boolean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identifiers True and False are interpreted as Boolean values with the integer values of 0 and 1, respectively.</a:t>
            </a:r>
          </a:p>
          <a:p>
            <a:r>
              <a:rPr lang="en-US" dirty="0" smtClean="0"/>
              <a:t>In case of if, while – non zero values -&gt;True</a:t>
            </a:r>
          </a:p>
          <a:p>
            <a:pPr lvl="8">
              <a:buNone/>
            </a:pPr>
            <a:r>
              <a:rPr lang="en-US" dirty="0" smtClean="0"/>
              <a:t>	</a:t>
            </a:r>
            <a:r>
              <a:rPr lang="en-US" sz="2400" dirty="0" smtClean="0"/>
              <a:t>      Zero values 	-&gt;    False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&gt;&gt;&gt; True</a:t>
            </a:r>
          </a:p>
          <a:p>
            <a:pPr>
              <a:buNone/>
            </a:pPr>
            <a:r>
              <a:rPr lang="en-US" dirty="0" smtClean="0"/>
              <a:t>True</a:t>
            </a:r>
          </a:p>
          <a:p>
            <a:pPr>
              <a:buNone/>
            </a:pPr>
            <a:r>
              <a:rPr lang="en-US" dirty="0" smtClean="0"/>
              <a:t>&gt;&gt;&gt; False</a:t>
            </a:r>
          </a:p>
          <a:p>
            <a:pPr>
              <a:buNone/>
            </a:pPr>
            <a:r>
              <a:rPr lang="en-US" dirty="0" smtClean="0"/>
              <a:t>False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&gt;&gt;&gt; a=True</a:t>
            </a:r>
          </a:p>
          <a:p>
            <a:pPr>
              <a:buNone/>
            </a:pPr>
            <a:r>
              <a:rPr lang="en-US" dirty="0" smtClean="0"/>
              <a:t>&gt;&gt;&gt; a</a:t>
            </a:r>
          </a:p>
          <a:p>
            <a:pPr>
              <a:buNone/>
            </a:pPr>
            <a:r>
              <a:rPr lang="en-US" dirty="0" smtClean="0"/>
              <a:t>True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2&gt;3</a:t>
            </a:r>
          </a:p>
          <a:p>
            <a:pPr>
              <a:buNone/>
            </a:pPr>
            <a:r>
              <a:rPr lang="en-US" dirty="0" smtClean="0"/>
              <a:t>False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&gt;&gt;&gt; 2&lt;7</a:t>
            </a:r>
          </a:p>
          <a:p>
            <a:pPr>
              <a:buNone/>
            </a:pPr>
            <a:r>
              <a:rPr lang="en-US" dirty="0" smtClean="0"/>
              <a:t>True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Arithmetic Operators,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Comparison (Relational) Operators,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Assignment Operators,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Logical Operators,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Bitwise Operators,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Membership Operators, </a:t>
            </a:r>
          </a:p>
          <a:p>
            <a:pPr marL="514350" lvl="0" indent="-514350">
              <a:buFont typeface="+mj-lt"/>
              <a:buAutoNum type="arabicPeriod"/>
              <a:defRPr/>
            </a:pPr>
            <a:r>
              <a:rPr lang="en-US" sz="3200" dirty="0" smtClean="0"/>
              <a:t>Identity Operators,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Arithmetic Operators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971800" y="1600200"/>
          <a:ext cx="34290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Operators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 Addition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Subtraction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 Multiplication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 Division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 Modulus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** Exponent 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  integer division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29400" y="5867400"/>
            <a:ext cx="2113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 action="ppaction://hlinkfile"/>
              </a:rPr>
              <a:t>Example</a:t>
            </a:r>
            <a:r>
              <a:rPr lang="en-US" dirty="0" smtClean="0"/>
              <a:t>: python8.py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Relational Operators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2971800" y="1524000"/>
          <a:ext cx="1295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Operators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==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!=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&lt;&gt;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&lt;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&gt;=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&lt;=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= 21 </a:t>
            </a:r>
          </a:p>
          <a:p>
            <a:pPr>
              <a:buNone/>
            </a:pPr>
            <a:r>
              <a:rPr lang="en-US" dirty="0" smtClean="0"/>
              <a:t>b = 10 </a:t>
            </a:r>
          </a:p>
          <a:p>
            <a:pPr>
              <a:buNone/>
            </a:pPr>
            <a:r>
              <a:rPr lang="en-US" dirty="0" smtClean="0"/>
              <a:t>if ( a == b ): </a:t>
            </a:r>
          </a:p>
          <a:p>
            <a:pPr>
              <a:buNone/>
            </a:pPr>
            <a:r>
              <a:rPr lang="en-US" dirty="0" smtClean="0"/>
              <a:t>	print "Line 1 - a is equal to b" </a:t>
            </a:r>
          </a:p>
          <a:p>
            <a:pPr>
              <a:buNone/>
            </a:pPr>
            <a:r>
              <a:rPr lang="en-US" dirty="0" smtClean="0"/>
              <a:t>else: </a:t>
            </a:r>
          </a:p>
          <a:p>
            <a:pPr>
              <a:buNone/>
            </a:pPr>
            <a:r>
              <a:rPr lang="en-US" dirty="0" smtClean="0"/>
              <a:t>	print "Line 1 - a is not equal to b"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Assignment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0"/>
            <a:ext cx="8153400" cy="5791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Unit- 2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Types - Integers, Strings, Booleans;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Operators- Arithmetic Operators,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 (Relational) Operators,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Assignment Operators,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Logical Operators, Bitwise Operators,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Membership Operators,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Identity Operators,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Expressions and order of evaluations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Control Flow- If, if-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-else,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for, while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break, continue, pass 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if expression: </a:t>
            </a:r>
          </a:p>
          <a:p>
            <a:pPr>
              <a:buNone/>
            </a:pPr>
            <a:r>
              <a:rPr lang="en-US" dirty="0" smtClean="0"/>
              <a:t>	statement(s) </a:t>
            </a:r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var1 = 100 </a:t>
            </a:r>
          </a:p>
          <a:p>
            <a:pPr>
              <a:buNone/>
            </a:pPr>
            <a:r>
              <a:rPr lang="en-US" dirty="0" smtClean="0"/>
              <a:t>if var1: </a:t>
            </a:r>
          </a:p>
          <a:p>
            <a:pPr>
              <a:buNone/>
            </a:pPr>
            <a:r>
              <a:rPr lang="en-US" dirty="0" smtClean="0"/>
              <a:t>	print ("1 - Got a true expression value" )</a:t>
            </a:r>
          </a:p>
          <a:p>
            <a:pPr>
              <a:buNone/>
            </a:pPr>
            <a:r>
              <a:rPr lang="en-US" dirty="0" smtClean="0"/>
              <a:t>	print var1 </a:t>
            </a:r>
          </a:p>
          <a:p>
            <a:pPr>
              <a:buNone/>
            </a:pPr>
            <a:r>
              <a:rPr lang="en-US" dirty="0" smtClean="0"/>
              <a:t>Print( "Good bye!"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If…else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expression: </a:t>
            </a:r>
          </a:p>
          <a:p>
            <a:pPr>
              <a:buNone/>
            </a:pPr>
            <a:r>
              <a:rPr lang="en-US" dirty="0" smtClean="0"/>
              <a:t>	statement(s) </a:t>
            </a:r>
          </a:p>
          <a:p>
            <a:pPr>
              <a:buNone/>
            </a:pPr>
            <a:r>
              <a:rPr lang="en-US" dirty="0" smtClean="0"/>
              <a:t>else: </a:t>
            </a:r>
          </a:p>
          <a:p>
            <a:pPr>
              <a:buNone/>
            </a:pPr>
            <a:r>
              <a:rPr lang="en-US" dirty="0" smtClean="0"/>
              <a:t>	statement(s)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var1 = 100 </a:t>
            </a:r>
          </a:p>
          <a:p>
            <a:pPr>
              <a:buNone/>
            </a:pPr>
            <a:r>
              <a:rPr lang="en-US" dirty="0" smtClean="0"/>
              <a:t>if var1: </a:t>
            </a:r>
          </a:p>
          <a:p>
            <a:pPr>
              <a:buNone/>
            </a:pPr>
            <a:r>
              <a:rPr lang="en-US" dirty="0" smtClean="0"/>
              <a:t>	print "1 - Got a true expression value" </a:t>
            </a:r>
          </a:p>
          <a:p>
            <a:pPr>
              <a:buNone/>
            </a:pPr>
            <a:r>
              <a:rPr lang="en-US" dirty="0" smtClean="0"/>
              <a:t>	print var1 </a:t>
            </a:r>
          </a:p>
          <a:p>
            <a:pPr>
              <a:buNone/>
            </a:pPr>
            <a:r>
              <a:rPr lang="en-US" dirty="0" smtClean="0"/>
              <a:t>else: </a:t>
            </a:r>
          </a:p>
          <a:p>
            <a:pPr>
              <a:buNone/>
            </a:pPr>
            <a:r>
              <a:rPr lang="en-US" dirty="0" smtClean="0"/>
              <a:t>	print "1 - Got a false expression value" </a:t>
            </a:r>
          </a:p>
          <a:p>
            <a:pPr>
              <a:buNone/>
            </a:pPr>
            <a:r>
              <a:rPr lang="en-US" dirty="0" smtClean="0"/>
              <a:t>	print var1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 smtClean="0"/>
              <a:t>elif</a:t>
            </a:r>
            <a:r>
              <a:rPr lang="en-US" b="1" i="1" dirty="0" smtClean="0"/>
              <a:t>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if expression1: </a:t>
            </a:r>
          </a:p>
          <a:p>
            <a:pPr>
              <a:buNone/>
            </a:pPr>
            <a:r>
              <a:rPr lang="en-US" dirty="0" smtClean="0"/>
              <a:t>	statement(s) </a:t>
            </a:r>
          </a:p>
          <a:p>
            <a:pPr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expression2: </a:t>
            </a:r>
          </a:p>
          <a:p>
            <a:pPr>
              <a:buNone/>
            </a:pPr>
            <a:r>
              <a:rPr lang="en-US" dirty="0" smtClean="0"/>
              <a:t>	statement(s) </a:t>
            </a:r>
          </a:p>
          <a:p>
            <a:pPr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expression3: </a:t>
            </a:r>
          </a:p>
          <a:p>
            <a:pPr>
              <a:buNone/>
            </a:pPr>
            <a:r>
              <a:rPr lang="en-US" dirty="0" smtClean="0"/>
              <a:t>	statement(s) </a:t>
            </a:r>
          </a:p>
          <a:p>
            <a:pPr>
              <a:buNone/>
            </a:pPr>
            <a:r>
              <a:rPr lang="en-US" dirty="0" smtClean="0"/>
              <a:t>else: </a:t>
            </a:r>
          </a:p>
          <a:p>
            <a:pPr>
              <a:buNone/>
            </a:pPr>
            <a:r>
              <a:rPr lang="en-US" dirty="0" smtClean="0"/>
              <a:t>	statement(s)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= 100 </a:t>
            </a:r>
          </a:p>
          <a:p>
            <a:pPr>
              <a:buNone/>
            </a:pPr>
            <a:r>
              <a:rPr lang="en-US" dirty="0" smtClean="0"/>
              <a:t>if </a:t>
            </a:r>
            <a:r>
              <a:rPr lang="en-US" dirty="0" err="1" smtClean="0"/>
              <a:t>var</a:t>
            </a:r>
            <a:r>
              <a:rPr lang="en-US" dirty="0" smtClean="0"/>
              <a:t> == 200: </a:t>
            </a:r>
          </a:p>
          <a:p>
            <a:pPr>
              <a:buNone/>
            </a:pPr>
            <a:r>
              <a:rPr lang="en-US" dirty="0" smtClean="0"/>
              <a:t>	print ("1 - Got a true expression value" )</a:t>
            </a:r>
          </a:p>
          <a:p>
            <a:pPr>
              <a:buNone/>
            </a:pPr>
            <a:r>
              <a:rPr lang="en-US" dirty="0" smtClean="0"/>
              <a:t>	print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== 150: </a:t>
            </a:r>
          </a:p>
          <a:p>
            <a:pPr>
              <a:buNone/>
            </a:pPr>
            <a:r>
              <a:rPr lang="en-US" dirty="0" smtClean="0"/>
              <a:t>	print ("2 - Got a true expression value" )</a:t>
            </a:r>
          </a:p>
          <a:p>
            <a:pPr>
              <a:buNone/>
            </a:pPr>
            <a:r>
              <a:rPr lang="en-US" dirty="0" smtClean="0"/>
              <a:t>	print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elif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== 100: </a:t>
            </a:r>
          </a:p>
          <a:p>
            <a:pPr>
              <a:buNone/>
            </a:pPr>
            <a:r>
              <a:rPr lang="en-US" dirty="0" smtClean="0"/>
              <a:t>	print ("3 - Got a true expression value" )</a:t>
            </a:r>
          </a:p>
          <a:p>
            <a:pPr>
              <a:buNone/>
            </a:pPr>
            <a:r>
              <a:rPr lang="en-US" dirty="0" smtClean="0"/>
              <a:t>	print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else: print ("4 - Got a false expression value" )</a:t>
            </a:r>
          </a:p>
          <a:p>
            <a:pPr>
              <a:buNone/>
            </a:pPr>
            <a:r>
              <a:rPr lang="en-US" dirty="0" smtClean="0"/>
              <a:t>	print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print ("Good bye!"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Statement Suites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= 100 </a:t>
            </a:r>
          </a:p>
          <a:p>
            <a:pPr>
              <a:buNone/>
            </a:pPr>
            <a:r>
              <a:rPr lang="en-US" dirty="0" smtClean="0"/>
              <a:t>if ( </a:t>
            </a:r>
            <a:r>
              <a:rPr lang="en-US" dirty="0" err="1" smtClean="0"/>
              <a:t>var</a:t>
            </a:r>
            <a:r>
              <a:rPr lang="en-US" dirty="0" smtClean="0"/>
              <a:t> == 100 ) : print ("Value of expression is 100“) </a:t>
            </a:r>
          </a:p>
          <a:p>
            <a:pPr>
              <a:buNone/>
            </a:pPr>
            <a:r>
              <a:rPr lang="en-US" dirty="0" smtClean="0"/>
              <a:t>print("Good bye!"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Value of expression is 100 </a:t>
            </a:r>
          </a:p>
          <a:p>
            <a:pPr>
              <a:buNone/>
            </a:pPr>
            <a:r>
              <a:rPr lang="en-US" dirty="0" smtClean="0"/>
              <a:t>Good bye!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while expression: </a:t>
            </a:r>
          </a:p>
          <a:p>
            <a:pPr>
              <a:buNone/>
            </a:pPr>
            <a:r>
              <a:rPr lang="en-US" dirty="0" smtClean="0"/>
              <a:t>	statement(s)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Example:</a:t>
            </a:r>
          </a:p>
          <a:p>
            <a:pPr>
              <a:buNone/>
            </a:pPr>
            <a:r>
              <a:rPr lang="en-US" dirty="0" smtClean="0"/>
              <a:t>count = 0 </a:t>
            </a:r>
          </a:p>
          <a:p>
            <a:pPr>
              <a:buNone/>
            </a:pPr>
            <a:r>
              <a:rPr lang="en-US" dirty="0" smtClean="0"/>
              <a:t>while (count &lt; 9): </a:t>
            </a:r>
          </a:p>
          <a:p>
            <a:pPr>
              <a:buNone/>
            </a:pPr>
            <a:r>
              <a:rPr lang="en-US" dirty="0" smtClean="0"/>
              <a:t>	print ('The count is:', count )</a:t>
            </a:r>
          </a:p>
          <a:p>
            <a:pPr>
              <a:buNone/>
            </a:pPr>
            <a:r>
              <a:rPr lang="en-US" dirty="0" smtClean="0"/>
              <a:t>	count = count + 1 </a:t>
            </a:r>
          </a:p>
          <a:p>
            <a:pPr>
              <a:buNone/>
            </a:pPr>
            <a:r>
              <a:rPr lang="en-US" dirty="0" smtClean="0"/>
              <a:t>print "Good bye!"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Using else Statement with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Python supports to have an </a:t>
            </a:r>
            <a:r>
              <a:rPr lang="en-US" b="1" dirty="0" smtClean="0"/>
              <a:t>else statement associated with a loop statement. </a:t>
            </a:r>
          </a:p>
          <a:p>
            <a:r>
              <a:rPr lang="en-US" dirty="0" smtClean="0"/>
              <a:t> If the </a:t>
            </a:r>
            <a:r>
              <a:rPr lang="en-US" b="1" dirty="0" smtClean="0"/>
              <a:t>else statement is used with a for loop, the else statement is executed when the loop has exhausted iterating the list. </a:t>
            </a:r>
          </a:p>
          <a:p>
            <a:r>
              <a:rPr lang="en-US" dirty="0" smtClean="0"/>
              <a:t> If the </a:t>
            </a:r>
            <a:r>
              <a:rPr lang="en-US" b="1" dirty="0" smtClean="0"/>
              <a:t>else statement is used with a while loop, the else statement is executed when the condition becomes false.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count = 0 </a:t>
            </a:r>
          </a:p>
          <a:p>
            <a:pPr>
              <a:buNone/>
            </a:pPr>
            <a:r>
              <a:rPr lang="en-US" dirty="0" smtClean="0"/>
              <a:t>while count &lt; 5: </a:t>
            </a:r>
          </a:p>
          <a:p>
            <a:pPr>
              <a:buNone/>
            </a:pPr>
            <a:r>
              <a:rPr lang="en-US" dirty="0" smtClean="0"/>
              <a:t>	print (count, " is less than 5" )</a:t>
            </a:r>
          </a:p>
          <a:p>
            <a:pPr>
              <a:buNone/>
            </a:pPr>
            <a:r>
              <a:rPr lang="en-US" dirty="0" smtClean="0"/>
              <a:t>	count = count + 1 </a:t>
            </a:r>
          </a:p>
          <a:p>
            <a:pPr>
              <a:buNone/>
            </a:pPr>
            <a:r>
              <a:rPr lang="en-US" dirty="0" smtClean="0"/>
              <a:t>else: </a:t>
            </a:r>
          </a:p>
          <a:p>
            <a:pPr>
              <a:buNone/>
            </a:pPr>
            <a:r>
              <a:rPr lang="en-US" dirty="0" smtClean="0"/>
              <a:t>	print( count, " is not less than 5“)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0 is less than 5 </a:t>
            </a:r>
          </a:p>
          <a:p>
            <a:pPr>
              <a:buNone/>
            </a:pPr>
            <a:r>
              <a:rPr lang="en-US" dirty="0" smtClean="0"/>
              <a:t>1 is less than 5 </a:t>
            </a:r>
          </a:p>
          <a:p>
            <a:pPr>
              <a:buNone/>
            </a:pPr>
            <a:r>
              <a:rPr lang="en-US" dirty="0" smtClean="0"/>
              <a:t>2 is less than 5 </a:t>
            </a:r>
          </a:p>
          <a:p>
            <a:pPr>
              <a:buNone/>
            </a:pPr>
            <a:r>
              <a:rPr lang="en-US" dirty="0" smtClean="0"/>
              <a:t>3 is less than 5 </a:t>
            </a:r>
          </a:p>
          <a:p>
            <a:pPr>
              <a:buNone/>
            </a:pPr>
            <a:r>
              <a:rPr lang="en-US" dirty="0" smtClean="0"/>
              <a:t>4 is less than 5 </a:t>
            </a:r>
          </a:p>
          <a:p>
            <a:pPr>
              <a:buNone/>
            </a:pPr>
            <a:r>
              <a:rPr lang="en-US" dirty="0" smtClean="0"/>
              <a:t>5 is not less than 5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Types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Python has various standard data types</a:t>
            </a:r>
          </a:p>
          <a:p>
            <a:r>
              <a:rPr lang="en-US" dirty="0" smtClean="0"/>
              <a:t>Python has three standard data types: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Numbers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Strings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Boolean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Single Statement Suites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flag = 1 </a:t>
            </a:r>
          </a:p>
          <a:p>
            <a:pPr>
              <a:buNone/>
            </a:pPr>
            <a:r>
              <a:rPr lang="en-US" dirty="0" smtClean="0"/>
              <a:t>while (flag): print ('Given flag is really true!' )</a:t>
            </a:r>
          </a:p>
          <a:p>
            <a:pPr>
              <a:buNone/>
            </a:pPr>
            <a:r>
              <a:rPr lang="en-US" dirty="0" smtClean="0"/>
              <a:t>print( "Good bye!" 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</a:t>
            </a:r>
            <a:r>
              <a:rPr lang="en-US" dirty="0" err="1" smtClean="0"/>
              <a:t>iterating_var</a:t>
            </a:r>
            <a:r>
              <a:rPr lang="en-US" dirty="0" smtClean="0"/>
              <a:t> in sequence: </a:t>
            </a:r>
          </a:p>
          <a:p>
            <a:pPr>
              <a:buNone/>
            </a:pPr>
            <a:r>
              <a:rPr lang="en-US" dirty="0" smtClean="0"/>
              <a:t>	statements(s)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Ex-1</a:t>
            </a:r>
          </a:p>
          <a:p>
            <a:pPr>
              <a:buNone/>
            </a:pPr>
            <a:r>
              <a:rPr lang="en-US" dirty="0" smtClean="0"/>
              <a:t>for letter in 'Python':  </a:t>
            </a:r>
          </a:p>
          <a:p>
            <a:pPr>
              <a:buNone/>
            </a:pPr>
            <a:r>
              <a:rPr lang="en-US" dirty="0" smtClean="0"/>
              <a:t>	print( 'Current Letter :', letter 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Current Letter : P </a:t>
            </a:r>
          </a:p>
          <a:p>
            <a:pPr>
              <a:buNone/>
            </a:pPr>
            <a:r>
              <a:rPr lang="en-US" dirty="0" smtClean="0"/>
              <a:t>Current Letter : y </a:t>
            </a:r>
          </a:p>
          <a:p>
            <a:pPr>
              <a:buNone/>
            </a:pPr>
            <a:r>
              <a:rPr lang="en-US" dirty="0" smtClean="0"/>
              <a:t>Current Letter : t </a:t>
            </a:r>
          </a:p>
          <a:p>
            <a:pPr>
              <a:buNone/>
            </a:pPr>
            <a:r>
              <a:rPr lang="en-US" dirty="0" smtClean="0"/>
              <a:t>Current Letter : h </a:t>
            </a:r>
          </a:p>
          <a:p>
            <a:pPr>
              <a:buNone/>
            </a:pPr>
            <a:r>
              <a:rPr lang="en-US" dirty="0" smtClean="0"/>
              <a:t>Current Letter : o </a:t>
            </a:r>
          </a:p>
          <a:p>
            <a:pPr>
              <a:buNone/>
            </a:pPr>
            <a:r>
              <a:rPr lang="en-US" dirty="0" smtClean="0"/>
              <a:t>Current Letter : n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Ex-2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fruits = ['banana', 'apple', 'mango'] </a:t>
            </a:r>
          </a:p>
          <a:p>
            <a:pPr>
              <a:buNone/>
            </a:pPr>
            <a:r>
              <a:rPr lang="en-US" dirty="0" smtClean="0"/>
              <a:t>for fruit in fruits:  </a:t>
            </a:r>
          </a:p>
          <a:p>
            <a:pPr>
              <a:buNone/>
            </a:pPr>
            <a:r>
              <a:rPr lang="en-US" dirty="0" smtClean="0"/>
              <a:t>	print( 'Current fruit :', fruit )</a:t>
            </a:r>
          </a:p>
          <a:p>
            <a:pPr>
              <a:buNone/>
            </a:pPr>
            <a:r>
              <a:rPr lang="en-US" dirty="0" smtClean="0"/>
              <a:t>print "Good bye!"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Current fruit : banana </a:t>
            </a:r>
          </a:p>
          <a:p>
            <a:pPr>
              <a:buNone/>
            </a:pPr>
            <a:r>
              <a:rPr lang="en-US" dirty="0" smtClean="0"/>
              <a:t>Current fruit : apple </a:t>
            </a:r>
          </a:p>
          <a:p>
            <a:pPr>
              <a:buNone/>
            </a:pPr>
            <a:r>
              <a:rPr lang="en-US" dirty="0" smtClean="0"/>
              <a:t>Current fruit : mango </a:t>
            </a:r>
          </a:p>
          <a:p>
            <a:pPr>
              <a:buNone/>
            </a:pPr>
            <a:r>
              <a:rPr lang="en-US" dirty="0" smtClean="0"/>
              <a:t>Good bye!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Break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terminates the current loop and resumes execution at the next statement </a:t>
            </a:r>
          </a:p>
          <a:p>
            <a:r>
              <a:rPr lang="en-US" dirty="0" smtClean="0"/>
              <a:t>The break statement can be used in both </a:t>
            </a:r>
            <a:r>
              <a:rPr lang="en-US" i="1" dirty="0" smtClean="0"/>
              <a:t>while and for loops </a:t>
            </a:r>
          </a:p>
          <a:p>
            <a:r>
              <a:rPr lang="en-US" dirty="0" smtClean="0"/>
              <a:t>In nested loops, the break statement stops the execution of the innermost loop and start executing the next line of code after the block. </a:t>
            </a:r>
          </a:p>
          <a:p>
            <a:r>
              <a:rPr lang="en-US" i="1" dirty="0" smtClean="0"/>
              <a:t>Syntax:		</a:t>
            </a:r>
            <a:r>
              <a:rPr lang="en-US" sz="3600" b="1" dirty="0" smtClean="0"/>
              <a:t>break </a:t>
            </a: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letter in 'Python': 		# First Example </a:t>
            </a:r>
          </a:p>
          <a:p>
            <a:pPr>
              <a:buNone/>
            </a:pPr>
            <a:r>
              <a:rPr lang="en-US" dirty="0" smtClean="0"/>
              <a:t>	if letter == 'h': </a:t>
            </a:r>
          </a:p>
          <a:p>
            <a:pPr>
              <a:buNone/>
            </a:pPr>
            <a:r>
              <a:rPr lang="en-US" dirty="0" smtClean="0"/>
              <a:t>		break </a:t>
            </a:r>
          </a:p>
          <a:p>
            <a:pPr>
              <a:buNone/>
            </a:pPr>
            <a:r>
              <a:rPr lang="en-US" dirty="0" smtClean="0"/>
              <a:t>	print 'Current Letter :', letter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Current Letter : P </a:t>
            </a:r>
          </a:p>
          <a:p>
            <a:pPr>
              <a:buNone/>
            </a:pPr>
            <a:r>
              <a:rPr lang="en-US" dirty="0" smtClean="0"/>
              <a:t>Current Letter : y </a:t>
            </a:r>
          </a:p>
          <a:p>
            <a:pPr>
              <a:buNone/>
            </a:pPr>
            <a:r>
              <a:rPr lang="en-US" dirty="0" smtClean="0"/>
              <a:t>Current Letter : 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= 10</a:t>
            </a:r>
          </a:p>
          <a:p>
            <a:pPr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var</a:t>
            </a:r>
            <a:r>
              <a:rPr lang="en-US" dirty="0" smtClean="0"/>
              <a:t> &gt; 0: </a:t>
            </a:r>
          </a:p>
          <a:p>
            <a:pPr>
              <a:buNone/>
            </a:pPr>
            <a:r>
              <a:rPr lang="en-US" dirty="0" smtClean="0"/>
              <a:t>	print 'Current variable value :',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 err="1" smtClean="0"/>
              <a:t>var</a:t>
            </a:r>
            <a:r>
              <a:rPr lang="en-US" dirty="0" smtClean="0"/>
              <a:t> -1 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 err="1" smtClean="0"/>
              <a:t>var</a:t>
            </a:r>
            <a:r>
              <a:rPr lang="en-US" dirty="0" smtClean="0"/>
              <a:t> == 5: </a:t>
            </a:r>
          </a:p>
          <a:p>
            <a:pPr>
              <a:buNone/>
            </a:pPr>
            <a:r>
              <a:rPr lang="en-US" dirty="0" smtClean="0"/>
              <a:t>		break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Output:</a:t>
            </a:r>
          </a:p>
          <a:p>
            <a:pPr>
              <a:buNone/>
            </a:pPr>
            <a:r>
              <a:rPr lang="en-US" dirty="0" smtClean="0"/>
              <a:t>Current variable value : 10 </a:t>
            </a:r>
          </a:p>
          <a:p>
            <a:pPr>
              <a:buNone/>
            </a:pPr>
            <a:r>
              <a:rPr lang="en-US" dirty="0" smtClean="0"/>
              <a:t>Current variable value : 9 </a:t>
            </a:r>
          </a:p>
          <a:p>
            <a:pPr>
              <a:buNone/>
            </a:pPr>
            <a:r>
              <a:rPr lang="en-US" dirty="0" smtClean="0"/>
              <a:t>Current variable value : 8 </a:t>
            </a:r>
          </a:p>
          <a:p>
            <a:pPr>
              <a:buNone/>
            </a:pPr>
            <a:r>
              <a:rPr lang="en-US" dirty="0" smtClean="0"/>
              <a:t>Current variable value : 7 </a:t>
            </a:r>
          </a:p>
          <a:p>
            <a:pPr>
              <a:buNone/>
            </a:pPr>
            <a:r>
              <a:rPr lang="en-US" dirty="0" smtClean="0"/>
              <a:t>Current variable value : 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Continue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returns the control to the beginning of the while loop. </a:t>
            </a:r>
          </a:p>
          <a:p>
            <a:r>
              <a:rPr lang="en-US" dirty="0" smtClean="0"/>
              <a:t>The continue statement rejects all the remaining statements in the current iteration of the loop and moves the control back to the top of the loop. </a:t>
            </a:r>
          </a:p>
          <a:p>
            <a:r>
              <a:rPr lang="en-US" dirty="0" smtClean="0"/>
              <a:t>The continue statement can be used in both </a:t>
            </a:r>
            <a:r>
              <a:rPr lang="en-US" i="1" dirty="0" smtClean="0"/>
              <a:t>while and for loops. </a:t>
            </a:r>
          </a:p>
          <a:p>
            <a:pPr>
              <a:buNone/>
            </a:pPr>
            <a:r>
              <a:rPr lang="en-US" dirty="0" smtClean="0"/>
              <a:t>Syntax </a:t>
            </a:r>
            <a:r>
              <a:rPr lang="en-US" b="1" dirty="0" smtClean="0"/>
              <a:t>		</a:t>
            </a:r>
            <a:r>
              <a:rPr lang="en-US" sz="3600" b="1" dirty="0" smtClean="0"/>
              <a:t>continue </a:t>
            </a:r>
            <a:endParaRPr lang="en-US" b="1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for letter in 'Python‘:</a:t>
            </a:r>
          </a:p>
          <a:p>
            <a:pPr>
              <a:buNone/>
            </a:pPr>
            <a:r>
              <a:rPr lang="en-US" dirty="0" smtClean="0"/>
              <a:t>	if letter == 'h': </a:t>
            </a:r>
          </a:p>
          <a:p>
            <a:pPr>
              <a:buNone/>
            </a:pPr>
            <a:r>
              <a:rPr lang="en-US" dirty="0" smtClean="0"/>
              <a:t>		continue </a:t>
            </a:r>
          </a:p>
          <a:p>
            <a:pPr>
              <a:buNone/>
            </a:pPr>
            <a:r>
              <a:rPr lang="en-US" dirty="0" smtClean="0"/>
              <a:t>	print 'Current Letter :', letter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Output:</a:t>
            </a:r>
          </a:p>
          <a:p>
            <a:pPr>
              <a:buNone/>
            </a:pPr>
            <a:r>
              <a:rPr lang="en-US" dirty="0" smtClean="0"/>
              <a:t>Current Letter : P </a:t>
            </a:r>
          </a:p>
          <a:p>
            <a:pPr>
              <a:buNone/>
            </a:pPr>
            <a:r>
              <a:rPr lang="en-US" dirty="0" smtClean="0"/>
              <a:t>Current Letter : y </a:t>
            </a:r>
          </a:p>
          <a:p>
            <a:pPr>
              <a:buNone/>
            </a:pPr>
            <a:r>
              <a:rPr lang="en-US" dirty="0" smtClean="0"/>
              <a:t>Current Letter : t </a:t>
            </a:r>
          </a:p>
          <a:p>
            <a:pPr>
              <a:buNone/>
            </a:pPr>
            <a:r>
              <a:rPr lang="en-US" dirty="0" smtClean="0"/>
              <a:t>Current Letter : o </a:t>
            </a:r>
          </a:p>
          <a:p>
            <a:pPr>
              <a:buNone/>
            </a:pPr>
            <a:r>
              <a:rPr lang="en-US" dirty="0" smtClean="0"/>
              <a:t>Current Letter : 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Python has 4 built-in numeric data types: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Long integers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Floating point numbers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Imaginary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= 10</a:t>
            </a:r>
          </a:p>
          <a:p>
            <a:pPr>
              <a:buNone/>
            </a:pPr>
            <a:r>
              <a:rPr lang="en-US" dirty="0" smtClean="0"/>
              <a:t>while </a:t>
            </a:r>
            <a:r>
              <a:rPr lang="en-US" dirty="0" err="1" smtClean="0"/>
              <a:t>var</a:t>
            </a:r>
            <a:r>
              <a:rPr lang="en-US" dirty="0" smtClean="0"/>
              <a:t> &gt; 0: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= </a:t>
            </a:r>
            <a:r>
              <a:rPr lang="en-US" dirty="0" err="1" smtClean="0"/>
              <a:t>var</a:t>
            </a:r>
            <a:r>
              <a:rPr lang="en-US" dirty="0" smtClean="0"/>
              <a:t> -1 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 err="1" smtClean="0"/>
              <a:t>var</a:t>
            </a:r>
            <a:r>
              <a:rPr lang="en-US" dirty="0" smtClean="0"/>
              <a:t> == 5: </a:t>
            </a:r>
          </a:p>
          <a:p>
            <a:pPr>
              <a:buNone/>
            </a:pPr>
            <a:r>
              <a:rPr lang="en-US" dirty="0" smtClean="0"/>
              <a:t>		continue </a:t>
            </a:r>
          </a:p>
          <a:p>
            <a:pPr>
              <a:buNone/>
            </a:pPr>
            <a:r>
              <a:rPr lang="en-US" dirty="0" smtClean="0"/>
              <a:t>	print 'Current variable value :',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Current variable value : 9 </a:t>
            </a:r>
          </a:p>
          <a:p>
            <a:pPr>
              <a:buNone/>
            </a:pPr>
            <a:r>
              <a:rPr lang="en-US" dirty="0" smtClean="0"/>
              <a:t>Current variable value : 8 </a:t>
            </a:r>
          </a:p>
          <a:p>
            <a:pPr>
              <a:buNone/>
            </a:pPr>
            <a:r>
              <a:rPr lang="en-US" dirty="0" smtClean="0"/>
              <a:t>Current variable value : 7 </a:t>
            </a:r>
          </a:p>
          <a:p>
            <a:pPr>
              <a:buNone/>
            </a:pPr>
            <a:r>
              <a:rPr lang="en-US" dirty="0" smtClean="0"/>
              <a:t>Current variable value : 6 </a:t>
            </a:r>
          </a:p>
          <a:p>
            <a:pPr>
              <a:buNone/>
            </a:pPr>
            <a:r>
              <a:rPr lang="en-US" dirty="0" smtClean="0"/>
              <a:t>Current variable value : 4 </a:t>
            </a:r>
          </a:p>
          <a:p>
            <a:pPr>
              <a:buNone/>
            </a:pPr>
            <a:r>
              <a:rPr lang="en-US" dirty="0" smtClean="0"/>
              <a:t>Current variable value : 3 </a:t>
            </a:r>
          </a:p>
          <a:p>
            <a:pPr>
              <a:buNone/>
            </a:pPr>
            <a:r>
              <a:rPr lang="en-US" dirty="0" smtClean="0"/>
              <a:t>Current variable value : 2 </a:t>
            </a:r>
          </a:p>
          <a:p>
            <a:pPr>
              <a:buNone/>
            </a:pPr>
            <a:r>
              <a:rPr lang="en-US" dirty="0" smtClean="0"/>
              <a:t>Current variable value : 1 </a:t>
            </a:r>
          </a:p>
          <a:p>
            <a:pPr>
              <a:buNone/>
            </a:pPr>
            <a:r>
              <a:rPr lang="en-US" dirty="0" smtClean="0"/>
              <a:t>Current variable value : 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used when a statement is required syntactically but you do not want any command or code to execute. </a:t>
            </a:r>
          </a:p>
          <a:p>
            <a:r>
              <a:rPr lang="en-US" dirty="0" smtClean="0"/>
              <a:t>The pass statement is a </a:t>
            </a:r>
            <a:r>
              <a:rPr lang="en-US" i="1" dirty="0" smtClean="0"/>
              <a:t>null operation; nothing happens when it executes. </a:t>
            </a:r>
          </a:p>
          <a:p>
            <a:pPr>
              <a:buNone/>
            </a:pPr>
            <a:r>
              <a:rPr lang="en-US" b="1" dirty="0" smtClean="0"/>
              <a:t>Syntax  		</a:t>
            </a:r>
            <a:r>
              <a:rPr lang="en-US" sz="3600" dirty="0" smtClean="0"/>
              <a:t>pass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i</a:t>
            </a:r>
            <a:r>
              <a:rPr lang="en-US" dirty="0" smtClean="0"/>
              <a:t>&lt;=10):</a:t>
            </a:r>
          </a:p>
          <a:p>
            <a:pPr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i</a:t>
            </a:r>
            <a:r>
              <a:rPr lang="en-US" dirty="0" smtClean="0"/>
              <a:t>==6):</a:t>
            </a:r>
          </a:p>
          <a:p>
            <a:pPr>
              <a:buNone/>
            </a:pPr>
            <a:r>
              <a:rPr lang="en-US" dirty="0" smtClean="0"/>
              <a:t>        pass</a:t>
            </a:r>
          </a:p>
          <a:p>
            <a:pPr>
              <a:buNone/>
            </a:pPr>
            <a:r>
              <a:rPr lang="en-US" dirty="0" smtClean="0"/>
              <a:t>    else:</a:t>
            </a:r>
          </a:p>
          <a:p>
            <a:pPr>
              <a:buNone/>
            </a:pPr>
            <a:r>
              <a:rPr lang="en-US" dirty="0" smtClean="0"/>
              <a:t>        print(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=i+1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77000" y="1752600"/>
            <a:ext cx="124906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Output:</a:t>
            </a:r>
          </a:p>
          <a:p>
            <a:r>
              <a:rPr lang="en-US" sz="2800" dirty="0" smtClean="0"/>
              <a:t>1</a:t>
            </a:r>
          </a:p>
          <a:p>
            <a:r>
              <a:rPr lang="en-US" sz="2800" dirty="0" smtClean="0"/>
              <a:t>2</a:t>
            </a:r>
          </a:p>
          <a:p>
            <a:r>
              <a:rPr lang="en-US" sz="2800" dirty="0" smtClean="0"/>
              <a:t>3</a:t>
            </a:r>
          </a:p>
          <a:p>
            <a:r>
              <a:rPr lang="en-US" sz="2800" dirty="0" smtClean="0"/>
              <a:t>4</a:t>
            </a:r>
          </a:p>
          <a:p>
            <a:r>
              <a:rPr lang="en-US" sz="2800" dirty="0" smtClean="0"/>
              <a:t>5</a:t>
            </a:r>
          </a:p>
          <a:p>
            <a:r>
              <a:rPr lang="en-US" sz="2800" dirty="0" smtClean="0"/>
              <a:t>7</a:t>
            </a:r>
          </a:p>
          <a:p>
            <a:r>
              <a:rPr lang="en-US" sz="2800" dirty="0" smtClean="0"/>
              <a:t>8</a:t>
            </a:r>
          </a:p>
          <a:p>
            <a:r>
              <a:rPr lang="en-US" sz="2800" dirty="0" smtClean="0"/>
              <a:t>9</a:t>
            </a:r>
          </a:p>
          <a:p>
            <a:r>
              <a:rPr lang="en-US" sz="2800" dirty="0" smtClean="0"/>
              <a:t>10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i</a:t>
            </a:r>
            <a:r>
              <a:rPr lang="en-US" dirty="0" smtClean="0"/>
              <a:t>&lt;=10):</a:t>
            </a:r>
          </a:p>
          <a:p>
            <a:pPr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i</a:t>
            </a:r>
            <a:r>
              <a:rPr lang="en-US" dirty="0" smtClean="0"/>
              <a:t>==6):</a:t>
            </a:r>
          </a:p>
          <a:p>
            <a:pPr>
              <a:buNone/>
            </a:pPr>
            <a:r>
              <a:rPr lang="en-US" dirty="0" smtClean="0"/>
              <a:t>        print("hello")</a:t>
            </a:r>
          </a:p>
          <a:p>
            <a:pPr>
              <a:buNone/>
            </a:pPr>
            <a:r>
              <a:rPr lang="en-US" dirty="0" smtClean="0"/>
              <a:t>        pass</a:t>
            </a:r>
          </a:p>
          <a:p>
            <a:pPr>
              <a:buNone/>
            </a:pPr>
            <a:r>
              <a:rPr lang="en-US" dirty="0" smtClean="0"/>
              <a:t>    else:</a:t>
            </a:r>
          </a:p>
          <a:p>
            <a:pPr>
              <a:buNone/>
            </a:pPr>
            <a:r>
              <a:rPr lang="en-US" dirty="0" smtClean="0"/>
              <a:t>        print(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=i+1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b-NO" dirty="0" smtClean="0"/>
              <a:t>1</a:t>
            </a:r>
          </a:p>
          <a:p>
            <a:pPr>
              <a:buNone/>
            </a:pPr>
            <a:r>
              <a:rPr lang="nb-NO" dirty="0" smtClean="0"/>
              <a:t>2</a:t>
            </a:r>
          </a:p>
          <a:p>
            <a:pPr>
              <a:buNone/>
            </a:pPr>
            <a:r>
              <a:rPr lang="nb-NO" dirty="0" smtClean="0"/>
              <a:t>3</a:t>
            </a:r>
          </a:p>
          <a:p>
            <a:pPr>
              <a:buNone/>
            </a:pPr>
            <a:r>
              <a:rPr lang="nb-NO" dirty="0" smtClean="0"/>
              <a:t>4</a:t>
            </a:r>
          </a:p>
          <a:p>
            <a:pPr>
              <a:buNone/>
            </a:pPr>
            <a:r>
              <a:rPr lang="nb-NO" dirty="0" smtClean="0"/>
              <a:t>5</a:t>
            </a:r>
          </a:p>
          <a:p>
            <a:pPr>
              <a:buNone/>
            </a:pPr>
            <a:r>
              <a:rPr lang="nb-NO" dirty="0" smtClean="0"/>
              <a:t>hello</a:t>
            </a:r>
          </a:p>
          <a:p>
            <a:pPr>
              <a:buNone/>
            </a:pPr>
            <a:r>
              <a:rPr lang="nb-NO" dirty="0" smtClean="0"/>
              <a:t>7</a:t>
            </a:r>
          </a:p>
          <a:p>
            <a:pPr>
              <a:buNone/>
            </a:pPr>
            <a:r>
              <a:rPr lang="nb-NO" dirty="0" smtClean="0"/>
              <a:t>8</a:t>
            </a:r>
          </a:p>
          <a:p>
            <a:pPr>
              <a:buNone/>
            </a:pPr>
            <a:r>
              <a:rPr lang="nb-NO" dirty="0" smtClean="0"/>
              <a:t>9</a:t>
            </a:r>
          </a:p>
          <a:p>
            <a:pPr>
              <a:buNone/>
            </a:pPr>
            <a:r>
              <a:rPr lang="nb-NO" dirty="0" smtClean="0"/>
              <a:t>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i</a:t>
            </a:r>
            <a:r>
              <a:rPr lang="en-US" dirty="0" smtClean="0"/>
              <a:t>&lt;=10):</a:t>
            </a:r>
          </a:p>
          <a:p>
            <a:pPr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i</a:t>
            </a:r>
            <a:r>
              <a:rPr lang="en-US" dirty="0" smtClean="0"/>
              <a:t>==6):</a:t>
            </a:r>
          </a:p>
          <a:p>
            <a:pPr>
              <a:buNone/>
            </a:pPr>
            <a:r>
              <a:rPr lang="en-US" dirty="0" smtClean="0"/>
              <a:t>        print("hello")</a:t>
            </a:r>
          </a:p>
          <a:p>
            <a:pPr>
              <a:buNone/>
            </a:pPr>
            <a:r>
              <a:rPr lang="en-US" dirty="0" smtClean="0"/>
              <a:t>        continue</a:t>
            </a:r>
          </a:p>
          <a:p>
            <a:pPr>
              <a:buNone/>
            </a:pPr>
            <a:r>
              <a:rPr lang="en-US" dirty="0" smtClean="0"/>
              <a:t>    else:</a:t>
            </a:r>
          </a:p>
          <a:p>
            <a:pPr>
              <a:buNone/>
            </a:pPr>
            <a:r>
              <a:rPr lang="en-US" dirty="0" smtClean="0"/>
              <a:t>        print(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=i+1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00800" y="2057400"/>
            <a:ext cx="210506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Output</a:t>
            </a:r>
          </a:p>
          <a:p>
            <a:r>
              <a:rPr lang="en-US" sz="3200" dirty="0" smtClean="0"/>
              <a:t>Infinite loop</a:t>
            </a:r>
          </a:p>
          <a:p>
            <a:r>
              <a:rPr lang="en-US" sz="3200" dirty="0" smtClean="0"/>
              <a:t>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=1</a:t>
            </a:r>
          </a:p>
          <a:p>
            <a:pPr>
              <a:buNone/>
            </a:pPr>
            <a:r>
              <a:rPr lang="en-US" dirty="0" smtClean="0"/>
              <a:t>while(</a:t>
            </a:r>
            <a:r>
              <a:rPr lang="en-US" dirty="0" err="1" smtClean="0"/>
              <a:t>i</a:t>
            </a:r>
            <a:r>
              <a:rPr lang="en-US" dirty="0" smtClean="0"/>
              <a:t>&lt;=10):</a:t>
            </a:r>
          </a:p>
          <a:p>
            <a:pPr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i</a:t>
            </a:r>
            <a:r>
              <a:rPr lang="en-US" dirty="0" smtClean="0"/>
              <a:t>==6):</a:t>
            </a:r>
          </a:p>
          <a:p>
            <a:pPr>
              <a:buNone/>
            </a:pPr>
            <a:r>
              <a:rPr lang="en-US" dirty="0" smtClean="0"/>
              <a:t>        continue</a:t>
            </a:r>
          </a:p>
          <a:p>
            <a:pPr>
              <a:buNone/>
            </a:pPr>
            <a:r>
              <a:rPr lang="en-US" dirty="0" smtClean="0"/>
              <a:t>    else:</a:t>
            </a:r>
          </a:p>
          <a:p>
            <a:pPr>
              <a:buNone/>
            </a:pPr>
            <a:r>
              <a:rPr lang="en-US" dirty="0" smtClean="0"/>
              <a:t>        print(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</a:t>
            </a:r>
            <a:r>
              <a:rPr lang="en-US" dirty="0" smtClean="0"/>
              <a:t>=i+1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Output</a:t>
            </a:r>
          </a:p>
          <a:p>
            <a:pPr>
              <a:buNone/>
            </a:pPr>
            <a:r>
              <a:rPr lang="en-US" dirty="0" smtClean="0"/>
              <a:t>1</a:t>
            </a:r>
          </a:p>
          <a:p>
            <a:pPr>
              <a:buNone/>
            </a:pPr>
            <a:r>
              <a:rPr lang="en-US" dirty="0" smtClean="0"/>
              <a:t>2</a:t>
            </a:r>
          </a:p>
          <a:p>
            <a:pPr>
              <a:buNone/>
            </a:pPr>
            <a:r>
              <a:rPr lang="en-US" dirty="0" smtClean="0"/>
              <a:t>3</a:t>
            </a:r>
          </a:p>
          <a:p>
            <a:pPr>
              <a:buNone/>
            </a:pPr>
            <a:r>
              <a:rPr lang="en-US" dirty="0" smtClean="0"/>
              <a:t>4</a:t>
            </a:r>
          </a:p>
          <a:p>
            <a:pPr>
              <a:buNone/>
            </a:pPr>
            <a:r>
              <a:rPr lang="en-US" dirty="0" smtClean="0"/>
              <a:t>5</a:t>
            </a:r>
          </a:p>
          <a:p>
            <a:pPr>
              <a:buNone/>
            </a:pPr>
            <a:r>
              <a:rPr lang="en-US" dirty="0" smtClean="0"/>
              <a:t>Infinite (printing nothing)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 Integers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Integers are whole numbers</a:t>
            </a:r>
          </a:p>
          <a:p>
            <a:r>
              <a:rPr lang="en-US" dirty="0" smtClean="0"/>
              <a:t>They are 32- bit numbers</a:t>
            </a:r>
          </a:p>
          <a:p>
            <a:r>
              <a:rPr lang="en-US" dirty="0" smtClean="0"/>
              <a:t>Range: -2147483648 to 2147483647</a:t>
            </a:r>
          </a:p>
          <a:p>
            <a:r>
              <a:rPr lang="en-US" dirty="0" smtClean="0"/>
              <a:t>By default integers are base-10 numbers</a:t>
            </a:r>
          </a:p>
          <a:p>
            <a:pPr>
              <a:buNone/>
            </a:pPr>
            <a:r>
              <a:rPr lang="en-US" dirty="0" smtClean="0"/>
              <a:t>&gt;&gt;&gt;300		#300 in decimal</a:t>
            </a:r>
          </a:p>
          <a:p>
            <a:pPr>
              <a:buNone/>
            </a:pPr>
            <a:r>
              <a:rPr lang="en-US" dirty="0" smtClean="0"/>
              <a:t>300</a:t>
            </a:r>
          </a:p>
          <a:p>
            <a:pPr>
              <a:buNone/>
            </a:pPr>
            <a:r>
              <a:rPr lang="en-US" dirty="0" smtClean="0"/>
              <a:t>&gt;&gt;&gt;0x12c		#300 in hex</a:t>
            </a:r>
          </a:p>
          <a:p>
            <a:pPr>
              <a:buNone/>
            </a:pPr>
            <a:r>
              <a:rPr lang="en-US" dirty="0" smtClean="0"/>
              <a:t>300</a:t>
            </a:r>
          </a:p>
          <a:p>
            <a:pPr>
              <a:buNone/>
            </a:pPr>
            <a:r>
              <a:rPr lang="en-US" dirty="0" smtClean="0"/>
              <a:t>&gt;&gt;&gt;0o454		#300 in octal</a:t>
            </a:r>
          </a:p>
          <a:p>
            <a:pPr>
              <a:buNone/>
            </a:pPr>
            <a:r>
              <a:rPr lang="en-US" dirty="0" smtClean="0"/>
              <a:t>300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="1" dirty="0" smtClean="0"/>
              <a:t>. Long integers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Similar to integers, except that the maximum and minimum values of long integers are restricted by how much memory you have.</a:t>
            </a:r>
          </a:p>
          <a:p>
            <a:pPr>
              <a:buNone/>
            </a:pPr>
            <a:r>
              <a:rPr lang="en-US" dirty="0" smtClean="0"/>
              <a:t>To differentiate between the two types of integers append an “L” to the end of long integers. (lowercase –l)</a:t>
            </a:r>
          </a:p>
          <a:p>
            <a:pPr>
              <a:buNone/>
            </a:pPr>
            <a:r>
              <a:rPr lang="en-US" dirty="0" smtClean="0"/>
              <a:t>&gt;&gt;&gt;200L</a:t>
            </a:r>
          </a:p>
          <a:p>
            <a:pPr>
              <a:buNone/>
            </a:pPr>
            <a:r>
              <a:rPr lang="en-US" dirty="0" smtClean="0"/>
              <a:t>200L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3. Floating point numbers: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Represent fractional numeric values such as3.14159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They can represented in exponent form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They are rounded values</a:t>
            </a:r>
          </a:p>
          <a:p>
            <a:pPr>
              <a:buNone/>
            </a:pPr>
            <a:r>
              <a:rPr lang="en-US" dirty="0" smtClean="0"/>
              <a:t>Ex:</a:t>
            </a:r>
          </a:p>
          <a:p>
            <a:pPr>
              <a:buNone/>
            </a:pPr>
            <a:r>
              <a:rPr lang="en-US" dirty="0" smtClean="0"/>
              <a:t>200.05</a:t>
            </a:r>
          </a:p>
          <a:p>
            <a:pPr>
              <a:buNone/>
            </a:pPr>
            <a:r>
              <a:rPr lang="en-US" dirty="0" smtClean="0"/>
              <a:t>9.80655</a:t>
            </a:r>
          </a:p>
          <a:p>
            <a:pPr>
              <a:buNone/>
            </a:pPr>
            <a:r>
              <a:rPr lang="en-US" dirty="0" smtClean="0"/>
              <a:t>.1</a:t>
            </a:r>
          </a:p>
          <a:p>
            <a:pPr>
              <a:buNone/>
            </a:pPr>
            <a:r>
              <a:rPr lang="en-US" dirty="0" smtClean="0"/>
              <a:t>2005e-2</a:t>
            </a:r>
          </a:p>
          <a:p>
            <a:pPr>
              <a:buNone/>
            </a:pPr>
            <a:r>
              <a:rPr lang="en-US" dirty="0" smtClean="0"/>
              <a:t>6.0221367E23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4. Imaginary numbers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form an imaginary number by appending a 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“j” </a:t>
            </a:r>
            <a:r>
              <a:rPr lang="en-US" dirty="0" smtClean="0"/>
              <a:t>to the decimal number( </a:t>
            </a:r>
            <a:r>
              <a:rPr lang="en-US" dirty="0" err="1" smtClean="0"/>
              <a:t>int</a:t>
            </a:r>
            <a:r>
              <a:rPr lang="en-US" dirty="0" smtClean="0"/>
              <a:t> or float)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&gt;&gt;&gt;2+5j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(2+5j)</a:t>
            </a:r>
          </a:p>
          <a:p>
            <a:pPr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&gt;&gt;&gt;2*(2+5j)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4+10j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contiguous set of characters represented in the quotation marks. </a:t>
            </a:r>
          </a:p>
          <a:p>
            <a:r>
              <a:rPr lang="en-US" dirty="0" smtClean="0"/>
              <a:t>Python allows for either pairs of single or double quotes.</a:t>
            </a:r>
          </a:p>
          <a:p>
            <a:r>
              <a:rPr lang="en-US" dirty="0" smtClean="0"/>
              <a:t> Subsets of strings can be taken using the slice operator ([ ] and [:] ) with indexes starting at 0 in the beginning of the string and working their way from -1 at the end. </a:t>
            </a:r>
          </a:p>
          <a:p>
            <a:r>
              <a:rPr lang="en-US" dirty="0" smtClean="0"/>
              <a:t>The plus (+) sign is the string concatenation operator and the asterisk (*) is the repetition operator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488</TotalTime>
  <Words>1126</Words>
  <Application>Microsoft Office PowerPoint</Application>
  <PresentationFormat>On-screen Show (4:3)</PresentationFormat>
  <Paragraphs>382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Median</vt:lpstr>
      <vt:lpstr>Diseño predeterminado</vt:lpstr>
      <vt:lpstr>Slide 1</vt:lpstr>
      <vt:lpstr>Slide 2</vt:lpstr>
      <vt:lpstr>Types</vt:lpstr>
      <vt:lpstr>1. Numbers</vt:lpstr>
      <vt:lpstr> 1. Integers </vt:lpstr>
      <vt:lpstr> 2. Long integers </vt:lpstr>
      <vt:lpstr>3. Floating point numbers:</vt:lpstr>
      <vt:lpstr> 4. Imaginary numbers </vt:lpstr>
      <vt:lpstr>2. Strings</vt:lpstr>
      <vt:lpstr>Slide 10</vt:lpstr>
      <vt:lpstr>Slide 11</vt:lpstr>
      <vt:lpstr>Slide 12</vt:lpstr>
      <vt:lpstr>3. Boolean</vt:lpstr>
      <vt:lpstr>Slide 14</vt:lpstr>
      <vt:lpstr>Operators-</vt:lpstr>
      <vt:lpstr>1. Arithmetic Operators</vt:lpstr>
      <vt:lpstr>2. Relational Operators</vt:lpstr>
      <vt:lpstr>Slide 18</vt:lpstr>
      <vt:lpstr>3. Assignment Operators</vt:lpstr>
      <vt:lpstr>If Statement</vt:lpstr>
      <vt:lpstr>If…else Statement</vt:lpstr>
      <vt:lpstr>Slide 22</vt:lpstr>
      <vt:lpstr>elif Statement</vt:lpstr>
      <vt:lpstr>Slide 24</vt:lpstr>
      <vt:lpstr>Single Statement Suites</vt:lpstr>
      <vt:lpstr>While Loop</vt:lpstr>
      <vt:lpstr>Using else Statement with Loops</vt:lpstr>
      <vt:lpstr>Slide 28</vt:lpstr>
      <vt:lpstr>Slide 29</vt:lpstr>
      <vt:lpstr>Single Statement Suites</vt:lpstr>
      <vt:lpstr>For Loop</vt:lpstr>
      <vt:lpstr>Slide 32</vt:lpstr>
      <vt:lpstr> Ex-2 </vt:lpstr>
      <vt:lpstr>Break Statement</vt:lpstr>
      <vt:lpstr>Slide 35</vt:lpstr>
      <vt:lpstr>Slide 36</vt:lpstr>
      <vt:lpstr>Slide 37</vt:lpstr>
      <vt:lpstr>Continue Statement</vt:lpstr>
      <vt:lpstr>Slide 39</vt:lpstr>
      <vt:lpstr>Slide 40</vt:lpstr>
      <vt:lpstr>Slide 41</vt:lpstr>
      <vt:lpstr>Pass Statement</vt:lpstr>
      <vt:lpstr>Slide 43</vt:lpstr>
      <vt:lpstr>Slide 44</vt:lpstr>
      <vt:lpstr>Slide 45</vt:lpstr>
      <vt:lpstr>Slide 46</vt:lpstr>
      <vt:lpstr>Slide 47</vt:lpstr>
      <vt:lpstr>Slide 48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75</cp:revision>
  <dcterms:created xsi:type="dcterms:W3CDTF">2006-08-16T00:00:00Z</dcterms:created>
  <dcterms:modified xsi:type="dcterms:W3CDTF">2017-01-20T05:50:57Z</dcterms:modified>
</cp:coreProperties>
</file>