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044D7-1548-492F-9BCB-069E71A94D04}" type="datetimeFigureOut">
              <a:rPr lang="en-US" smtClean="0"/>
              <a:pPr/>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13409C-0214-40D7-964F-CC2EFAED3739}" type="slidenum">
              <a:rPr lang="en-US" smtClean="0"/>
              <a:pPr/>
              <a:t>‹#›</a:t>
            </a:fld>
            <a:endParaRPr lang="en-US"/>
          </a:p>
        </p:txBody>
      </p:sp>
    </p:spTree>
    <p:extLst>
      <p:ext uri="{BB962C8B-B14F-4D97-AF65-F5344CB8AC3E}">
        <p14:creationId xmlns:p14="http://schemas.microsoft.com/office/powerpoint/2010/main" val="138518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13409C-0214-40D7-964F-CC2EFAED3739}"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13409C-0214-40D7-964F-CC2EFAED3739}"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13409C-0214-40D7-964F-CC2EFAED3739}"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13409C-0214-40D7-964F-CC2EFAED3739}"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13409C-0214-40D7-964F-CC2EFAED3739}"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13409C-0214-40D7-964F-CC2EFAED3739}"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13409C-0214-40D7-964F-CC2EFAED373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1/18/2017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914400"/>
          </a:xfrm>
        </p:spPr>
        <p:txBody>
          <a:bodyPr>
            <a:normAutofit fontScale="90000"/>
          </a:bodyPr>
          <a:lstStyle/>
          <a:p>
            <a:pPr algn="ctr"/>
            <a:r>
              <a:rPr lang="en-US" dirty="0" smtClean="0"/>
              <a:t>UNIT – 3</a:t>
            </a:r>
            <a:br>
              <a:rPr lang="en-US" dirty="0" smtClean="0"/>
            </a:br>
            <a:r>
              <a:rPr lang="en-US" dirty="0" smtClean="0"/>
              <a:t>DOMAIN TESTING</a:t>
            </a:r>
            <a:endParaRPr lang="en-US" dirty="0"/>
          </a:p>
        </p:txBody>
      </p:sp>
      <p:sp>
        <p:nvSpPr>
          <p:cNvPr id="3" name="Subtitle 2"/>
          <p:cNvSpPr>
            <a:spLocks noGrp="1"/>
          </p:cNvSpPr>
          <p:nvPr>
            <p:ph type="subTitle" idx="1"/>
          </p:nvPr>
        </p:nvSpPr>
        <p:spPr>
          <a:xfrm>
            <a:off x="533400" y="1371600"/>
            <a:ext cx="8153400" cy="4876800"/>
          </a:xfrm>
        </p:spPr>
        <p:txBody>
          <a:bodyPr/>
          <a:lstStyle/>
          <a:p>
            <a:pPr algn="l"/>
            <a:r>
              <a:rPr lang="en-US" b="1" dirty="0" smtClean="0"/>
              <a:t>Domain: domain is a set of possible values of an independent variable or the variables of a function </a:t>
            </a:r>
          </a:p>
          <a:p>
            <a:pPr algn="l"/>
            <a:r>
              <a:rPr lang="en-US" b="1" dirty="0" smtClean="0"/>
              <a:t>Domain testing attempts to determine whether the classification is or is not correct</a:t>
            </a:r>
          </a:p>
          <a:p>
            <a:pPr algn="l"/>
            <a:r>
              <a:rPr lang="en-US" b="1" dirty="0" smtClean="0"/>
              <a:t>Fig 3.1</a:t>
            </a:r>
          </a:p>
          <a:p>
            <a:pPr algn="l"/>
            <a:endParaRPr lang="en-US" dirty="0"/>
          </a:p>
        </p:txBody>
      </p:sp>
      <p:pic>
        <p:nvPicPr>
          <p:cNvPr id="1026" name="Picture 2"/>
          <p:cNvPicPr>
            <a:picLocks noChangeAspect="1" noChangeArrowheads="1"/>
          </p:cNvPicPr>
          <p:nvPr/>
        </p:nvPicPr>
        <p:blipFill>
          <a:blip r:embed="rId2"/>
          <a:srcRect/>
          <a:stretch>
            <a:fillRect/>
          </a:stretch>
        </p:blipFill>
        <p:spPr bwMode="auto">
          <a:xfrm>
            <a:off x="609600" y="4419600"/>
            <a:ext cx="6553200" cy="2047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0" y="381000"/>
            <a:ext cx="8382000" cy="6172200"/>
          </a:xfrm>
        </p:spPr>
        <p:txBody>
          <a:bodyPr>
            <a:normAutofit/>
          </a:bodyPr>
          <a:lstStyle/>
          <a:p>
            <a:pPr algn="l"/>
            <a:r>
              <a:rPr lang="en-US" b="1" dirty="0" smtClean="0"/>
              <a:t>4.ORTHOGONAL BOUNDARIES: </a:t>
            </a:r>
          </a:p>
          <a:p>
            <a:pPr algn="l"/>
            <a:r>
              <a:rPr lang="en-US" dirty="0" smtClean="0"/>
              <a:t> </a:t>
            </a:r>
            <a:r>
              <a:rPr lang="en-US" dirty="0" err="1" smtClean="0"/>
              <a:t>i</a:t>
            </a:r>
            <a:r>
              <a:rPr lang="en-US" dirty="0" smtClean="0"/>
              <a:t>)Two boundary sets U and V (See Figure 3.2) are said to be orthogonal if every inequality in V is perpendicular to every inequality in U </a:t>
            </a:r>
          </a:p>
          <a:p>
            <a:pPr algn="l"/>
            <a:r>
              <a:rPr lang="en-US" dirty="0" smtClean="0"/>
              <a:t>ii)If two boundary sets are orthogonal, then they can be tested independently </a:t>
            </a:r>
          </a:p>
          <a:p>
            <a:pPr algn="l"/>
            <a:r>
              <a:rPr lang="en-US" b="1" dirty="0" smtClean="0"/>
              <a:t>5.CLOSURE CONSISTENCY: </a:t>
            </a:r>
          </a:p>
          <a:p>
            <a:pPr algn="l"/>
            <a:r>
              <a:rPr lang="en-US" dirty="0" err="1" smtClean="0"/>
              <a:t>i</a:t>
            </a:r>
            <a:r>
              <a:rPr lang="en-US" dirty="0" smtClean="0"/>
              <a:t>) Figure 4.6 shows another desirable domain property: boundary closures are consistent and systematic. </a:t>
            </a:r>
          </a:p>
          <a:p>
            <a:pPr algn="l"/>
            <a:endParaRPr lang="en-US" b="1" dirty="0" smtClean="0"/>
          </a:p>
          <a:p>
            <a:pPr algn="l"/>
            <a:endParaRPr lang="en-US" b="1" dirty="0" smtClean="0"/>
          </a:p>
          <a:p>
            <a:pPr algn="l"/>
            <a:endParaRPr lang="en-US"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sp>
        <p:nvSpPr>
          <p:cNvPr id="3" name="Rectangle 2"/>
          <p:cNvSpPr/>
          <p:nvPr/>
        </p:nvSpPr>
        <p:spPr>
          <a:xfrm>
            <a:off x="2286000" y="3105835"/>
            <a:ext cx="4572000" cy="646331"/>
          </a:xfrm>
          <a:prstGeom prst="rect">
            <a:avLst/>
          </a:prstGeom>
        </p:spPr>
        <p:txBody>
          <a:bodyPr>
            <a:spAutoFit/>
          </a:bodyPr>
          <a:lstStyle/>
          <a:p>
            <a:endParaRPr lang="en-US" dirty="0" smtClean="0"/>
          </a:p>
          <a:p>
            <a:r>
              <a:rPr lang="en-US" b="1"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0" y="381000"/>
            <a:ext cx="8382000" cy="6172200"/>
          </a:xfrm>
        </p:spPr>
        <p:txBody>
          <a:bodyPr>
            <a:normAutofit/>
          </a:bodyPr>
          <a:lstStyle/>
          <a:p>
            <a:pPr algn="l"/>
            <a:r>
              <a:rPr lang="en-US" b="1" dirty="0" smtClean="0"/>
              <a:t> </a:t>
            </a:r>
            <a:r>
              <a:rPr lang="en-US" dirty="0" smtClean="0"/>
              <a:t>o The shaded areas on the boundary denote that the boundary belongs to the domain in which the shading lies - e.g., the boundary lines belong to the domains on the right. </a:t>
            </a:r>
          </a:p>
          <a:p>
            <a:pPr algn="l"/>
            <a:endParaRPr lang="en-US" dirty="0" smtClean="0"/>
          </a:p>
          <a:p>
            <a:pPr algn="l"/>
            <a:endParaRPr lang="en-US" b="1" dirty="0" smtClean="0"/>
          </a:p>
          <a:p>
            <a:pPr algn="l"/>
            <a:endParaRPr lang="en-US" b="1" dirty="0" smtClean="0"/>
          </a:p>
          <a:p>
            <a:pPr algn="l"/>
            <a:endParaRPr lang="en-US" dirty="0" smtClean="0"/>
          </a:p>
          <a:p>
            <a:pPr algn="l"/>
            <a:endParaRPr lang="en-US" b="1" dirty="0" smtClean="0"/>
          </a:p>
          <a:p>
            <a:pPr algn="l"/>
            <a:r>
              <a:rPr lang="en-US" b="1" dirty="0" smtClean="0"/>
              <a:t>Fig:3.4 Linear, Non-orthogonal Domain Boundaries </a:t>
            </a:r>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sp>
        <p:nvSpPr>
          <p:cNvPr id="3" name="Rectangle 2"/>
          <p:cNvSpPr/>
          <p:nvPr/>
        </p:nvSpPr>
        <p:spPr>
          <a:xfrm>
            <a:off x="2286000" y="3105835"/>
            <a:ext cx="4572000" cy="646331"/>
          </a:xfrm>
          <a:prstGeom prst="rect">
            <a:avLst/>
          </a:prstGeom>
        </p:spPr>
        <p:txBody>
          <a:bodyPr>
            <a:spAutoFit/>
          </a:bodyPr>
          <a:lstStyle/>
          <a:p>
            <a:endParaRPr lang="en-US" dirty="0" smtClean="0"/>
          </a:p>
          <a:p>
            <a:r>
              <a:rPr lang="en-US" b="1" dirty="0" smtClean="0"/>
              <a:t>: </a:t>
            </a:r>
          </a:p>
        </p:txBody>
      </p:sp>
      <p:pic>
        <p:nvPicPr>
          <p:cNvPr id="5122" name="Picture 2"/>
          <p:cNvPicPr>
            <a:picLocks noChangeAspect="1" noChangeArrowheads="1"/>
          </p:cNvPicPr>
          <p:nvPr/>
        </p:nvPicPr>
        <p:blipFill>
          <a:blip r:embed="rId3"/>
          <a:srcRect/>
          <a:stretch>
            <a:fillRect/>
          </a:stretch>
        </p:blipFill>
        <p:spPr bwMode="auto">
          <a:xfrm>
            <a:off x="1981200" y="2895600"/>
            <a:ext cx="4762500" cy="2400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228600"/>
            <a:ext cx="8382000" cy="5410200"/>
          </a:xfrm>
        </p:spPr>
        <p:txBody>
          <a:bodyPr>
            <a:normAutofit lnSpcReduction="10000"/>
          </a:bodyPr>
          <a:lstStyle/>
          <a:p>
            <a:pPr algn="l"/>
            <a:r>
              <a:rPr lang="en-US" b="1" dirty="0" smtClean="0"/>
              <a:t>6.CONVEX: </a:t>
            </a:r>
          </a:p>
          <a:p>
            <a:pPr algn="l"/>
            <a:r>
              <a:rPr lang="en-US" dirty="0" smtClean="0"/>
              <a:t>o A geometric figure (in any number of dimensions) is convex if you can take two arbitrary points on any two different boundaries, join them by a line and all points on that line lie within the figure. </a:t>
            </a:r>
          </a:p>
          <a:p>
            <a:pPr algn="l"/>
            <a:r>
              <a:rPr lang="en-US" dirty="0" smtClean="0"/>
              <a:t>7.</a:t>
            </a:r>
            <a:r>
              <a:rPr lang="en-US" b="1" dirty="0" smtClean="0"/>
              <a:t>SIMPLY CONNECTED: </a:t>
            </a:r>
          </a:p>
          <a:p>
            <a:pPr algn="l"/>
            <a:r>
              <a:rPr lang="en-US" dirty="0" smtClean="0"/>
              <a:t>o Nice domains are simply connected; that is, they are in one piece rather than pieces all over the place intersperse (=mix together or spread or combine) with other domains. </a:t>
            </a:r>
          </a:p>
          <a:p>
            <a:pPr algn="l"/>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subTitle" idx="1"/>
          </p:nvPr>
        </p:nvSpPr>
        <p:spPr>
          <a:xfrm>
            <a:off x="304800" y="457200"/>
            <a:ext cx="8458200" cy="5943600"/>
          </a:xfrm>
        </p:spPr>
        <p:txBody>
          <a:bodyPr/>
          <a:lstStyle/>
          <a:p>
            <a:pPr algn="l"/>
            <a:r>
              <a:rPr lang="en-US" b="1" dirty="0" smtClean="0"/>
              <a:t>UGLY DOMAINS: </a:t>
            </a:r>
          </a:p>
          <a:p>
            <a:pPr algn="l"/>
            <a:r>
              <a:rPr lang="en-US" sz="2400" dirty="0" smtClean="0"/>
              <a:t>o Some domains are born ugly and some are uglified by bad specifications. </a:t>
            </a:r>
          </a:p>
          <a:p>
            <a:pPr algn="l"/>
            <a:r>
              <a:rPr lang="en-US" sz="2400" dirty="0" smtClean="0"/>
              <a:t>1.</a:t>
            </a:r>
            <a:r>
              <a:rPr lang="en-US" sz="2400" b="1" dirty="0" smtClean="0"/>
              <a:t>AMBIGUITIES AND CONTRADICTIONS: </a:t>
            </a:r>
          </a:p>
          <a:p>
            <a:pPr algn="l"/>
            <a:r>
              <a:rPr lang="en-US" sz="2400" dirty="0" smtClean="0"/>
              <a:t>Domain ambiguities are holes in the input space. </a:t>
            </a:r>
          </a:p>
          <a:p>
            <a:pPr algn="l"/>
            <a:r>
              <a:rPr lang="en-US" sz="2400" dirty="0" smtClean="0"/>
              <a:t> The holes may lie within the domains or in cracks between domains.  Fig:3.5 </a:t>
            </a:r>
            <a:r>
              <a:rPr lang="en-US" sz="2400" b="1" dirty="0" smtClean="0"/>
              <a:t>Domain Ambiguities and Contradictions </a:t>
            </a:r>
            <a:endParaRPr lang="en-US" sz="2400" dirty="0" smtClean="0"/>
          </a:p>
          <a:p>
            <a:pPr algn="l"/>
            <a:endParaRPr lang="en-US" b="1" dirty="0" smtClean="0"/>
          </a:p>
          <a:p>
            <a:pPr algn="l"/>
            <a:endParaRPr lang="en-US" dirty="0"/>
          </a:p>
        </p:txBody>
      </p:sp>
      <p:pic>
        <p:nvPicPr>
          <p:cNvPr id="6146" name="Picture 2"/>
          <p:cNvPicPr>
            <a:picLocks noChangeAspect="1" noChangeArrowheads="1"/>
          </p:cNvPicPr>
          <p:nvPr/>
        </p:nvPicPr>
        <p:blipFill>
          <a:blip r:embed="rId2"/>
          <a:srcRect/>
          <a:stretch>
            <a:fillRect/>
          </a:stretch>
        </p:blipFill>
        <p:spPr bwMode="auto">
          <a:xfrm>
            <a:off x="762000" y="3581400"/>
            <a:ext cx="7162800"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228600"/>
            <a:ext cx="8382000" cy="5943600"/>
          </a:xfrm>
        </p:spPr>
        <p:txBody>
          <a:bodyPr>
            <a:normAutofit/>
          </a:bodyPr>
          <a:lstStyle/>
          <a:p>
            <a:pPr algn="l"/>
            <a:r>
              <a:rPr lang="en-US" b="1" dirty="0" smtClean="0"/>
              <a:t>SIMPLIFYING THE TOPOLOGY: </a:t>
            </a:r>
          </a:p>
          <a:p>
            <a:pPr algn="l"/>
            <a:r>
              <a:rPr lang="en-US" dirty="0" smtClean="0"/>
              <a:t>o The programmer's and tester's reaction to complex domains is the same - simplify </a:t>
            </a:r>
          </a:p>
          <a:p>
            <a:pPr algn="l"/>
            <a:r>
              <a:rPr lang="en-US" dirty="0" smtClean="0"/>
              <a:t>o There are three generic cases: </a:t>
            </a:r>
            <a:r>
              <a:rPr lang="en-US" b="1" dirty="0" smtClean="0"/>
              <a:t>concavities, holes and disconnected pieces. </a:t>
            </a:r>
          </a:p>
          <a:p>
            <a:pPr algn="l"/>
            <a:r>
              <a:rPr lang="en-US" dirty="0" smtClean="0"/>
              <a:t>o Programmers introduce bugs and testers </a:t>
            </a:r>
            <a:r>
              <a:rPr lang="en-US" dirty="0" err="1" smtClean="0"/>
              <a:t>misdesign</a:t>
            </a:r>
            <a:r>
              <a:rPr lang="en-US" dirty="0" smtClean="0"/>
              <a:t> test cases by: smoothing out concavities (Figure 3.6a), filling in holes (Figure 3.6b), and joining disconnected pieces (Figure 3.6c).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rcRect/>
          <a:stretch>
            <a:fillRect/>
          </a:stretch>
        </p:blipFill>
        <p:spPr bwMode="auto">
          <a:xfrm>
            <a:off x="457200" y="762000"/>
            <a:ext cx="8428789" cy="4953000"/>
          </a:xfrm>
          <a:prstGeom prst="rect">
            <a:avLst/>
          </a:prstGeom>
          <a:noFill/>
          <a:ln w="9525">
            <a:noFill/>
            <a:miter lim="800000"/>
            <a:headEnd/>
            <a:tailEnd/>
          </a:ln>
          <a:effectLst/>
        </p:spPr>
      </p:pic>
      <p:sp>
        <p:nvSpPr>
          <p:cNvPr id="5" name="TextBox 4"/>
          <p:cNvSpPr txBox="1"/>
          <p:nvPr/>
        </p:nvSpPr>
        <p:spPr>
          <a:xfrm>
            <a:off x="3505200" y="5029200"/>
            <a:ext cx="2057294" cy="892552"/>
          </a:xfrm>
          <a:prstGeom prst="rect">
            <a:avLst/>
          </a:prstGeom>
          <a:noFill/>
        </p:spPr>
        <p:txBody>
          <a:bodyPr wrap="none" rtlCol="0">
            <a:spAutoFit/>
          </a:bodyPr>
          <a:lstStyle/>
          <a:p>
            <a:endParaRPr lang="en-US" b="1" dirty="0" smtClean="0"/>
          </a:p>
          <a:p>
            <a:endParaRPr lang="en-US" b="1" dirty="0" smtClean="0"/>
          </a:p>
          <a:p>
            <a:r>
              <a:rPr lang="en-US" sz="1600" b="1" dirty="0" smtClean="0"/>
              <a:t>  (c).Joining the pieces</a:t>
            </a:r>
            <a:endParaRPr lang="en-US" sz="1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81000"/>
            <a:ext cx="8610600" cy="6172200"/>
          </a:xfrm>
        </p:spPr>
        <p:txBody>
          <a:bodyPr>
            <a:normAutofit/>
          </a:bodyPr>
          <a:lstStyle/>
          <a:p>
            <a:pPr algn="l"/>
            <a:r>
              <a:rPr lang="en-US" dirty="0" smtClean="0"/>
              <a:t> </a:t>
            </a:r>
            <a:r>
              <a:rPr lang="en-US" b="1" dirty="0" smtClean="0"/>
              <a:t>RECTIFYING BOUNDARY CLOSURES: </a:t>
            </a:r>
          </a:p>
          <a:p>
            <a:pPr algn="l"/>
            <a:r>
              <a:rPr lang="en-US" dirty="0" smtClean="0"/>
              <a:t>o If domain boundaries are parallel but have closures that go every which way (left, right, left ..) the natural reaction is to make closures go the same way (Figure 3.7 </a:t>
            </a:r>
            <a:r>
              <a:rPr lang="en-US" b="1" dirty="0" smtClean="0"/>
              <a:t>Forcing Closure Consistency </a:t>
            </a:r>
            <a:r>
              <a:rPr lang="en-US" dirty="0" smtClean="0"/>
              <a:t>). </a:t>
            </a:r>
          </a:p>
          <a:p>
            <a:endParaRPr lang="en-US" dirty="0" smtClean="0"/>
          </a:p>
          <a:p>
            <a:endParaRPr lang="en-US" dirty="0"/>
          </a:p>
        </p:txBody>
      </p:sp>
      <p:pic>
        <p:nvPicPr>
          <p:cNvPr id="8194" name="Picture 2"/>
          <p:cNvPicPr>
            <a:picLocks noChangeAspect="1" noChangeArrowheads="1"/>
          </p:cNvPicPr>
          <p:nvPr/>
        </p:nvPicPr>
        <p:blipFill>
          <a:blip r:embed="rId2"/>
          <a:srcRect/>
          <a:stretch>
            <a:fillRect/>
          </a:stretch>
        </p:blipFill>
        <p:spPr bwMode="auto">
          <a:xfrm>
            <a:off x="1295400" y="3124200"/>
            <a:ext cx="6858000" cy="3429000"/>
          </a:xfrm>
          <a:prstGeom prst="rect">
            <a:avLst/>
          </a:prstGeom>
          <a:noFill/>
          <a:ln w="9525">
            <a:noFill/>
            <a:miter lim="800000"/>
            <a:headEnd/>
            <a:tailEnd/>
          </a:ln>
          <a:effectLst/>
        </p:spPr>
      </p:pic>
      <p:sp>
        <p:nvSpPr>
          <p:cNvPr id="4" name="TextBox 3"/>
          <p:cNvSpPr txBox="1"/>
          <p:nvPr/>
        </p:nvSpPr>
        <p:spPr>
          <a:xfrm>
            <a:off x="2895600" y="6488668"/>
            <a:ext cx="4648200" cy="369332"/>
          </a:xfrm>
          <a:prstGeom prst="rect">
            <a:avLst/>
          </a:prstGeom>
          <a:noFill/>
        </p:spPr>
        <p:txBody>
          <a:bodyPr wrap="square" rtlCol="0">
            <a:spAutoFit/>
          </a:bodyPr>
          <a:lstStyle/>
          <a:p>
            <a:r>
              <a:rPr lang="en-US" b="1" dirty="0" smtClean="0"/>
              <a:t>(b)Inclusion/Exclusion Consistency</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228600"/>
            <a:ext cx="8382000" cy="5943600"/>
          </a:xfrm>
        </p:spPr>
        <p:txBody>
          <a:bodyPr>
            <a:normAutofit/>
          </a:bodyPr>
          <a:lstStyle/>
          <a:p>
            <a:pPr algn="l"/>
            <a:r>
              <a:rPr lang="en-US" b="1" dirty="0" smtClean="0"/>
              <a:t>DOMAIN TESTING STRATEGY :</a:t>
            </a:r>
            <a:endParaRPr lang="en-US" dirty="0" smtClean="0"/>
          </a:p>
          <a:p>
            <a:pPr algn="l"/>
            <a:r>
              <a:rPr lang="en-US" dirty="0" smtClean="0"/>
              <a:t>1. Domains are defined by their boundaries; therefore, domain testing concentrates test points on or near boundaries. </a:t>
            </a:r>
          </a:p>
          <a:p>
            <a:pPr algn="l"/>
            <a:r>
              <a:rPr lang="en-US" b="1" dirty="0" smtClean="0"/>
              <a:t>2.</a:t>
            </a:r>
            <a:r>
              <a:rPr lang="en-US" dirty="0" smtClean="0"/>
              <a:t>Pick enough points to test for all recognized kinds of boundary errors. </a:t>
            </a:r>
          </a:p>
          <a:p>
            <a:pPr algn="l"/>
            <a:r>
              <a:rPr lang="en-US" dirty="0" smtClean="0"/>
              <a:t>3. Because every boundary serves at least two different domains, test points used to check one domain can also be used to check adjacent domains. </a:t>
            </a:r>
          </a:p>
          <a:p>
            <a:pPr algn="l"/>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228600"/>
            <a:ext cx="8382000" cy="5943600"/>
          </a:xfrm>
        </p:spPr>
        <p:txBody>
          <a:bodyPr>
            <a:normAutofit lnSpcReduction="10000"/>
          </a:bodyPr>
          <a:lstStyle/>
          <a:p>
            <a:endParaRPr lang="en-US" dirty="0" smtClean="0"/>
          </a:p>
          <a:p>
            <a:pPr algn="l"/>
            <a:r>
              <a:rPr lang="en-US" b="1" dirty="0" smtClean="0"/>
              <a:t>DOMAIN BUGS AND HOW TO TEST FOR THEM: </a:t>
            </a:r>
          </a:p>
          <a:p>
            <a:pPr algn="l"/>
            <a:r>
              <a:rPr lang="en-US" dirty="0" smtClean="0"/>
              <a:t>o An </a:t>
            </a:r>
            <a:r>
              <a:rPr lang="en-US" b="1" dirty="0" smtClean="0"/>
              <a:t>interior point (Figure ) is a point in the domain such that all points within an arbitrarily small distance (called an epsilon neighborhood) are also in the domain. </a:t>
            </a:r>
          </a:p>
          <a:p>
            <a:pPr algn="l"/>
            <a:r>
              <a:rPr lang="en-US" dirty="0" smtClean="0"/>
              <a:t>o A </a:t>
            </a:r>
            <a:r>
              <a:rPr lang="en-US" b="1" dirty="0" smtClean="0"/>
              <a:t>boundary point is one such that within an epsilon neighborhood there are points both in the domain and not in the domain. </a:t>
            </a:r>
          </a:p>
          <a:p>
            <a:pPr algn="l"/>
            <a:r>
              <a:rPr lang="en-US" dirty="0" smtClean="0"/>
              <a:t>o An </a:t>
            </a:r>
            <a:r>
              <a:rPr lang="en-US" b="1" dirty="0" smtClean="0"/>
              <a:t>extreme point is a point that does not lie between any two other arbitrary but distinct points of a (convex) domain. </a:t>
            </a:r>
          </a:p>
          <a:p>
            <a:pPr algn="l"/>
            <a:endParaRPr lang="en-US"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228600"/>
            <a:ext cx="8382000" cy="5943600"/>
          </a:xfrm>
        </p:spPr>
        <p:txBody>
          <a:bodyPr>
            <a:normAutofit/>
          </a:bodyPr>
          <a:lstStyle/>
          <a:p>
            <a:pPr algn="l"/>
            <a:r>
              <a:rPr lang="en-US" b="1" dirty="0" smtClean="0"/>
              <a:t>Figure : Interior, Boundary and Extreme points.</a:t>
            </a:r>
          </a:p>
        </p:txBody>
      </p:sp>
      <p:pic>
        <p:nvPicPr>
          <p:cNvPr id="1026" name="Picture 2"/>
          <p:cNvPicPr>
            <a:picLocks noChangeAspect="1" noChangeArrowheads="1"/>
          </p:cNvPicPr>
          <p:nvPr/>
        </p:nvPicPr>
        <p:blipFill>
          <a:blip r:embed="rId2"/>
          <a:srcRect/>
          <a:stretch>
            <a:fillRect/>
          </a:stretch>
        </p:blipFill>
        <p:spPr bwMode="auto">
          <a:xfrm>
            <a:off x="762000" y="1447800"/>
            <a:ext cx="7391400"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304800"/>
            <a:ext cx="8382000" cy="6172200"/>
          </a:xfrm>
        </p:spPr>
        <p:txBody>
          <a:bodyPr>
            <a:normAutofit/>
          </a:bodyPr>
          <a:lstStyle/>
          <a:p>
            <a:pPr algn="l"/>
            <a:r>
              <a:rPr lang="en-US" b="1" dirty="0" smtClean="0"/>
              <a:t>BUG ASSUMPTION: </a:t>
            </a:r>
          </a:p>
          <a:p>
            <a:pPr algn="l"/>
            <a:r>
              <a:rPr lang="en-US" dirty="0" smtClean="0"/>
              <a:t>Domain Errors: </a:t>
            </a:r>
          </a:p>
          <a:p>
            <a:pPr algn="l"/>
            <a:r>
              <a:rPr lang="en-US" b="1" dirty="0" smtClean="0"/>
              <a:t>1.Double Zero Representation </a:t>
            </a:r>
          </a:p>
          <a:p>
            <a:pPr algn="l"/>
            <a:r>
              <a:rPr lang="en-US" b="1" dirty="0" smtClean="0"/>
              <a:t>2.Floating point zero check </a:t>
            </a:r>
          </a:p>
          <a:p>
            <a:pPr algn="l"/>
            <a:r>
              <a:rPr lang="en-US" dirty="0" smtClean="0"/>
              <a:t>3.</a:t>
            </a:r>
            <a:r>
              <a:rPr lang="en-US" b="1" dirty="0" smtClean="0"/>
              <a:t>Contradictory domains</a:t>
            </a:r>
          </a:p>
          <a:p>
            <a:pPr algn="l"/>
            <a:r>
              <a:rPr lang="en-US" b="1" dirty="0" smtClean="0"/>
              <a:t>4. Ambiguous domains </a:t>
            </a:r>
          </a:p>
          <a:p>
            <a:pPr algn="l"/>
            <a:r>
              <a:rPr lang="en-US" b="1" dirty="0" smtClean="0"/>
              <a:t>5.Over specified Domains </a:t>
            </a:r>
          </a:p>
          <a:p>
            <a:pPr algn="l"/>
            <a:r>
              <a:rPr lang="en-US" b="1" dirty="0" smtClean="0"/>
              <a:t>6.Boundary Errors </a:t>
            </a:r>
          </a:p>
          <a:p>
            <a:pPr algn="l"/>
            <a:r>
              <a:rPr lang="en-US" b="1" dirty="0" smtClean="0"/>
              <a:t>7.Closure Reversal </a:t>
            </a:r>
          </a:p>
          <a:p>
            <a:pPr algn="l"/>
            <a:r>
              <a:rPr lang="en-US" b="1" dirty="0" smtClean="0"/>
              <a:t>8.Faulty Logic </a:t>
            </a:r>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228600"/>
            <a:ext cx="8382000" cy="5943600"/>
          </a:xfrm>
        </p:spPr>
        <p:txBody>
          <a:bodyPr>
            <a:normAutofit/>
          </a:bodyPr>
          <a:lstStyle/>
          <a:p>
            <a:endParaRPr lang="en-US" dirty="0" smtClean="0"/>
          </a:p>
          <a:p>
            <a:pPr algn="l"/>
            <a:r>
              <a:rPr lang="en-US" dirty="0" smtClean="0"/>
              <a:t>o An </a:t>
            </a:r>
            <a:r>
              <a:rPr lang="en-US" b="1" dirty="0" smtClean="0"/>
              <a:t>on point is a point on the boundary. </a:t>
            </a:r>
          </a:p>
          <a:p>
            <a:pPr algn="l"/>
            <a:r>
              <a:rPr lang="en-US" dirty="0" smtClean="0"/>
              <a:t>o If the domain boundary is closed, an </a:t>
            </a:r>
            <a:r>
              <a:rPr lang="en-US" b="1" dirty="0" smtClean="0"/>
              <a:t>off point is a point near the boundary but in the adjacent domain. Figure : On points and Off points. </a:t>
            </a:r>
          </a:p>
          <a:p>
            <a:pPr algn="l"/>
            <a:endParaRPr lang="en-US" b="1" dirty="0" smtClean="0"/>
          </a:p>
        </p:txBody>
      </p:sp>
      <p:pic>
        <p:nvPicPr>
          <p:cNvPr id="2050" name="Picture 2"/>
          <p:cNvPicPr>
            <a:picLocks noChangeAspect="1" noChangeArrowheads="1"/>
          </p:cNvPicPr>
          <p:nvPr/>
        </p:nvPicPr>
        <p:blipFill>
          <a:blip r:embed="rId2"/>
          <a:srcRect/>
          <a:stretch>
            <a:fillRect/>
          </a:stretch>
        </p:blipFill>
        <p:spPr bwMode="auto">
          <a:xfrm>
            <a:off x="1295400" y="3124200"/>
            <a:ext cx="6400800"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609600" y="914400"/>
            <a:ext cx="7543800"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609600" y="1371600"/>
            <a:ext cx="7543800" cy="48006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
            </a:r>
            <a:br>
              <a:rPr lang="en-US" dirty="0" smtClean="0"/>
            </a:br>
            <a:r>
              <a:rPr lang="en-US" sz="2000" b="1" dirty="0" smtClean="0"/>
              <a:t>TESTING ONE DIMENSIONAL DOMAINS: </a:t>
            </a:r>
            <a:r>
              <a:rPr lang="en-US" dirty="0" smtClean="0"/>
              <a:t> </a:t>
            </a:r>
            <a:r>
              <a:rPr lang="en-US" sz="2000" dirty="0" smtClean="0"/>
              <a:t>Figure  shows possible domain bugs for a one-dimensional open domain boundary. Figure : One Dimensional Domain Bugs, Open Boundaries. </a:t>
            </a:r>
            <a:r>
              <a:rPr lang="en-US" b="1" dirty="0" smtClean="0"/>
              <a:t/>
            </a:r>
            <a:br>
              <a:rPr lang="en-US" b="1" dirty="0" smtClean="0"/>
            </a:br>
            <a:r>
              <a:rPr lang="en-US" dirty="0" smtClean="0"/>
              <a:t>o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762000" y="1524000"/>
            <a:ext cx="7315199" cy="48768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
            </a:r>
            <a:br>
              <a:rPr lang="en-US" dirty="0" smtClean="0"/>
            </a:br>
            <a:r>
              <a:rPr lang="en-US" sz="2000" b="1" dirty="0" smtClean="0"/>
              <a:t>TESTING ONE DIMENSIONAL DOMAINS: </a:t>
            </a:r>
            <a:r>
              <a:rPr lang="en-US" dirty="0" smtClean="0"/>
              <a:t> </a:t>
            </a:r>
            <a:r>
              <a:rPr lang="en-US" sz="2000" dirty="0" smtClean="0"/>
              <a:t>Figure  shows possible domain bugs for a one-dimensional closed domain boundary. Figure : One Dimensional Domain Bugs, Closed Boundaries. </a:t>
            </a:r>
            <a:r>
              <a:rPr lang="en-US" b="1" dirty="0" smtClean="0"/>
              <a:t/>
            </a:r>
            <a:br>
              <a:rPr lang="en-US" b="1" dirty="0" smtClean="0"/>
            </a:br>
            <a:r>
              <a:rPr lang="en-US" dirty="0" smtClean="0"/>
              <a:t>o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228600"/>
            <a:ext cx="8382000" cy="5943600"/>
          </a:xfrm>
        </p:spPr>
        <p:txBody>
          <a:bodyPr>
            <a:normAutofit/>
          </a:bodyPr>
          <a:lstStyle/>
          <a:p>
            <a:pPr algn="l"/>
            <a:r>
              <a:rPr lang="en-US" b="1" dirty="0" smtClean="0"/>
              <a:t>TESTING TWO DIMENSIONAL DOMAINS: </a:t>
            </a:r>
          </a:p>
          <a:p>
            <a:pPr algn="l"/>
            <a:r>
              <a:rPr lang="en-US" dirty="0" smtClean="0"/>
              <a:t>o Figure 4.15 shows possible domain boundary bugs for a two-dimensional domain. </a:t>
            </a:r>
          </a:p>
          <a:p>
            <a:pPr algn="l"/>
            <a:r>
              <a:rPr lang="en-US" dirty="0" smtClean="0"/>
              <a:t>o A and B are adjacent domains and the boundary is closed with respect to A, which means that it is open with respect to B. </a:t>
            </a:r>
          </a:p>
          <a:p>
            <a:pPr algn="l"/>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304800"/>
            <a:ext cx="8382000" cy="6172200"/>
          </a:xfrm>
        </p:spPr>
        <p:txBody>
          <a:bodyPr>
            <a:normAutofit/>
          </a:bodyPr>
          <a:lstStyle/>
          <a:p>
            <a:pPr algn="l"/>
            <a:r>
              <a:rPr lang="en-US" b="1" dirty="0" smtClean="0"/>
              <a:t>RESTRICTIONS TO DOMAIN TESTING :</a:t>
            </a:r>
          </a:p>
          <a:p>
            <a:pPr algn="l"/>
            <a:r>
              <a:rPr lang="en-US" b="1" dirty="0" smtClean="0"/>
              <a:t>1.Co-incidental Correctness :</a:t>
            </a:r>
            <a:r>
              <a:rPr lang="en-US" dirty="0" smtClean="0"/>
              <a:t>Domain testing isn't good at finding bugs for which the outcome is correct for the wrong reasons</a:t>
            </a:r>
          </a:p>
          <a:p>
            <a:pPr algn="l"/>
            <a:r>
              <a:rPr lang="en-US" dirty="0" smtClean="0"/>
              <a:t>2. </a:t>
            </a:r>
            <a:r>
              <a:rPr lang="en-US" b="1" dirty="0" smtClean="0"/>
              <a:t>Representative Outcome :</a:t>
            </a:r>
            <a:endParaRPr lang="en-US" dirty="0" smtClean="0"/>
          </a:p>
          <a:p>
            <a:pPr algn="l"/>
            <a:r>
              <a:rPr lang="en-US" dirty="0" smtClean="0"/>
              <a:t>Domain testing is an example of </a:t>
            </a:r>
            <a:r>
              <a:rPr lang="en-US" b="1" dirty="0" smtClean="0"/>
              <a:t>partition testing. Partition-testing strategies divide the program's input space into domains such that all inputs within a domain are equivalent </a:t>
            </a:r>
          </a:p>
          <a:p>
            <a:pPr algn="l"/>
            <a:r>
              <a:rPr lang="en-US" b="1" dirty="0" smtClean="0"/>
              <a:t>3.Simple Domain Boundaries and Compound Predicates </a:t>
            </a:r>
          </a:p>
          <a:p>
            <a:pPr algn="l"/>
            <a:endParaRPr lang="en-US" b="1" dirty="0" smtClean="0"/>
          </a:p>
          <a:p>
            <a:pPr algn="l"/>
            <a:endParaRPr lang="en-US"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304800"/>
            <a:ext cx="8382000" cy="6172200"/>
          </a:xfrm>
        </p:spPr>
        <p:txBody>
          <a:bodyPr>
            <a:normAutofit/>
          </a:bodyPr>
          <a:lstStyle/>
          <a:p>
            <a:r>
              <a:rPr lang="en-US" dirty="0" smtClean="0"/>
              <a:t>For example, x &gt;= 0 AND x &lt; 17, just specifies two domain boundaries by one compound predicate </a:t>
            </a:r>
          </a:p>
          <a:p>
            <a:pPr algn="l"/>
            <a:r>
              <a:rPr lang="en-US" b="1" dirty="0" smtClean="0"/>
              <a:t>4.Functional Homogeneity of Bugs :</a:t>
            </a:r>
            <a:endParaRPr lang="en-US" dirty="0" smtClean="0"/>
          </a:p>
          <a:p>
            <a:pPr algn="l"/>
            <a:r>
              <a:rPr lang="en-US" dirty="0" smtClean="0"/>
              <a:t>Whatever the bug is, it will not change the functional form of the boundary predicate </a:t>
            </a:r>
          </a:p>
          <a:p>
            <a:pPr algn="l"/>
            <a:r>
              <a:rPr lang="en-US" b="1" dirty="0" smtClean="0"/>
              <a:t>5.Linear Vector Space </a:t>
            </a:r>
          </a:p>
          <a:p>
            <a:pPr algn="l"/>
            <a:r>
              <a:rPr lang="en-US" b="1" dirty="0" smtClean="0"/>
              <a:t>6.Loop Free Software :</a:t>
            </a:r>
            <a:endParaRPr lang="en-US" dirty="0" smtClean="0"/>
          </a:p>
          <a:p>
            <a:pPr algn="l"/>
            <a:r>
              <a:rPr lang="en-US" dirty="0" smtClean="0"/>
              <a:t>Loops are problematic for domain testing. The trouble with loops is that each iteration can result in a different predicate expression </a:t>
            </a:r>
          </a:p>
          <a:p>
            <a:pPr algn="l"/>
            <a:endParaRPr lang="en-US" b="1" dirty="0" smtClean="0"/>
          </a:p>
          <a:p>
            <a:pPr algn="l"/>
            <a:endParaRPr lang="en-US" b="1" dirty="0" smtClean="0"/>
          </a:p>
          <a:p>
            <a:pPr algn="l"/>
            <a:endParaRPr lang="en-US" b="1" dirty="0" smtClean="0"/>
          </a:p>
          <a:p>
            <a:pPr algn="l"/>
            <a:endParaRPr lang="en-US"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0" y="381000"/>
            <a:ext cx="8382000" cy="6172200"/>
          </a:xfrm>
        </p:spPr>
        <p:txBody>
          <a:bodyPr>
            <a:normAutofit/>
          </a:bodyPr>
          <a:lstStyle/>
          <a:p>
            <a:pPr algn="l"/>
            <a:r>
              <a:rPr lang="en-US" dirty="0" smtClean="0"/>
              <a:t> </a:t>
            </a:r>
            <a:r>
              <a:rPr lang="en-US" b="1" dirty="0" smtClean="0"/>
              <a:t>NICE DOMAINS:</a:t>
            </a:r>
            <a:endParaRPr lang="en-US" dirty="0" smtClean="0"/>
          </a:p>
          <a:p>
            <a:pPr algn="l"/>
            <a:r>
              <a:rPr lang="en-US" dirty="0" smtClean="0"/>
              <a:t>1.Domains are and will be defined by an imperfect iterative process aimed at achieving (user, buyer, voter) satisfaction </a:t>
            </a:r>
          </a:p>
          <a:p>
            <a:pPr algn="l"/>
            <a:r>
              <a:rPr lang="en-US" b="1" dirty="0" smtClean="0"/>
              <a:t>2.</a:t>
            </a:r>
            <a:r>
              <a:rPr lang="en-US" dirty="0" smtClean="0"/>
              <a:t>Implemented domains can't be incomplete or inconsistent. Every input will be processed, possibly forever. Inconsistent domains will be made consistent. </a:t>
            </a:r>
          </a:p>
          <a:p>
            <a:pPr algn="l"/>
            <a:r>
              <a:rPr lang="en-US" dirty="0" smtClean="0"/>
              <a:t>3. Conversely, specified domains can be incomplete and/or inconsistent. </a:t>
            </a:r>
          </a:p>
          <a:p>
            <a:pPr algn="l"/>
            <a:endParaRPr lang="en-US" dirty="0" smtClean="0"/>
          </a:p>
          <a:p>
            <a:pPr algn="l"/>
            <a:endParaRPr lang="en-US" b="1" dirty="0" smtClean="0"/>
          </a:p>
          <a:p>
            <a:pPr algn="l"/>
            <a:endParaRPr lang="en-US" b="1" dirty="0" smtClean="0"/>
          </a:p>
          <a:p>
            <a:pPr algn="l"/>
            <a:endParaRPr lang="en-US" b="1" dirty="0" smtClean="0"/>
          </a:p>
          <a:p>
            <a:pPr algn="l"/>
            <a:endParaRPr lang="en-US"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sp>
        <p:nvSpPr>
          <p:cNvPr id="3" name="Rectangle 2"/>
          <p:cNvSpPr/>
          <p:nvPr/>
        </p:nvSpPr>
        <p:spPr>
          <a:xfrm>
            <a:off x="2286000" y="3105835"/>
            <a:ext cx="4572000" cy="646331"/>
          </a:xfrm>
          <a:prstGeom prst="rect">
            <a:avLst/>
          </a:prstGeom>
        </p:spPr>
        <p:txBody>
          <a:bodyPr>
            <a:spAutoFit/>
          </a:bodyPr>
          <a:lstStyle/>
          <a:p>
            <a:endParaRPr lang="en-US" dirty="0" smtClean="0"/>
          </a:p>
          <a:p>
            <a:r>
              <a:rPr lang="en-US" b="1"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0" y="381000"/>
            <a:ext cx="8382000" cy="6172200"/>
          </a:xfrm>
        </p:spPr>
        <p:txBody>
          <a:bodyPr>
            <a:normAutofit/>
          </a:bodyPr>
          <a:lstStyle/>
          <a:p>
            <a:pPr algn="l"/>
            <a:r>
              <a:rPr lang="en-US" dirty="0" smtClean="0"/>
              <a:t>Incomplete in this context means that there are input vectors for which no path is specified and inconsistent means that there are at least two contradictory specifications over the same segment of the input space </a:t>
            </a:r>
          </a:p>
          <a:p>
            <a:pPr algn="l"/>
            <a:r>
              <a:rPr lang="en-US" dirty="0" smtClean="0"/>
              <a:t>Some important properties of nice domains are: </a:t>
            </a:r>
            <a:r>
              <a:rPr lang="en-US" b="1" dirty="0" smtClean="0"/>
              <a:t>Linear, Complete, Systematic, And Orthogonal, Consistently closed, Convex and simply connected </a:t>
            </a:r>
          </a:p>
          <a:p>
            <a:pPr algn="l"/>
            <a:endParaRPr lang="en-US" b="1" dirty="0" smtClean="0"/>
          </a:p>
          <a:p>
            <a:pPr algn="l"/>
            <a:endParaRPr lang="en-US" b="1" dirty="0" smtClean="0"/>
          </a:p>
          <a:p>
            <a:pPr algn="l"/>
            <a:endParaRPr lang="en-US"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sp>
        <p:nvSpPr>
          <p:cNvPr id="3" name="Rectangle 2"/>
          <p:cNvSpPr/>
          <p:nvPr/>
        </p:nvSpPr>
        <p:spPr>
          <a:xfrm>
            <a:off x="2286000" y="3105835"/>
            <a:ext cx="4572000" cy="646331"/>
          </a:xfrm>
          <a:prstGeom prst="rect">
            <a:avLst/>
          </a:prstGeom>
        </p:spPr>
        <p:txBody>
          <a:bodyPr>
            <a:spAutoFit/>
          </a:bodyPr>
          <a:lstStyle/>
          <a:p>
            <a:endParaRPr lang="en-US" dirty="0" smtClean="0"/>
          </a:p>
          <a:p>
            <a:r>
              <a:rPr lang="en-US" b="1"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0" y="381000"/>
            <a:ext cx="8382000" cy="6172200"/>
          </a:xfrm>
        </p:spPr>
        <p:txBody>
          <a:bodyPr>
            <a:normAutofit fontScale="77500" lnSpcReduction="20000"/>
          </a:bodyPr>
          <a:lstStyle/>
          <a:p>
            <a:pPr algn="l"/>
            <a:r>
              <a:rPr lang="en-US" dirty="0" smtClean="0"/>
              <a:t> . </a:t>
            </a:r>
          </a:p>
          <a:p>
            <a:pPr algn="l"/>
            <a:endParaRPr lang="en-US" dirty="0" smtClean="0"/>
          </a:p>
          <a:p>
            <a:pPr algn="l"/>
            <a:endParaRPr lang="en-US" b="1" dirty="0" smtClean="0"/>
          </a:p>
          <a:p>
            <a:pPr algn="l"/>
            <a:endParaRPr lang="en-US" b="1" dirty="0" smtClean="0"/>
          </a:p>
          <a:p>
            <a:pPr algn="l"/>
            <a:r>
              <a:rPr lang="en-US" b="1" dirty="0" smtClean="0"/>
              <a:t>     </a:t>
            </a:r>
          </a:p>
          <a:p>
            <a:pPr algn="l"/>
            <a:r>
              <a:rPr lang="en-US" b="1" dirty="0" smtClean="0"/>
              <a:t>   </a:t>
            </a:r>
          </a:p>
          <a:p>
            <a:pPr algn="l"/>
            <a:endParaRPr lang="en-US" b="1" dirty="0" smtClean="0"/>
          </a:p>
          <a:p>
            <a:pPr algn="l"/>
            <a:endParaRPr lang="en-US" b="1" dirty="0" smtClean="0"/>
          </a:p>
          <a:p>
            <a:pPr algn="l"/>
            <a:endParaRPr lang="en-US" b="1" dirty="0" smtClean="0"/>
          </a:p>
          <a:p>
            <a:pPr algn="l"/>
            <a:endParaRPr lang="en-US" b="1" dirty="0" smtClean="0"/>
          </a:p>
          <a:p>
            <a:pPr algn="l"/>
            <a:r>
              <a:rPr lang="en-US" b="1" dirty="0" smtClean="0"/>
              <a:t>Fig3.2: Nice Two-Dimensional Domains</a:t>
            </a:r>
            <a:endParaRPr lang="en-US" dirty="0" smtClean="0"/>
          </a:p>
          <a:p>
            <a:pPr algn="l"/>
            <a:r>
              <a:rPr lang="en-US" b="1" dirty="0" smtClean="0"/>
              <a:t>1.LINEAR AND NON LINEAR BOUNDARIES </a:t>
            </a:r>
          </a:p>
          <a:p>
            <a:pPr algn="l"/>
            <a:r>
              <a:rPr lang="en-US" sz="3400" dirty="0" smtClean="0"/>
              <a:t>Nice domain boundaries are defined by linear inequalities or equations </a:t>
            </a:r>
          </a:p>
          <a:p>
            <a:pPr algn="l"/>
            <a:r>
              <a:rPr lang="en-US" b="1" dirty="0" smtClean="0"/>
              <a:t>E.G </a:t>
            </a:r>
            <a:r>
              <a:rPr lang="en-US" b="1" dirty="0" err="1" smtClean="0"/>
              <a:t>ax+b</a:t>
            </a:r>
            <a:r>
              <a:rPr lang="en-US" b="1" dirty="0" smtClean="0"/>
              <a:t> &gt;=0</a:t>
            </a:r>
          </a:p>
          <a:p>
            <a:pPr algn="l"/>
            <a:r>
              <a:rPr lang="en-US" dirty="0" smtClean="0"/>
              <a:t>The impact on testing stems from the fact that it takes </a:t>
            </a:r>
            <a:r>
              <a:rPr lang="en-US" b="1" dirty="0" smtClean="0"/>
              <a:t>only two points to determine a straight line and three points to determine a plane and in general n+ 1 point to determine a n-dimensional hyper plane </a:t>
            </a:r>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pic>
        <p:nvPicPr>
          <p:cNvPr id="4" name="Picture 2"/>
          <p:cNvPicPr>
            <a:picLocks noChangeAspect="1" noChangeArrowheads="1"/>
          </p:cNvPicPr>
          <p:nvPr/>
        </p:nvPicPr>
        <p:blipFill>
          <a:blip r:embed="rId3"/>
          <a:srcRect/>
          <a:stretch>
            <a:fillRect/>
          </a:stretch>
        </p:blipFill>
        <p:spPr bwMode="auto">
          <a:xfrm>
            <a:off x="990600" y="685800"/>
            <a:ext cx="66294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0" y="381000"/>
            <a:ext cx="8382000" cy="6172200"/>
          </a:xfrm>
        </p:spPr>
        <p:txBody>
          <a:bodyPr>
            <a:normAutofit/>
          </a:bodyPr>
          <a:lstStyle/>
          <a:p>
            <a:pPr algn="l"/>
            <a:r>
              <a:rPr lang="en-US" dirty="0" smtClean="0"/>
              <a:t> 2.</a:t>
            </a:r>
            <a:r>
              <a:rPr lang="en-US" b="1" dirty="0" smtClean="0"/>
              <a:t>COMPLETE BOUNDARIES: </a:t>
            </a:r>
          </a:p>
          <a:p>
            <a:pPr algn="l"/>
            <a:r>
              <a:rPr lang="en-US" dirty="0" smtClean="0"/>
              <a:t>o Nice domain boundaries are complete in that they span the number space from plus to minus infinity in all dimensions. </a:t>
            </a:r>
          </a:p>
          <a:p>
            <a:pPr algn="l"/>
            <a:r>
              <a:rPr lang="en-US" dirty="0" smtClean="0"/>
              <a:t>o Figure shows some incomplete boundaries. Boundaries A and E have gaps  Fig:3.3</a:t>
            </a:r>
          </a:p>
          <a:p>
            <a:pPr algn="l"/>
            <a:endParaRPr lang="en-US" dirty="0" smtClean="0"/>
          </a:p>
          <a:p>
            <a:pPr algn="l"/>
            <a:r>
              <a:rPr lang="en-US" dirty="0" smtClean="0"/>
              <a:t>. </a:t>
            </a:r>
          </a:p>
          <a:p>
            <a:pPr algn="l"/>
            <a:endParaRPr lang="en-US" b="1" dirty="0" smtClean="0"/>
          </a:p>
          <a:p>
            <a:pPr algn="l"/>
            <a:endParaRPr lang="en-US" b="1" dirty="0" smtClean="0"/>
          </a:p>
          <a:p>
            <a:pPr algn="l"/>
            <a:endParaRPr lang="en-US" b="1" dirty="0" smtClean="0"/>
          </a:p>
          <a:p>
            <a:pPr algn="l"/>
            <a:endParaRPr lang="en-US"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pic>
        <p:nvPicPr>
          <p:cNvPr id="3074" name="Picture 2"/>
          <p:cNvPicPr>
            <a:picLocks noChangeAspect="1" noChangeArrowheads="1"/>
          </p:cNvPicPr>
          <p:nvPr/>
        </p:nvPicPr>
        <p:blipFill>
          <a:blip r:embed="rId3"/>
          <a:srcRect/>
          <a:stretch>
            <a:fillRect/>
          </a:stretch>
        </p:blipFill>
        <p:spPr bwMode="auto">
          <a:xfrm>
            <a:off x="1600200" y="3581400"/>
            <a:ext cx="5657850"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0" y="381000"/>
            <a:ext cx="8382000" cy="6172200"/>
          </a:xfrm>
        </p:spPr>
        <p:txBody>
          <a:bodyPr>
            <a:normAutofit lnSpcReduction="10000"/>
          </a:bodyPr>
          <a:lstStyle/>
          <a:p>
            <a:pPr algn="l"/>
            <a:r>
              <a:rPr lang="en-US" dirty="0" smtClean="0"/>
              <a:t> </a:t>
            </a:r>
            <a:r>
              <a:rPr lang="en-US" b="1" dirty="0" smtClean="0"/>
              <a:t>3.SYSTEMATIC BOUNDARIES: </a:t>
            </a:r>
          </a:p>
          <a:p>
            <a:pPr algn="l"/>
            <a:r>
              <a:rPr lang="en-US" dirty="0" smtClean="0"/>
              <a:t>Systematic boundary means that boundary inequalities related by a simple function such as a constant. </a:t>
            </a:r>
          </a:p>
          <a:p>
            <a:pPr algn="l"/>
            <a:endParaRPr lang="en-US" dirty="0" smtClean="0"/>
          </a:p>
          <a:p>
            <a:pPr algn="l"/>
            <a:endParaRPr lang="en-US" b="1" dirty="0" smtClean="0"/>
          </a:p>
          <a:p>
            <a:pPr algn="l"/>
            <a:endParaRPr lang="en-US" b="1" dirty="0" smtClean="0"/>
          </a:p>
          <a:p>
            <a:endParaRPr lang="en-US" dirty="0" smtClean="0"/>
          </a:p>
          <a:p>
            <a:pPr algn="l"/>
            <a:r>
              <a:rPr lang="en-US" dirty="0" smtClean="0"/>
              <a:t>where </a:t>
            </a:r>
            <a:r>
              <a:rPr lang="en-US" i="1" dirty="0" err="1" smtClean="0"/>
              <a:t>fi</a:t>
            </a:r>
            <a:r>
              <a:rPr lang="en-US" i="1" dirty="0" smtClean="0"/>
              <a:t> is an arbitrary linear function, X is the input vector, </a:t>
            </a:r>
            <a:r>
              <a:rPr lang="en-US" i="1" dirty="0" err="1" smtClean="0"/>
              <a:t>ki</a:t>
            </a:r>
            <a:r>
              <a:rPr lang="en-US" i="1" dirty="0" smtClean="0"/>
              <a:t> and c are constants, and g(</a:t>
            </a:r>
            <a:r>
              <a:rPr lang="en-US" i="1" dirty="0" err="1" smtClean="0"/>
              <a:t>i,c</a:t>
            </a:r>
            <a:r>
              <a:rPr lang="en-US" i="1" dirty="0" smtClean="0"/>
              <a:t>) is a decent function over </a:t>
            </a:r>
            <a:r>
              <a:rPr lang="en-US" i="1" dirty="0" err="1" smtClean="0"/>
              <a:t>i</a:t>
            </a:r>
            <a:r>
              <a:rPr lang="en-US" i="1" dirty="0" smtClean="0"/>
              <a:t> and c that yields a constant, such as k + </a:t>
            </a:r>
            <a:r>
              <a:rPr lang="en-US" i="1" dirty="0" err="1" smtClean="0"/>
              <a:t>ic</a:t>
            </a:r>
            <a:r>
              <a:rPr lang="en-US" i="1" dirty="0" smtClean="0"/>
              <a:t>. </a:t>
            </a:r>
          </a:p>
          <a:p>
            <a:pPr algn="l"/>
            <a:endParaRPr lang="en-US" b="1" dirty="0" smtClean="0"/>
          </a:p>
          <a:p>
            <a:pPr algn="l"/>
            <a:endParaRPr lang="en-US"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dirty="0"/>
          </a:p>
        </p:txBody>
      </p:sp>
      <p:sp>
        <p:nvSpPr>
          <p:cNvPr id="3" name="Rectangle 2"/>
          <p:cNvSpPr/>
          <p:nvPr/>
        </p:nvSpPr>
        <p:spPr>
          <a:xfrm>
            <a:off x="2286000" y="3105835"/>
            <a:ext cx="4572000" cy="646331"/>
          </a:xfrm>
          <a:prstGeom prst="rect">
            <a:avLst/>
          </a:prstGeom>
        </p:spPr>
        <p:txBody>
          <a:bodyPr>
            <a:spAutoFit/>
          </a:bodyPr>
          <a:lstStyle/>
          <a:p>
            <a:endParaRPr lang="en-US" dirty="0" smtClean="0"/>
          </a:p>
          <a:p>
            <a:r>
              <a:rPr lang="en-US" b="1" dirty="0" smtClean="0"/>
              <a:t>: </a:t>
            </a:r>
          </a:p>
        </p:txBody>
      </p:sp>
      <p:pic>
        <p:nvPicPr>
          <p:cNvPr id="4098" name="Picture 2"/>
          <p:cNvPicPr>
            <a:picLocks noChangeAspect="1" noChangeArrowheads="1"/>
          </p:cNvPicPr>
          <p:nvPr/>
        </p:nvPicPr>
        <p:blipFill>
          <a:blip r:embed="rId3"/>
          <a:srcRect/>
          <a:stretch>
            <a:fillRect/>
          </a:stretch>
        </p:blipFill>
        <p:spPr bwMode="auto">
          <a:xfrm>
            <a:off x="1524000" y="2590800"/>
            <a:ext cx="3429000"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TotalTime>
  <Words>1114</Words>
  <Application>Microsoft Office PowerPoint</Application>
  <PresentationFormat>On-screen Show (4:3)</PresentationFormat>
  <Paragraphs>203</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UNIT – 3 DOMAIN TESTING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TESTING ONE DIMENSIONAL DOMAINS:  Figure  shows possible domain bugs for a one-dimensional open domain boundary. Figure : One Dimensional Domain Bugs, Open Boundaries.  o   </vt:lpstr>
      <vt:lpstr>  TESTING ONE DIMENSIONAL DOMAINS:  Figure  shows possible domain bugs for a one-dimensional closed domain boundary. Figure : One Dimensional Domain Bugs, Closed Boundaries.  o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3 DOMAIN TESTING</dc:title>
  <dc:creator>PARASHURAM N</dc:creator>
  <cp:lastModifiedBy>sandy</cp:lastModifiedBy>
  <cp:revision>16</cp:revision>
  <dcterms:created xsi:type="dcterms:W3CDTF">2006-08-16T00:00:00Z</dcterms:created>
  <dcterms:modified xsi:type="dcterms:W3CDTF">2017-01-19T02:51:08Z</dcterms:modified>
</cp:coreProperties>
</file>