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3"/>
  </p:notesMasterIdLst>
  <p:sldIdLst>
    <p:sldId id="352" r:id="rId3"/>
    <p:sldId id="351" r:id="rId4"/>
    <p:sldId id="284" r:id="rId5"/>
    <p:sldId id="285"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28" r:id="rId37"/>
    <p:sldId id="329" r:id="rId38"/>
    <p:sldId id="330" r:id="rId39"/>
    <p:sldId id="331" r:id="rId40"/>
    <p:sldId id="332" r:id="rId41"/>
    <p:sldId id="33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20C0E-750D-486A-B67B-E8A08C5B9670}" type="datetimeFigureOut">
              <a:rPr lang="en-US" smtClean="0"/>
              <a:pPr/>
              <a:t>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86F023-721D-4352-8BE6-88567DE8040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E8DDCD1-D0F7-469C-83DD-CBB7822C114F}" type="slidenum">
              <a:rPr lang="es-ES"/>
              <a:pPr>
                <a:defRPr/>
              </a:pPr>
              <a:t>‹#›</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CCC5025-93CA-4013-A33C-42A8F76BD46A}" type="slidenum">
              <a:rPr lang="es-ES"/>
              <a:pPr>
                <a:defRPr/>
              </a:pPr>
              <a:t>‹#›</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099FA23-C9A8-4237-928D-AA580BD1185F}" type="slidenum">
              <a:rPr lang="es-ES"/>
              <a:pPr>
                <a:defRPr/>
              </a:pPr>
              <a:t>‹#›</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0C7B402-D7CA-4C1E-8DE0-3046E35377C8}" type="slidenum">
              <a:rPr lang="es-ES"/>
              <a:pPr>
                <a:defRPr/>
              </a:pPr>
              <a:t>‹#›</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90415A5-98F6-446A-8E2A-EC4F9B5193A8}" type="slidenum">
              <a:rPr lang="es-ES"/>
              <a:pPr>
                <a:defRPr/>
              </a:pPr>
              <a:t>‹#›</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D53871CD-542D-495A-8960-1C06AEECF0FA}" type="slidenum">
              <a:rPr lang="es-ES"/>
              <a:pPr>
                <a:defRPr/>
              </a:pPr>
              <a:t>‹#›</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A2B0586-6091-4134-AA9A-4ACCC6C7B307}" type="slidenum">
              <a:rPr lang="es-ES"/>
              <a:pPr>
                <a:defRPr/>
              </a:pPr>
              <a:t>‹#›</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F47B02-CD20-49F5-85A3-EC9BE4FC215A}"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AEB0C83-57E8-4998-BA05-AB60EB8A932E}" type="slidenum">
              <a:rPr lang="es-ES"/>
              <a:pPr>
                <a:defRPr/>
              </a:pPr>
              <a:t>‹#›</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B93CC1-5C8A-4A59-BA43-E5163E11673A}" type="slidenum">
              <a:rPr lang="es-ES"/>
              <a:pPr>
                <a:defRPr/>
              </a:pPr>
              <a:t>‹#›</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9802C1-AFAB-4F3D-B442-EF84C42682D4}"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1/6/2017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1/6/2017</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1/6/2017</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1/6/2017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1/6/2017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99987C2-D085-4874-8A96-78F8BDBC63E1}"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3" name="Rectangle 125"/>
          <p:cNvSpPr>
            <a:spLocks noChangeArrowheads="1"/>
          </p:cNvSpPr>
          <p:nvPr/>
        </p:nvSpPr>
        <p:spPr bwMode="auto">
          <a:xfrm>
            <a:off x="0" y="3929063"/>
            <a:ext cx="6143625" cy="622300"/>
          </a:xfrm>
          <a:prstGeom prst="rect">
            <a:avLst/>
          </a:prstGeom>
          <a:noFill/>
          <a:ln w="9525">
            <a:noFill/>
            <a:miter lim="800000"/>
            <a:headEnd/>
            <a:tailEnd/>
          </a:ln>
          <a:effectLst/>
        </p:spPr>
        <p:txBody>
          <a:bodyPr anchor="ctr"/>
          <a:lstStyle/>
          <a:p>
            <a:pPr>
              <a:defRPr/>
            </a:pPr>
            <a:r>
              <a:rPr lang="es-UY" sz="2400" dirty="0" err="1">
                <a:solidFill>
                  <a:srgbClr val="1C1C1C"/>
                </a:solidFill>
                <a:latin typeface="Script MT Bold" pitchFamily="66" charset="0"/>
                <a:cs typeface="Arial" charset="0"/>
              </a:rPr>
              <a:t>Department</a:t>
            </a:r>
            <a:r>
              <a:rPr lang="es-UY" sz="2400" dirty="0">
                <a:solidFill>
                  <a:srgbClr val="1C1C1C"/>
                </a:solidFill>
                <a:latin typeface="Script MT Bold" pitchFamily="66" charset="0"/>
                <a:cs typeface="Arial" charset="0"/>
              </a:rPr>
              <a:t> of </a:t>
            </a:r>
            <a:r>
              <a:rPr lang="es-UY" sz="2400" dirty="0" err="1">
                <a:solidFill>
                  <a:srgbClr val="1C1C1C"/>
                </a:solidFill>
                <a:latin typeface="Script MT Bold" pitchFamily="66" charset="0"/>
                <a:cs typeface="Arial" charset="0"/>
              </a:rPr>
              <a:t>Computer</a:t>
            </a:r>
            <a:r>
              <a:rPr lang="es-UY" sz="2400" dirty="0">
                <a:solidFill>
                  <a:srgbClr val="1C1C1C"/>
                </a:solidFill>
                <a:latin typeface="Script MT Bold" pitchFamily="66" charset="0"/>
                <a:cs typeface="Arial" charset="0"/>
              </a:rPr>
              <a:t> </a:t>
            </a:r>
            <a:r>
              <a:rPr lang="es-UY" sz="2400" dirty="0" err="1">
                <a:solidFill>
                  <a:srgbClr val="1C1C1C"/>
                </a:solidFill>
                <a:latin typeface="Script MT Bold" pitchFamily="66" charset="0"/>
                <a:cs typeface="Arial" charset="0"/>
              </a:rPr>
              <a:t>Science</a:t>
            </a:r>
            <a:r>
              <a:rPr lang="es-UY" sz="2400" dirty="0">
                <a:solidFill>
                  <a:srgbClr val="1C1C1C"/>
                </a:solidFill>
                <a:latin typeface="Script MT Bold" pitchFamily="66" charset="0"/>
                <a:cs typeface="Arial" charset="0"/>
              </a:rPr>
              <a:t> &amp; </a:t>
            </a:r>
            <a:r>
              <a:rPr lang="es-UY" sz="2400" dirty="0" err="1">
                <a:solidFill>
                  <a:srgbClr val="1C1C1C"/>
                </a:solidFill>
                <a:latin typeface="Script MT Bold" pitchFamily="66" charset="0"/>
                <a:cs typeface="Arial" charset="0"/>
              </a:rPr>
              <a:t>Engineering</a:t>
            </a:r>
            <a:endParaRPr lang="es-ES" sz="3200" dirty="0">
              <a:latin typeface="Script MT Bold" pitchFamily="66" charset="0"/>
              <a:cs typeface="+mn-cs"/>
            </a:endParaRPr>
          </a:p>
        </p:txBody>
      </p:sp>
      <p:pic>
        <p:nvPicPr>
          <p:cNvPr id="2051" name="Picture 4"/>
          <p:cNvPicPr>
            <a:picLocks noChangeAspect="1" noChangeArrowheads="1"/>
          </p:cNvPicPr>
          <p:nvPr/>
        </p:nvPicPr>
        <p:blipFill>
          <a:blip r:embed="rId4"/>
          <a:srcRect/>
          <a:stretch>
            <a:fillRect/>
          </a:stretch>
        </p:blipFill>
        <p:spPr bwMode="auto">
          <a:xfrm>
            <a:off x="0" y="6500813"/>
            <a:ext cx="9144000" cy="357187"/>
          </a:xfrm>
          <a:prstGeom prst="rect">
            <a:avLst/>
          </a:prstGeom>
          <a:noFill/>
          <a:ln w="9525">
            <a:noFill/>
            <a:miter lim="800000"/>
            <a:headEnd/>
            <a:tailEnd/>
          </a:ln>
        </p:spPr>
      </p:pic>
      <p:sp>
        <p:nvSpPr>
          <p:cNvPr id="7" name="Rectangle 2"/>
          <p:cNvSpPr txBox="1">
            <a:spLocks noChangeArrowheads="1"/>
          </p:cNvSpPr>
          <p:nvPr/>
        </p:nvSpPr>
        <p:spPr bwMode="auto">
          <a:xfrm>
            <a:off x="142875" y="3429000"/>
            <a:ext cx="5500688" cy="500063"/>
          </a:xfrm>
          <a:prstGeom prst="rect">
            <a:avLst/>
          </a:prstGeom>
          <a:noFill/>
          <a:ln w="9525">
            <a:noFill/>
            <a:miter lim="800000"/>
            <a:headEnd/>
            <a:tailEnd/>
          </a:ln>
          <a:effectLst/>
        </p:spPr>
        <p:txBody>
          <a:bodyPr anchor="ctr"/>
          <a:lstStyle/>
          <a:p>
            <a:pPr algn="ctr">
              <a:defRPr/>
            </a:pPr>
            <a:r>
              <a:rPr lang="en-US" sz="2000" u="sng" kern="0" dirty="0" smtClean="0">
                <a:solidFill>
                  <a:srgbClr val="1C39B4"/>
                </a:solidFill>
                <a:latin typeface="Aharoni" pitchFamily="2" charset="-79"/>
                <a:ea typeface="+mj-ea"/>
                <a:cs typeface="Aharoni" pitchFamily="2" charset="-79"/>
              </a:rPr>
              <a:t>Object Oriented Programming through Java</a:t>
            </a:r>
            <a:endParaRPr lang="en-US" sz="2000" u="sng" kern="0" dirty="0">
              <a:solidFill>
                <a:srgbClr val="1C39B4"/>
              </a:solidFill>
              <a:latin typeface="+mj-lt"/>
              <a:ea typeface="+mj-ea"/>
              <a:cs typeface="+mj-cs"/>
            </a:endParaRPr>
          </a:p>
        </p:txBody>
      </p:sp>
      <p:sp>
        <p:nvSpPr>
          <p:cNvPr id="8" name="Rectangle 2"/>
          <p:cNvSpPr txBox="1">
            <a:spLocks noChangeArrowheads="1"/>
          </p:cNvSpPr>
          <p:nvPr/>
        </p:nvSpPr>
        <p:spPr bwMode="auto">
          <a:xfrm>
            <a:off x="0" y="46038"/>
            <a:ext cx="9144000" cy="811212"/>
          </a:xfrm>
          <a:prstGeom prst="rect">
            <a:avLst/>
          </a:prstGeom>
          <a:noFill/>
          <a:ln w="9525">
            <a:noFill/>
            <a:miter lim="800000"/>
            <a:headEnd/>
            <a:tailEnd/>
          </a:ln>
          <a:effectLst/>
        </p:spPr>
        <p:txBody>
          <a:bodyPr anchor="ctr"/>
          <a:lstStyle/>
          <a:p>
            <a:pPr algn="ctr">
              <a:defRPr/>
            </a:pPr>
            <a:r>
              <a:rPr lang="en-US" sz="7200" dirty="0">
                <a:solidFill>
                  <a:schemeClr val="bg1"/>
                </a:solidFill>
                <a:latin typeface="Script MT Bold" pitchFamily="66" charset="0"/>
                <a:cs typeface="+mn-cs"/>
              </a:rPr>
              <a:t> </a:t>
            </a:r>
            <a:r>
              <a:rPr lang="en-US" sz="3200" dirty="0">
                <a:solidFill>
                  <a:schemeClr val="bg1"/>
                </a:solidFill>
                <a:latin typeface="Script MT Bold" pitchFamily="66" charset="0"/>
                <a:cs typeface="+mn-cs"/>
              </a:rPr>
              <a:t>G. </a:t>
            </a:r>
            <a:r>
              <a:rPr lang="en-US" sz="3200" dirty="0" err="1">
                <a:solidFill>
                  <a:schemeClr val="bg1"/>
                </a:solidFill>
                <a:latin typeface="Script MT Bold" pitchFamily="66" charset="0"/>
                <a:cs typeface="+mn-cs"/>
              </a:rPr>
              <a:t>Pullaiah</a:t>
            </a:r>
            <a:r>
              <a:rPr lang="en-US" sz="3200" dirty="0">
                <a:solidFill>
                  <a:schemeClr val="bg1"/>
                </a:solidFill>
                <a:latin typeface="Script MT Bold" pitchFamily="66" charset="0"/>
                <a:cs typeface="+mn-cs"/>
              </a:rPr>
              <a:t> College of Engineering and Technology</a:t>
            </a:r>
            <a:endParaRPr lang="en-US" sz="4800" kern="0" dirty="0">
              <a:latin typeface="+mj-lt"/>
              <a:ea typeface="+mj-ea"/>
              <a:cs typeface="+mj-cs"/>
            </a:endParaRPr>
          </a:p>
        </p:txBody>
      </p:sp>
      <p:pic>
        <p:nvPicPr>
          <p:cNvPr id="6" name="Picture 5" descr="gpcetlogo.png"/>
          <p:cNvPicPr>
            <a:picLocks noChangeAspect="1"/>
          </p:cNvPicPr>
          <p:nvPr/>
        </p:nvPicPr>
        <p:blipFill>
          <a:blip r:embed="rId5" cstate="print"/>
          <a:stretch>
            <a:fillRect/>
          </a:stretch>
        </p:blipFill>
        <p:spPr>
          <a:xfrm>
            <a:off x="2214546" y="1357298"/>
            <a:ext cx="2071702" cy="15035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Audio 1">
            <a:hlinkClick r:id="" action="ppaction://media"/>
          </p:cNvPr>
          <p:cNvPicPr>
            <a:picLocks noRot="1" noChangeAspect="1"/>
          </p:cNvPicPr>
          <p:nvPr>
            <a:wavAudioFile r:embed="rId1" name="5D1154C9.wav"/>
          </p:nvPr>
        </p:nvPicPr>
        <p:blipFill>
          <a:blip r:embed="rId6" cstate="print"/>
          <a:srcRect/>
          <a:stretch>
            <a:fillRect/>
          </a:stretch>
        </p:blipFill>
        <p:spPr bwMode="auto">
          <a:xfrm>
            <a:off x="8318500" y="6032500"/>
            <a:ext cx="609600" cy="609600"/>
          </a:xfrm>
          <a:prstGeom prst="rect">
            <a:avLst/>
          </a:prstGeom>
          <a:noFill/>
          <a:ln w="9525">
            <a:noFill/>
            <a:miter lim="800000"/>
            <a:headEnd/>
            <a:tailEnd/>
          </a:ln>
        </p:spPr>
      </p:pic>
    </p:spTree>
  </p:cSld>
  <p:clrMapOvr>
    <a:masterClrMapping/>
  </p:clrMapOvr>
  <p:transition spd="slow" advTm="163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fontAlgn="auto">
              <a:spcAft>
                <a:spcPts val="0"/>
              </a:spcAft>
              <a:defRPr/>
            </a:pPr>
            <a:r>
              <a:rPr sz="4000"/>
              <a:t>Java History</a:t>
            </a:r>
            <a:br>
              <a:rPr sz="4000"/>
            </a:br>
            <a:endParaRPr sz="4000"/>
          </a:p>
        </p:txBody>
      </p:sp>
      <p:sp>
        <p:nvSpPr>
          <p:cNvPr id="4198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1.8</a:t>
            </a:r>
          </a:p>
        </p:txBody>
      </p:sp>
      <p:sp>
        <p:nvSpPr>
          <p:cNvPr id="11267" name="Rectangle 3"/>
          <p:cNvSpPr>
            <a:spLocks noGrp="1" noChangeArrowheads="1"/>
          </p:cNvSpPr>
          <p:nvPr>
            <p:ph sz="quarter" idx="1"/>
          </p:nvPr>
        </p:nvSpPr>
        <p:spPr>
          <a:xfrm>
            <a:off x="228600" y="1752600"/>
            <a:ext cx="8915400" cy="4267200"/>
          </a:xfrm>
        </p:spPr>
        <p:txBody>
          <a:bodyPr>
            <a:normAutofit/>
          </a:bodyPr>
          <a:lstStyle/>
          <a:p>
            <a:pPr marL="274320" indent="-274320" fontAlgn="auto">
              <a:lnSpc>
                <a:spcPct val="80000"/>
              </a:lnSpc>
              <a:spcAft>
                <a:spcPts val="0"/>
              </a:spcAft>
              <a:buFont typeface="Wingdings 2"/>
              <a:buChar char=""/>
              <a:defRPr/>
            </a:pPr>
            <a:r>
              <a:rPr lang="en-US" sz="2800"/>
              <a:t>Designed by James Gosling, Patrick Naughton, Chris Warth, Ed Frank and Mike Sheridan at Sun Microsystems in 1991.</a:t>
            </a:r>
          </a:p>
          <a:p>
            <a:pPr marL="274320" indent="-274320" fontAlgn="auto">
              <a:lnSpc>
                <a:spcPct val="80000"/>
              </a:lnSpc>
              <a:spcAft>
                <a:spcPts val="0"/>
              </a:spcAft>
              <a:buFont typeface="Wingdings 2"/>
              <a:buChar char=""/>
              <a:defRPr/>
            </a:pPr>
            <a:r>
              <a:rPr lang="en-US" sz="2800"/>
              <a:t>The original motivation is not Internet: platform-independent software embedded in consumer electronics devices.</a:t>
            </a:r>
          </a:p>
          <a:p>
            <a:pPr marL="274320" indent="-274320" fontAlgn="auto">
              <a:lnSpc>
                <a:spcPct val="80000"/>
              </a:lnSpc>
              <a:spcAft>
                <a:spcPts val="0"/>
              </a:spcAft>
              <a:buFont typeface="Wingdings 2"/>
              <a:buChar char=""/>
              <a:defRPr/>
            </a:pPr>
            <a:r>
              <a:rPr lang="en-US" sz="2800"/>
              <a:t>With Internet, the urgent need appeared to break the fortified positions of Intel, Macintosh and Unix programmer communities.</a:t>
            </a:r>
          </a:p>
          <a:p>
            <a:pPr marL="274320" indent="-274320" fontAlgn="auto">
              <a:lnSpc>
                <a:spcPct val="80000"/>
              </a:lnSpc>
              <a:spcAft>
                <a:spcPts val="0"/>
              </a:spcAft>
              <a:buFont typeface="Wingdings 2"/>
              <a:buChar char=""/>
              <a:defRPr/>
            </a:pPr>
            <a:r>
              <a:rPr lang="en-US" sz="2800"/>
              <a:t>Java as an “Internet version of C++”? No.</a:t>
            </a:r>
          </a:p>
          <a:p>
            <a:pPr marL="274320" indent="-274320" fontAlgn="auto">
              <a:lnSpc>
                <a:spcPct val="80000"/>
              </a:lnSpc>
              <a:spcAft>
                <a:spcPts val="0"/>
              </a:spcAft>
              <a:buFont typeface="Wingdings 2"/>
              <a:buChar char=""/>
              <a:defRPr/>
            </a:pPr>
            <a:r>
              <a:rPr lang="en-US" sz="2800"/>
              <a:t>Java was not designed to replace C++, but to solve a different set of problems.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fontAlgn="auto">
              <a:spcAft>
                <a:spcPts val="0"/>
              </a:spcAft>
              <a:defRPr/>
            </a:pPr>
            <a:r>
              <a:rPr sz="4000" b="1"/>
              <a:t>The Java Buzzwords</a:t>
            </a:r>
            <a:br>
              <a:rPr sz="4000" b="1"/>
            </a:br>
            <a:endParaRPr sz="4000" b="1"/>
          </a:p>
        </p:txBody>
      </p:sp>
      <p:sp>
        <p:nvSpPr>
          <p:cNvPr id="4301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1.9</a:t>
            </a:r>
          </a:p>
        </p:txBody>
      </p:sp>
      <p:sp>
        <p:nvSpPr>
          <p:cNvPr id="43010" name="Rectangle 3"/>
          <p:cNvSpPr>
            <a:spLocks noGrp="1" noChangeArrowheads="1"/>
          </p:cNvSpPr>
          <p:nvPr>
            <p:ph sz="quarter" idx="1"/>
          </p:nvPr>
        </p:nvSpPr>
        <p:spPr>
          <a:xfrm>
            <a:off x="304800" y="1600200"/>
            <a:ext cx="8458200" cy="4648200"/>
          </a:xfrm>
        </p:spPr>
        <p:txBody>
          <a:bodyPr>
            <a:normAutofit/>
          </a:bodyPr>
          <a:lstStyle/>
          <a:p>
            <a:pPr>
              <a:lnSpc>
                <a:spcPct val="80000"/>
              </a:lnSpc>
            </a:pPr>
            <a:r>
              <a:rPr lang="en-US" smtClean="0"/>
              <a:t>The key considerations were summed up by the Java team in the following list of buzzwords:</a:t>
            </a:r>
          </a:p>
          <a:p>
            <a:pPr lvl="2">
              <a:lnSpc>
                <a:spcPct val="80000"/>
              </a:lnSpc>
              <a:buFont typeface="Wingdings" pitchFamily="2" charset="2"/>
              <a:buChar char="v"/>
            </a:pPr>
            <a:r>
              <a:rPr lang="en-US" smtClean="0"/>
              <a:t> Simple</a:t>
            </a:r>
          </a:p>
          <a:p>
            <a:pPr lvl="2">
              <a:lnSpc>
                <a:spcPct val="80000"/>
              </a:lnSpc>
              <a:buFont typeface="Wingdings" pitchFamily="2" charset="2"/>
              <a:buChar char="v"/>
            </a:pPr>
            <a:r>
              <a:rPr lang="en-US" smtClean="0"/>
              <a:t> Secure</a:t>
            </a:r>
          </a:p>
          <a:p>
            <a:pPr lvl="2">
              <a:lnSpc>
                <a:spcPct val="80000"/>
              </a:lnSpc>
              <a:buFont typeface="Wingdings" pitchFamily="2" charset="2"/>
              <a:buChar char="v"/>
            </a:pPr>
            <a:r>
              <a:rPr lang="en-US" smtClean="0"/>
              <a:t> Portable</a:t>
            </a:r>
          </a:p>
          <a:p>
            <a:pPr lvl="2">
              <a:lnSpc>
                <a:spcPct val="80000"/>
              </a:lnSpc>
              <a:buFont typeface="Wingdings" pitchFamily="2" charset="2"/>
              <a:buChar char="v"/>
            </a:pPr>
            <a:r>
              <a:rPr lang="en-US" smtClean="0"/>
              <a:t> Object-oriented</a:t>
            </a:r>
          </a:p>
          <a:p>
            <a:pPr lvl="2">
              <a:lnSpc>
                <a:spcPct val="80000"/>
              </a:lnSpc>
              <a:buFont typeface="Wingdings" pitchFamily="2" charset="2"/>
              <a:buChar char="v"/>
            </a:pPr>
            <a:r>
              <a:rPr lang="en-US" smtClean="0"/>
              <a:t> Robust</a:t>
            </a:r>
          </a:p>
          <a:p>
            <a:pPr lvl="2">
              <a:lnSpc>
                <a:spcPct val="80000"/>
              </a:lnSpc>
              <a:buFont typeface="Wingdings" pitchFamily="2" charset="2"/>
              <a:buChar char="v"/>
            </a:pPr>
            <a:r>
              <a:rPr lang="en-US" smtClean="0"/>
              <a:t> Multithreaded</a:t>
            </a:r>
          </a:p>
          <a:p>
            <a:pPr lvl="2">
              <a:lnSpc>
                <a:spcPct val="80000"/>
              </a:lnSpc>
              <a:buFont typeface="Wingdings" pitchFamily="2" charset="2"/>
              <a:buChar char="v"/>
            </a:pPr>
            <a:r>
              <a:rPr lang="en-US" smtClean="0"/>
              <a:t> Architecture-neutral</a:t>
            </a:r>
          </a:p>
          <a:p>
            <a:pPr lvl="2">
              <a:lnSpc>
                <a:spcPct val="80000"/>
              </a:lnSpc>
              <a:buFont typeface="Wingdings" pitchFamily="2" charset="2"/>
              <a:buChar char="v"/>
            </a:pPr>
            <a:r>
              <a:rPr lang="en-US" smtClean="0"/>
              <a:t> Interpreted</a:t>
            </a:r>
          </a:p>
          <a:p>
            <a:pPr lvl="2">
              <a:lnSpc>
                <a:spcPct val="80000"/>
              </a:lnSpc>
              <a:buFont typeface="Wingdings" pitchFamily="2" charset="2"/>
              <a:buChar char="v"/>
            </a:pPr>
            <a:r>
              <a:rPr lang="en-US" smtClean="0"/>
              <a:t> High performance</a:t>
            </a:r>
          </a:p>
          <a:p>
            <a:pPr lvl="2">
              <a:lnSpc>
                <a:spcPct val="80000"/>
              </a:lnSpc>
              <a:buFont typeface="Wingdings" pitchFamily="2" charset="2"/>
              <a:buChar char="v"/>
            </a:pPr>
            <a:r>
              <a:rPr lang="en-US" smtClean="0"/>
              <a:t> Distributed</a:t>
            </a:r>
          </a:p>
          <a:p>
            <a:pPr lvl="2">
              <a:lnSpc>
                <a:spcPct val="80000"/>
              </a:lnSpc>
              <a:buFont typeface="Wingdings" pitchFamily="2" charset="2"/>
              <a:buChar char="v"/>
            </a:pPr>
            <a:r>
              <a:rPr lang="en-US" smtClean="0"/>
              <a:t> Dynamic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1.10</a:t>
            </a:r>
          </a:p>
        </p:txBody>
      </p:sp>
      <p:sp>
        <p:nvSpPr>
          <p:cNvPr id="44034" name="Rectangle 3"/>
          <p:cNvSpPr>
            <a:spLocks noGrp="1" noChangeArrowheads="1"/>
          </p:cNvSpPr>
          <p:nvPr>
            <p:ph sz="quarter" idx="1"/>
          </p:nvPr>
        </p:nvSpPr>
        <p:spPr>
          <a:xfrm>
            <a:off x="0" y="1600200"/>
            <a:ext cx="9144000" cy="4876800"/>
          </a:xfrm>
        </p:spPr>
        <p:txBody>
          <a:bodyPr>
            <a:normAutofit/>
          </a:bodyPr>
          <a:lstStyle/>
          <a:p>
            <a:pPr>
              <a:lnSpc>
                <a:spcPct val="90000"/>
              </a:lnSpc>
            </a:pPr>
            <a:r>
              <a:rPr lang="en-US" b="1" smtClean="0"/>
              <a:t>simple</a:t>
            </a:r>
            <a:r>
              <a:rPr lang="en-US" smtClean="0"/>
              <a:t> – Java is designed to be easy for the professional programmer to learn and use.</a:t>
            </a:r>
          </a:p>
          <a:p>
            <a:pPr>
              <a:lnSpc>
                <a:spcPct val="90000"/>
              </a:lnSpc>
            </a:pPr>
            <a:r>
              <a:rPr lang="en-US" b="1" smtClean="0"/>
              <a:t>object-oriented:</a:t>
            </a:r>
            <a:r>
              <a:rPr lang="en-US" smtClean="0"/>
              <a:t> a clean, usable, pragmatic approach to objects, not restricted by the need for compatibility with other languages.</a:t>
            </a:r>
          </a:p>
          <a:p>
            <a:pPr>
              <a:lnSpc>
                <a:spcPct val="90000"/>
              </a:lnSpc>
            </a:pPr>
            <a:r>
              <a:rPr lang="en-US" b="1" smtClean="0"/>
              <a:t>Robust:</a:t>
            </a:r>
            <a:r>
              <a:rPr lang="en-US" smtClean="0"/>
              <a:t> restricts the programmer to find the mistakes early, performs compile-time (strong typing) and run-time (exception-handling) checks, manages memory automatically.</a:t>
            </a:r>
          </a:p>
          <a:p>
            <a:pPr>
              <a:lnSpc>
                <a:spcPct val="90000"/>
              </a:lnSpc>
            </a:pPr>
            <a:r>
              <a:rPr lang="en-US" b="1" smtClean="0"/>
              <a:t>Multithreaded:</a:t>
            </a:r>
            <a:r>
              <a:rPr lang="en-US" smtClean="0"/>
              <a:t> supports multi-threaded programming for writing program that perform concurrent computations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1.11</a:t>
            </a:r>
          </a:p>
        </p:txBody>
      </p:sp>
      <p:sp>
        <p:nvSpPr>
          <p:cNvPr id="45058" name="Rectangle 3"/>
          <p:cNvSpPr>
            <a:spLocks noGrp="1" noChangeArrowheads="1"/>
          </p:cNvSpPr>
          <p:nvPr>
            <p:ph sz="quarter" idx="1"/>
          </p:nvPr>
        </p:nvSpPr>
        <p:spPr/>
        <p:txBody>
          <a:bodyPr/>
          <a:lstStyle/>
          <a:p>
            <a:r>
              <a:rPr lang="en-US" b="1" smtClean="0"/>
              <a:t>Architecture-neutral:</a:t>
            </a:r>
            <a:r>
              <a:rPr lang="en-US" smtClean="0"/>
              <a:t> Java Virtual Machine provides a platform independent environment for the execution of Java byte code</a:t>
            </a:r>
          </a:p>
          <a:p>
            <a:r>
              <a:rPr lang="en-US" b="1" smtClean="0"/>
              <a:t>Interpreted and high-performance:</a:t>
            </a:r>
            <a:r>
              <a:rPr lang="en-US" smtClean="0"/>
              <a:t> Java programs are compiled into an intermediate representation – byte code:</a:t>
            </a:r>
          </a:p>
          <a:p>
            <a:pPr lvl="1">
              <a:buFontTx/>
              <a:buNone/>
            </a:pPr>
            <a:r>
              <a:rPr lang="en-US" sz="2600" smtClean="0"/>
              <a:t>a) can be later interpreted by any JVM</a:t>
            </a:r>
          </a:p>
          <a:p>
            <a:pPr lvl="1">
              <a:buFontTx/>
              <a:buNone/>
            </a:pPr>
            <a:r>
              <a:rPr lang="en-US" sz="2600" smtClean="0"/>
              <a:t>b) can be also translated into the native machine code for efficiency.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1.12</a:t>
            </a:r>
          </a:p>
        </p:txBody>
      </p:sp>
      <p:sp>
        <p:nvSpPr>
          <p:cNvPr id="46082" name="Rectangle 3"/>
          <p:cNvSpPr>
            <a:spLocks noGrp="1" noChangeArrowheads="1"/>
          </p:cNvSpPr>
          <p:nvPr>
            <p:ph sz="quarter" idx="1"/>
          </p:nvPr>
        </p:nvSpPr>
        <p:spPr/>
        <p:txBody>
          <a:bodyPr/>
          <a:lstStyle/>
          <a:p>
            <a:r>
              <a:rPr lang="en-US" sz="2800" b="1" smtClean="0"/>
              <a:t>Distributed:</a:t>
            </a:r>
            <a:r>
              <a:rPr lang="en-US" sz="2800" smtClean="0"/>
              <a:t> Java handles TCP/IP protocols, accessing a resource through its URL much like accessing a local file.</a:t>
            </a:r>
          </a:p>
          <a:p>
            <a:r>
              <a:rPr lang="en-US" sz="2800" b="1" smtClean="0"/>
              <a:t>Dynamic:</a:t>
            </a:r>
            <a:r>
              <a:rPr lang="en-US" sz="2800" smtClean="0"/>
              <a:t> substantial amounts of run-time type information to verify and resolve access to objects at run-time.</a:t>
            </a:r>
          </a:p>
          <a:p>
            <a:r>
              <a:rPr lang="en-US" sz="2800" b="1" smtClean="0"/>
              <a:t>Secure:</a:t>
            </a:r>
            <a:r>
              <a:rPr lang="en-US" sz="2800" smtClean="0"/>
              <a:t> programs are confined to the Java execution environment and cannot access other parts of the computer.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1.13</a:t>
            </a:r>
          </a:p>
        </p:txBody>
      </p:sp>
      <p:sp>
        <p:nvSpPr>
          <p:cNvPr id="47106" name="Rectangle 3"/>
          <p:cNvSpPr>
            <a:spLocks noGrp="1" noChangeArrowheads="1"/>
          </p:cNvSpPr>
          <p:nvPr>
            <p:ph sz="quarter" idx="1"/>
          </p:nvPr>
        </p:nvSpPr>
        <p:spPr>
          <a:xfrm>
            <a:off x="566738" y="1752600"/>
            <a:ext cx="8001000" cy="4572000"/>
          </a:xfrm>
        </p:spPr>
        <p:txBody>
          <a:bodyPr/>
          <a:lstStyle/>
          <a:p>
            <a:pPr>
              <a:lnSpc>
                <a:spcPct val="90000"/>
              </a:lnSpc>
            </a:pPr>
            <a:r>
              <a:rPr lang="en-US" sz="2700" b="1" smtClean="0"/>
              <a:t>Portability:  </a:t>
            </a:r>
            <a:r>
              <a:rPr lang="en-US" sz="2700" smtClean="0"/>
              <a:t>Many types of computers and operating systems are in use throughout the world—and many are connected to the Internet. </a:t>
            </a:r>
          </a:p>
          <a:p>
            <a:pPr>
              <a:lnSpc>
                <a:spcPct val="90000"/>
              </a:lnSpc>
            </a:pPr>
            <a:r>
              <a:rPr lang="en-US" sz="2700" smtClean="0"/>
              <a:t>For programs to be dynamically downloaded to all the various types of platforms connected to the Internet, some means of generating portable executable code is needed. The same mechanism that helps ensure security also helps create portability.</a:t>
            </a:r>
          </a:p>
          <a:p>
            <a:pPr>
              <a:lnSpc>
                <a:spcPct val="90000"/>
              </a:lnSpc>
            </a:pPr>
            <a:r>
              <a:rPr lang="en-US" sz="2700" smtClean="0"/>
              <a:t>Indeed, Java's solution to these two problems is both elegant and efficient.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fontAlgn="auto">
              <a:spcAft>
                <a:spcPts val="0"/>
              </a:spcAft>
              <a:defRPr/>
            </a:pPr>
            <a:r>
              <a:rPr sz="4000"/>
              <a:t>Data Types</a:t>
            </a:r>
            <a:br>
              <a:rPr sz="4000"/>
            </a:br>
            <a:endParaRPr sz="4000"/>
          </a:p>
        </p:txBody>
      </p:sp>
      <p:sp>
        <p:nvSpPr>
          <p:cNvPr id="4813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1.14</a:t>
            </a:r>
          </a:p>
        </p:txBody>
      </p:sp>
      <p:sp>
        <p:nvSpPr>
          <p:cNvPr id="48130" name="Rectangle 3"/>
          <p:cNvSpPr>
            <a:spLocks noGrp="1" noChangeArrowheads="1"/>
          </p:cNvSpPr>
          <p:nvPr>
            <p:ph sz="quarter" idx="1"/>
          </p:nvPr>
        </p:nvSpPr>
        <p:spPr/>
        <p:txBody>
          <a:bodyPr/>
          <a:lstStyle/>
          <a:p>
            <a:pPr>
              <a:lnSpc>
                <a:spcPct val="90000"/>
              </a:lnSpc>
            </a:pPr>
            <a:r>
              <a:rPr lang="en-US" sz="2800" smtClean="0"/>
              <a:t>Java defines eight simple types:</a:t>
            </a:r>
          </a:p>
          <a:p>
            <a:pPr lvl="2">
              <a:lnSpc>
                <a:spcPct val="90000"/>
              </a:lnSpc>
              <a:buFontTx/>
              <a:buNone/>
            </a:pPr>
            <a:r>
              <a:rPr lang="en-US" sz="2600" smtClean="0"/>
              <a:t>1)byte – 8-bit integer type</a:t>
            </a:r>
          </a:p>
          <a:p>
            <a:pPr lvl="2">
              <a:lnSpc>
                <a:spcPct val="90000"/>
              </a:lnSpc>
              <a:buFontTx/>
              <a:buNone/>
            </a:pPr>
            <a:r>
              <a:rPr lang="en-US" sz="2600" smtClean="0"/>
              <a:t>2)short – 16-bit integer type</a:t>
            </a:r>
          </a:p>
          <a:p>
            <a:pPr lvl="2">
              <a:lnSpc>
                <a:spcPct val="90000"/>
              </a:lnSpc>
              <a:buFontTx/>
              <a:buNone/>
            </a:pPr>
            <a:r>
              <a:rPr lang="en-US" sz="2600" smtClean="0"/>
              <a:t>3)int – 32-bit integer type</a:t>
            </a:r>
          </a:p>
          <a:p>
            <a:pPr lvl="2">
              <a:lnSpc>
                <a:spcPct val="90000"/>
              </a:lnSpc>
              <a:buFontTx/>
              <a:buNone/>
            </a:pPr>
            <a:r>
              <a:rPr lang="en-US" sz="2600" smtClean="0"/>
              <a:t>4)long – 64-bit integer type</a:t>
            </a:r>
          </a:p>
          <a:p>
            <a:pPr lvl="2">
              <a:lnSpc>
                <a:spcPct val="90000"/>
              </a:lnSpc>
              <a:buFontTx/>
              <a:buNone/>
            </a:pPr>
            <a:r>
              <a:rPr lang="en-US" sz="2600" smtClean="0"/>
              <a:t>5)float – 32-bit floating-point type</a:t>
            </a:r>
          </a:p>
          <a:p>
            <a:pPr lvl="2">
              <a:lnSpc>
                <a:spcPct val="90000"/>
              </a:lnSpc>
              <a:buFontTx/>
              <a:buNone/>
            </a:pPr>
            <a:r>
              <a:rPr lang="en-US" sz="2600" smtClean="0"/>
              <a:t>6)double – 64-bit floating-point type</a:t>
            </a:r>
          </a:p>
          <a:p>
            <a:pPr lvl="2">
              <a:lnSpc>
                <a:spcPct val="90000"/>
              </a:lnSpc>
              <a:buFontTx/>
              <a:buNone/>
            </a:pPr>
            <a:r>
              <a:rPr lang="en-US" sz="2600" smtClean="0"/>
              <a:t>7)char – symbols in a character set</a:t>
            </a:r>
          </a:p>
          <a:p>
            <a:pPr lvl="2">
              <a:lnSpc>
                <a:spcPct val="90000"/>
              </a:lnSpc>
              <a:buFontTx/>
              <a:buNone/>
            </a:pPr>
            <a:r>
              <a:rPr lang="en-US" sz="2600" smtClean="0"/>
              <a:t>8)boolean – logical values true and false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1.15</a:t>
            </a:r>
          </a:p>
        </p:txBody>
      </p:sp>
      <p:sp>
        <p:nvSpPr>
          <p:cNvPr id="49154" name="Rectangle 3"/>
          <p:cNvSpPr>
            <a:spLocks noGrp="1" noChangeArrowheads="1"/>
          </p:cNvSpPr>
          <p:nvPr>
            <p:ph sz="quarter" idx="1"/>
          </p:nvPr>
        </p:nvSpPr>
        <p:spPr>
          <a:xfrm>
            <a:off x="381000" y="1752600"/>
            <a:ext cx="8763000" cy="4267200"/>
          </a:xfrm>
        </p:spPr>
        <p:txBody>
          <a:bodyPr/>
          <a:lstStyle/>
          <a:p>
            <a:pPr>
              <a:lnSpc>
                <a:spcPct val="90000"/>
              </a:lnSpc>
            </a:pPr>
            <a:r>
              <a:rPr lang="en-US" sz="3000" smtClean="0"/>
              <a:t>byte: 8-bit integer type.</a:t>
            </a:r>
          </a:p>
          <a:p>
            <a:pPr>
              <a:lnSpc>
                <a:spcPct val="90000"/>
              </a:lnSpc>
              <a:buFontTx/>
              <a:buNone/>
            </a:pPr>
            <a:r>
              <a:rPr lang="en-US" sz="3000" smtClean="0"/>
              <a:t>	Range: -128 to 127.</a:t>
            </a:r>
          </a:p>
          <a:p>
            <a:pPr>
              <a:lnSpc>
                <a:spcPct val="90000"/>
              </a:lnSpc>
              <a:buFontTx/>
              <a:buNone/>
            </a:pPr>
            <a:r>
              <a:rPr lang="en-US" sz="3000" smtClean="0"/>
              <a:t>	Example: byte b = -15;</a:t>
            </a:r>
          </a:p>
          <a:p>
            <a:pPr>
              <a:lnSpc>
                <a:spcPct val="90000"/>
              </a:lnSpc>
              <a:buFontTx/>
              <a:buNone/>
            </a:pPr>
            <a:r>
              <a:rPr lang="en-US" sz="3000" smtClean="0"/>
              <a:t>	Usage: particularly when working with data streams.</a:t>
            </a:r>
          </a:p>
          <a:p>
            <a:pPr>
              <a:lnSpc>
                <a:spcPct val="90000"/>
              </a:lnSpc>
            </a:pPr>
            <a:r>
              <a:rPr lang="en-US" sz="3000" smtClean="0"/>
              <a:t>short: 16-bit integer type.</a:t>
            </a:r>
          </a:p>
          <a:p>
            <a:pPr lvl="1">
              <a:lnSpc>
                <a:spcPct val="90000"/>
              </a:lnSpc>
              <a:buFontTx/>
              <a:buNone/>
            </a:pPr>
            <a:r>
              <a:rPr lang="en-US" sz="3000" smtClean="0"/>
              <a:t>Range: -32768 to 32767.</a:t>
            </a:r>
          </a:p>
          <a:p>
            <a:pPr lvl="1">
              <a:lnSpc>
                <a:spcPct val="90000"/>
              </a:lnSpc>
              <a:buFontTx/>
              <a:buNone/>
            </a:pPr>
            <a:r>
              <a:rPr lang="en-US" sz="3000" smtClean="0"/>
              <a:t>Example: short c = 1000;</a:t>
            </a:r>
          </a:p>
          <a:p>
            <a:pPr lvl="1">
              <a:lnSpc>
                <a:spcPct val="90000"/>
              </a:lnSpc>
              <a:buFontTx/>
              <a:buNone/>
            </a:pPr>
            <a:r>
              <a:rPr lang="en-US" sz="3000" smtClean="0"/>
              <a:t>Usage: probably the least used simple type.</a:t>
            </a:r>
          </a:p>
          <a:p>
            <a:pPr>
              <a:lnSpc>
                <a:spcPct val="90000"/>
              </a:lnSpc>
              <a:buFontTx/>
              <a:buNone/>
            </a:pPr>
            <a:endParaRPr lang="en-US" sz="3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1.16</a:t>
            </a:r>
          </a:p>
        </p:txBody>
      </p:sp>
      <p:sp>
        <p:nvSpPr>
          <p:cNvPr id="50178" name="Rectangle 3"/>
          <p:cNvSpPr>
            <a:spLocks noGrp="1" noChangeArrowheads="1"/>
          </p:cNvSpPr>
          <p:nvPr>
            <p:ph sz="quarter" idx="1"/>
          </p:nvPr>
        </p:nvSpPr>
        <p:spPr/>
        <p:txBody>
          <a:bodyPr/>
          <a:lstStyle/>
          <a:p>
            <a:pPr>
              <a:lnSpc>
                <a:spcPct val="90000"/>
              </a:lnSpc>
            </a:pPr>
            <a:r>
              <a:rPr lang="en-US" b="1" smtClean="0"/>
              <a:t>int: </a:t>
            </a:r>
            <a:r>
              <a:rPr lang="en-US" smtClean="0"/>
              <a:t>32-bit integer type.</a:t>
            </a:r>
          </a:p>
          <a:p>
            <a:pPr lvl="1">
              <a:lnSpc>
                <a:spcPct val="90000"/>
              </a:lnSpc>
              <a:buFontTx/>
              <a:buNone/>
            </a:pPr>
            <a:r>
              <a:rPr lang="en-US" smtClean="0"/>
              <a:t>Range: -2147483648 to 2147483647.</a:t>
            </a:r>
          </a:p>
          <a:p>
            <a:pPr lvl="1">
              <a:lnSpc>
                <a:spcPct val="90000"/>
              </a:lnSpc>
              <a:buFontTx/>
              <a:buNone/>
            </a:pPr>
            <a:r>
              <a:rPr lang="en-US" smtClean="0"/>
              <a:t>Example: int b = -50000;</a:t>
            </a:r>
          </a:p>
          <a:p>
            <a:pPr lvl="1">
              <a:lnSpc>
                <a:spcPct val="90000"/>
              </a:lnSpc>
              <a:buFontTx/>
              <a:buNone/>
            </a:pPr>
            <a:r>
              <a:rPr lang="en-US" smtClean="0"/>
              <a:t>Usage:</a:t>
            </a:r>
          </a:p>
          <a:p>
            <a:pPr lvl="1">
              <a:lnSpc>
                <a:spcPct val="90000"/>
              </a:lnSpc>
              <a:buFontTx/>
              <a:buNone/>
            </a:pPr>
            <a:r>
              <a:rPr lang="en-US" smtClean="0"/>
              <a:t>1) Most common integer type.</a:t>
            </a:r>
          </a:p>
          <a:p>
            <a:pPr lvl="1">
              <a:lnSpc>
                <a:spcPct val="90000"/>
              </a:lnSpc>
              <a:buFontTx/>
              <a:buNone/>
            </a:pPr>
            <a:r>
              <a:rPr lang="en-US" smtClean="0"/>
              <a:t>2) Typically used to control loops and to index arrays.</a:t>
            </a:r>
          </a:p>
          <a:p>
            <a:pPr lvl="1">
              <a:lnSpc>
                <a:spcPct val="90000"/>
              </a:lnSpc>
              <a:buFontTx/>
              <a:buNone/>
            </a:pPr>
            <a:r>
              <a:rPr lang="en-US" smtClean="0"/>
              <a:t>3) Expressions involving the byte, short and int values are promoted to int before calculation.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1.17</a:t>
            </a:r>
          </a:p>
        </p:txBody>
      </p:sp>
      <p:sp>
        <p:nvSpPr>
          <p:cNvPr id="20483" name="Rectangle 3"/>
          <p:cNvSpPr>
            <a:spLocks noGrp="1" noChangeArrowheads="1"/>
          </p:cNvSpPr>
          <p:nvPr>
            <p:ph sz="quarter" idx="1"/>
          </p:nvPr>
        </p:nvSpPr>
        <p:spPr>
          <a:xfrm>
            <a:off x="304800" y="1752600"/>
            <a:ext cx="8839200" cy="4267200"/>
          </a:xfrm>
        </p:spPr>
        <p:txBody>
          <a:bodyPr>
            <a:normAutofit fontScale="92500" lnSpcReduction="10000"/>
          </a:bodyPr>
          <a:lstStyle/>
          <a:p>
            <a:pPr marL="274320" indent="-274320" fontAlgn="auto">
              <a:lnSpc>
                <a:spcPct val="80000"/>
              </a:lnSpc>
              <a:spcAft>
                <a:spcPts val="0"/>
              </a:spcAft>
              <a:buFont typeface="Wingdings 2"/>
              <a:buChar char=""/>
              <a:defRPr/>
            </a:pPr>
            <a:r>
              <a:rPr lang="en-US" b="1"/>
              <a:t>long: </a:t>
            </a:r>
            <a:r>
              <a:rPr lang="en-US"/>
              <a:t>64-bit integer type.</a:t>
            </a:r>
          </a:p>
          <a:p>
            <a:pPr marL="640080" lvl="1" indent="-274320" fontAlgn="auto">
              <a:lnSpc>
                <a:spcPct val="80000"/>
              </a:lnSpc>
              <a:spcAft>
                <a:spcPts val="0"/>
              </a:spcAft>
              <a:buClr>
                <a:schemeClr val="accent2">
                  <a:shade val="75000"/>
                </a:schemeClr>
              </a:buClr>
              <a:buFontTx/>
              <a:buNone/>
              <a:defRPr/>
            </a:pPr>
            <a:r>
              <a:rPr lang="en-US" sz="2600"/>
              <a:t>Range: -9223372036854775808 to 			     9223372036854775807.</a:t>
            </a:r>
          </a:p>
          <a:p>
            <a:pPr marL="640080" lvl="1" indent="-274320" fontAlgn="auto">
              <a:lnSpc>
                <a:spcPct val="80000"/>
              </a:lnSpc>
              <a:spcAft>
                <a:spcPts val="0"/>
              </a:spcAft>
              <a:buClr>
                <a:schemeClr val="accent2">
                  <a:shade val="75000"/>
                </a:schemeClr>
              </a:buClr>
              <a:buFontTx/>
              <a:buNone/>
              <a:defRPr/>
            </a:pPr>
            <a:r>
              <a:rPr lang="en-US" sz="2600"/>
              <a:t>Example: long l = 10000000000000000;</a:t>
            </a:r>
          </a:p>
          <a:p>
            <a:pPr marL="640080" lvl="1" indent="-274320" fontAlgn="auto">
              <a:lnSpc>
                <a:spcPct val="80000"/>
              </a:lnSpc>
              <a:spcAft>
                <a:spcPts val="0"/>
              </a:spcAft>
              <a:buClr>
                <a:schemeClr val="accent2">
                  <a:shade val="75000"/>
                </a:schemeClr>
              </a:buClr>
              <a:buFontTx/>
              <a:buNone/>
              <a:defRPr/>
            </a:pPr>
            <a:r>
              <a:rPr lang="en-US" sz="2600"/>
              <a:t>Usage: 1) useful when int type is not large enough to hold the desired value</a:t>
            </a:r>
          </a:p>
          <a:p>
            <a:pPr marL="274320" indent="-274320" fontAlgn="auto">
              <a:lnSpc>
                <a:spcPct val="80000"/>
              </a:lnSpc>
              <a:spcAft>
                <a:spcPts val="0"/>
              </a:spcAft>
              <a:buFont typeface="Wingdings 2"/>
              <a:buChar char=""/>
              <a:defRPr/>
            </a:pPr>
            <a:r>
              <a:rPr lang="en-US" b="1"/>
              <a:t>float: </a:t>
            </a:r>
            <a:r>
              <a:rPr lang="en-US"/>
              <a:t>32-bit floating-point number.</a:t>
            </a:r>
          </a:p>
          <a:p>
            <a:pPr marL="640080" lvl="1" indent="-274320" fontAlgn="auto">
              <a:lnSpc>
                <a:spcPct val="80000"/>
              </a:lnSpc>
              <a:spcAft>
                <a:spcPts val="0"/>
              </a:spcAft>
              <a:buClr>
                <a:schemeClr val="accent2">
                  <a:shade val="75000"/>
                </a:schemeClr>
              </a:buClr>
              <a:buFontTx/>
              <a:buNone/>
              <a:defRPr/>
            </a:pPr>
            <a:r>
              <a:rPr lang="en-US" sz="2600"/>
              <a:t>Range: 1.4e-045 to 3.4e+038.</a:t>
            </a:r>
          </a:p>
          <a:p>
            <a:pPr marL="640080" lvl="1" indent="-274320" fontAlgn="auto">
              <a:lnSpc>
                <a:spcPct val="80000"/>
              </a:lnSpc>
              <a:spcAft>
                <a:spcPts val="0"/>
              </a:spcAft>
              <a:buClr>
                <a:schemeClr val="accent2">
                  <a:shade val="75000"/>
                </a:schemeClr>
              </a:buClr>
              <a:buFontTx/>
              <a:buNone/>
              <a:defRPr/>
            </a:pPr>
            <a:r>
              <a:rPr lang="en-US" sz="2600"/>
              <a:t>Example: float f = 1.5;</a:t>
            </a:r>
          </a:p>
          <a:p>
            <a:pPr marL="640080" lvl="1" indent="-274320" fontAlgn="auto">
              <a:lnSpc>
                <a:spcPct val="80000"/>
              </a:lnSpc>
              <a:spcAft>
                <a:spcPts val="0"/>
              </a:spcAft>
              <a:buClr>
                <a:schemeClr val="accent2">
                  <a:shade val="75000"/>
                </a:schemeClr>
              </a:buClr>
              <a:buFontTx/>
              <a:buNone/>
              <a:defRPr/>
            </a:pPr>
            <a:r>
              <a:rPr lang="en-US" sz="2600"/>
              <a:t>Usage:</a:t>
            </a:r>
          </a:p>
          <a:p>
            <a:pPr marL="640080" lvl="1" indent="-274320" fontAlgn="auto">
              <a:lnSpc>
                <a:spcPct val="80000"/>
              </a:lnSpc>
              <a:spcAft>
                <a:spcPts val="0"/>
              </a:spcAft>
              <a:buClr>
                <a:schemeClr val="accent2">
                  <a:shade val="75000"/>
                </a:schemeClr>
              </a:buClr>
              <a:buFontTx/>
              <a:buNone/>
              <a:defRPr/>
            </a:pPr>
            <a:r>
              <a:rPr lang="en-US" sz="2600"/>
              <a:t>1) fractional part is needed</a:t>
            </a:r>
          </a:p>
          <a:p>
            <a:pPr marL="640080" lvl="1" indent="-274320" fontAlgn="auto">
              <a:lnSpc>
                <a:spcPct val="80000"/>
              </a:lnSpc>
              <a:spcAft>
                <a:spcPts val="0"/>
              </a:spcAft>
              <a:buClr>
                <a:schemeClr val="accent2">
                  <a:shade val="75000"/>
                </a:schemeClr>
              </a:buClr>
              <a:buFontTx/>
              <a:buNone/>
              <a:defRPr/>
            </a:pPr>
            <a:r>
              <a:rPr lang="en-US" sz="2600"/>
              <a:t>2) large degree of precision is not required</a:t>
            </a:r>
          </a:p>
          <a:p>
            <a:pPr marL="640080" lvl="1" indent="-274320" fontAlgn="auto">
              <a:lnSpc>
                <a:spcPct val="80000"/>
              </a:lnSpc>
              <a:spcAft>
                <a:spcPts val="0"/>
              </a:spcAft>
              <a:buClr>
                <a:schemeClr val="accent2">
                  <a:shade val="75000"/>
                </a:schemeClr>
              </a:buClr>
              <a:buFontTx/>
              <a:buNone/>
              <a:defRPr/>
            </a:pPr>
            <a:endParaRPr lang="en-US" sz="2600"/>
          </a:p>
          <a:p>
            <a:pPr marL="640080" lvl="1" indent="-274320" fontAlgn="auto">
              <a:lnSpc>
                <a:spcPct val="80000"/>
              </a:lnSpc>
              <a:spcAft>
                <a:spcPts val="0"/>
              </a:spcAft>
              <a:buClr>
                <a:schemeClr val="accent2">
                  <a:shade val="75000"/>
                </a:schemeClr>
              </a:buClr>
              <a:buFontTx/>
              <a:buNone/>
              <a:defRPr/>
            </a:pPr>
            <a:endParaRPr lang="en-US"/>
          </a:p>
          <a:p>
            <a:pPr marL="640080" lvl="1" indent="-274320" fontAlgn="auto">
              <a:lnSpc>
                <a:spcPct val="80000"/>
              </a:lnSpc>
              <a:spcAft>
                <a:spcPts val="0"/>
              </a:spcAft>
              <a:buClr>
                <a:schemeClr val="accent2">
                  <a:shade val="75000"/>
                </a:schemeClr>
              </a:buClr>
              <a:buFontTx/>
              <a:buNone/>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W" b="1" dirty="0" smtClean="0"/>
              <a:t>Unit-1	TOPICS</a:t>
            </a:r>
            <a:br>
              <a:rPr lang="en-ZW" b="1" dirty="0" smtClean="0"/>
            </a:br>
            <a:endParaRPr lang="en-US" dirty="0"/>
          </a:p>
        </p:txBody>
      </p:sp>
      <p:sp>
        <p:nvSpPr>
          <p:cNvPr id="3" name="Content Placeholder 2"/>
          <p:cNvSpPr>
            <a:spLocks noGrp="1"/>
          </p:cNvSpPr>
          <p:nvPr>
            <p:ph sz="quarter" idx="1"/>
          </p:nvPr>
        </p:nvSpPr>
        <p:spPr/>
        <p:txBody>
          <a:bodyPr>
            <a:normAutofit fontScale="92500" lnSpcReduction="20000"/>
          </a:bodyPr>
          <a:lstStyle/>
          <a:p>
            <a:pPr marL="457200" indent="-457200">
              <a:buFont typeface="+mj-lt"/>
              <a:buAutoNum type="arabicPeriod"/>
            </a:pPr>
            <a:r>
              <a:rPr lang="en-US" sz="2400" dirty="0" smtClean="0">
                <a:latin typeface="Calibri" pitchFamily="34" charset="0"/>
                <a:cs typeface="Calibri" pitchFamily="34" charset="0"/>
              </a:rPr>
              <a:t>History of Java, </a:t>
            </a:r>
          </a:p>
          <a:p>
            <a:pPr marL="457200" indent="-457200">
              <a:buFont typeface="+mj-lt"/>
              <a:buAutoNum type="arabicPeriod"/>
            </a:pPr>
            <a:r>
              <a:rPr lang="en-US" sz="2400" dirty="0" smtClean="0">
                <a:latin typeface="Calibri" pitchFamily="34" charset="0"/>
                <a:cs typeface="Calibri" pitchFamily="34" charset="0"/>
              </a:rPr>
              <a:t>Java buzzwords, </a:t>
            </a:r>
          </a:p>
          <a:p>
            <a:pPr marL="457200" indent="-457200">
              <a:buFont typeface="+mj-lt"/>
              <a:buAutoNum type="arabicPeriod"/>
            </a:pPr>
            <a:r>
              <a:rPr lang="en-US" sz="2400" dirty="0" smtClean="0">
                <a:latin typeface="Calibri" pitchFamily="34" charset="0"/>
                <a:cs typeface="Calibri" pitchFamily="34" charset="0"/>
              </a:rPr>
              <a:t>JVM architecture</a:t>
            </a:r>
          </a:p>
          <a:p>
            <a:pPr marL="457200" indent="-457200">
              <a:buFont typeface="+mj-lt"/>
              <a:buAutoNum type="arabicPeriod"/>
            </a:pPr>
            <a:r>
              <a:rPr lang="en-US" sz="2400" dirty="0" smtClean="0">
                <a:latin typeface="Calibri" pitchFamily="34" charset="0"/>
                <a:cs typeface="Calibri" pitchFamily="34" charset="0"/>
              </a:rPr>
              <a:t>Data types,</a:t>
            </a:r>
          </a:p>
          <a:p>
            <a:pPr marL="457200" indent="-457200">
              <a:buFont typeface="+mj-lt"/>
              <a:buAutoNum type="arabicPeriod"/>
            </a:pPr>
            <a:r>
              <a:rPr lang="en-US" sz="2400" dirty="0" smtClean="0">
                <a:latin typeface="Calibri" pitchFamily="34" charset="0"/>
                <a:cs typeface="Calibri" pitchFamily="34" charset="0"/>
              </a:rPr>
              <a:t> variables,</a:t>
            </a:r>
          </a:p>
          <a:p>
            <a:pPr marL="457200" indent="-457200">
              <a:buFont typeface="+mj-lt"/>
              <a:buAutoNum type="arabicPeriod"/>
            </a:pPr>
            <a:r>
              <a:rPr lang="en-US" sz="2400" dirty="0" smtClean="0">
                <a:latin typeface="Calibri" pitchFamily="34" charset="0"/>
                <a:cs typeface="Calibri" pitchFamily="34" charset="0"/>
              </a:rPr>
              <a:t> scope and life time of </a:t>
            </a:r>
          </a:p>
          <a:p>
            <a:pPr marL="457200" indent="-457200">
              <a:buFont typeface="+mj-lt"/>
              <a:buAutoNum type="arabicPeriod"/>
            </a:pPr>
            <a:r>
              <a:rPr lang="en-US" sz="2400" dirty="0" smtClean="0">
                <a:latin typeface="Calibri" pitchFamily="34" charset="0"/>
                <a:cs typeface="Calibri" pitchFamily="34" charset="0"/>
              </a:rPr>
              <a:t>variables,</a:t>
            </a:r>
          </a:p>
          <a:p>
            <a:pPr marL="457200" indent="-457200">
              <a:buFont typeface="+mj-lt"/>
              <a:buAutoNum type="arabicPeriod"/>
            </a:pPr>
            <a:r>
              <a:rPr lang="en-US" sz="2400" dirty="0" smtClean="0">
                <a:latin typeface="Calibri" pitchFamily="34" charset="0"/>
                <a:cs typeface="Calibri" pitchFamily="34" charset="0"/>
              </a:rPr>
              <a:t>arrays, </a:t>
            </a:r>
          </a:p>
          <a:p>
            <a:pPr marL="457200" indent="-457200">
              <a:buFont typeface="+mj-lt"/>
              <a:buAutoNum type="arabicPeriod"/>
            </a:pPr>
            <a:r>
              <a:rPr lang="en-US" sz="2400" dirty="0" smtClean="0">
                <a:latin typeface="Calibri" pitchFamily="34" charset="0"/>
                <a:cs typeface="Calibri" pitchFamily="34" charset="0"/>
              </a:rPr>
              <a:t>operators,</a:t>
            </a:r>
          </a:p>
          <a:p>
            <a:pPr marL="457200" indent="-457200">
              <a:buFont typeface="+mj-lt"/>
              <a:buAutoNum type="arabicPeriod"/>
            </a:pPr>
            <a:r>
              <a:rPr lang="en-US" sz="2400" dirty="0" smtClean="0">
                <a:latin typeface="Calibri" pitchFamily="34" charset="0"/>
                <a:cs typeface="Calibri" pitchFamily="34" charset="0"/>
              </a:rPr>
              <a:t> control statements </a:t>
            </a:r>
          </a:p>
          <a:p>
            <a:pPr marL="457200" indent="-457200" algn="just">
              <a:buFont typeface="+mj-lt"/>
              <a:buAutoNum type="arabicPeriod"/>
            </a:pPr>
            <a:r>
              <a:rPr lang="en-US" sz="2400" dirty="0" smtClean="0">
                <a:latin typeface="Calibri" pitchFamily="34" charset="0"/>
                <a:cs typeface="Calibri" pitchFamily="34" charset="0"/>
              </a:rPr>
              <a:t>Type conversion and casting, </a:t>
            </a:r>
          </a:p>
          <a:p>
            <a:pPr marL="457200" indent="-457200" algn="just">
              <a:buFont typeface="+mj-lt"/>
              <a:buAutoNum type="arabicPeriod"/>
            </a:pPr>
            <a:r>
              <a:rPr lang="en-US" sz="2400" dirty="0" smtClean="0">
                <a:latin typeface="Calibri" pitchFamily="34" charset="0"/>
                <a:cs typeface="Calibri" pitchFamily="34" charset="0"/>
              </a:rPr>
              <a:t>simple java program, </a:t>
            </a: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1.18</a:t>
            </a:r>
          </a:p>
        </p:txBody>
      </p:sp>
      <p:sp>
        <p:nvSpPr>
          <p:cNvPr id="52226" name="Rectangle 3"/>
          <p:cNvSpPr>
            <a:spLocks noGrp="1" noChangeArrowheads="1"/>
          </p:cNvSpPr>
          <p:nvPr>
            <p:ph sz="quarter" idx="1"/>
          </p:nvPr>
        </p:nvSpPr>
        <p:spPr/>
        <p:txBody>
          <a:bodyPr/>
          <a:lstStyle/>
          <a:p>
            <a:r>
              <a:rPr lang="en-US" b="1" smtClean="0"/>
              <a:t>double: </a:t>
            </a:r>
            <a:r>
              <a:rPr lang="en-US" smtClean="0"/>
              <a:t>64-bit floating-point number.</a:t>
            </a:r>
          </a:p>
          <a:p>
            <a:pPr lvl="1">
              <a:buFontTx/>
              <a:buNone/>
            </a:pPr>
            <a:r>
              <a:rPr lang="en-US" smtClean="0"/>
              <a:t>Range: 4.9e-324 to 1.8e+308.</a:t>
            </a:r>
          </a:p>
          <a:p>
            <a:pPr lvl="1">
              <a:buFontTx/>
              <a:buNone/>
            </a:pPr>
            <a:r>
              <a:rPr lang="en-US" smtClean="0"/>
              <a:t>Example: double pi = 3.1416;</a:t>
            </a:r>
          </a:p>
          <a:p>
            <a:pPr lvl="1">
              <a:buFontTx/>
              <a:buNone/>
            </a:pPr>
            <a:r>
              <a:rPr lang="en-US" smtClean="0"/>
              <a:t>Usage:</a:t>
            </a:r>
          </a:p>
          <a:p>
            <a:pPr lvl="1">
              <a:buFontTx/>
              <a:buNone/>
            </a:pPr>
            <a:r>
              <a:rPr lang="en-US" smtClean="0"/>
              <a:t>1) accuracy over many iterative calculations</a:t>
            </a:r>
          </a:p>
          <a:p>
            <a:pPr lvl="1">
              <a:buFontTx/>
              <a:buNone/>
            </a:pPr>
            <a:r>
              <a:rPr lang="en-US" smtClean="0"/>
              <a:t>2) manipulation of large-valued numbers</a:t>
            </a:r>
          </a:p>
          <a:p>
            <a:pPr lvl="1">
              <a:buFontTx/>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1.19</a:t>
            </a:r>
          </a:p>
        </p:txBody>
      </p:sp>
      <p:sp>
        <p:nvSpPr>
          <p:cNvPr id="53250" name="Rectangle 3"/>
          <p:cNvSpPr>
            <a:spLocks noGrp="1" noChangeArrowheads="1"/>
          </p:cNvSpPr>
          <p:nvPr>
            <p:ph sz="quarter" idx="1"/>
          </p:nvPr>
        </p:nvSpPr>
        <p:spPr/>
        <p:txBody>
          <a:bodyPr>
            <a:normAutofit lnSpcReduction="10000"/>
          </a:bodyPr>
          <a:lstStyle/>
          <a:p>
            <a:pPr>
              <a:buFontTx/>
              <a:buNone/>
            </a:pPr>
            <a:r>
              <a:rPr lang="en-US" b="1" smtClean="0"/>
              <a:t>char: </a:t>
            </a:r>
            <a:r>
              <a:rPr lang="en-US" smtClean="0"/>
              <a:t>16-bit data type used to store characters.</a:t>
            </a:r>
          </a:p>
          <a:p>
            <a:pPr lvl="1">
              <a:buFontTx/>
              <a:buNone/>
            </a:pPr>
            <a:r>
              <a:rPr lang="en-US" sz="2600" smtClean="0"/>
              <a:t>Range: 0 to 65536.</a:t>
            </a:r>
          </a:p>
          <a:p>
            <a:pPr lvl="1">
              <a:buFontTx/>
              <a:buNone/>
            </a:pPr>
            <a:r>
              <a:rPr lang="en-US" sz="2600" smtClean="0"/>
              <a:t>Example:  char c = ‘a’;</a:t>
            </a:r>
          </a:p>
          <a:p>
            <a:pPr lvl="1">
              <a:buFontTx/>
              <a:buNone/>
            </a:pPr>
            <a:r>
              <a:rPr lang="en-US" sz="2600" smtClean="0"/>
              <a:t>Usage:</a:t>
            </a:r>
          </a:p>
          <a:p>
            <a:pPr lvl="1">
              <a:buFontTx/>
              <a:buNone/>
            </a:pPr>
            <a:r>
              <a:rPr lang="en-US" sz="2600" smtClean="0"/>
              <a:t>1) Represents both ASCII and Unicode character sets; Unicode defines a</a:t>
            </a:r>
          </a:p>
          <a:p>
            <a:pPr lvl="1">
              <a:buFontTx/>
              <a:buNone/>
            </a:pPr>
            <a:r>
              <a:rPr lang="en-US" sz="2600" smtClean="0"/>
              <a:t>character set with characters found in (almost) all human languages.</a:t>
            </a:r>
          </a:p>
          <a:p>
            <a:pPr lvl="1">
              <a:buFontTx/>
              <a:buNone/>
            </a:pPr>
            <a:r>
              <a:rPr lang="en-US" sz="2600" smtClean="0"/>
              <a:t>2) Not the same as in C/C++ where char is 8-bit and represents ASCII only.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1.20</a:t>
            </a:r>
          </a:p>
        </p:txBody>
      </p:sp>
      <p:sp>
        <p:nvSpPr>
          <p:cNvPr id="54274" name="Rectangle 3"/>
          <p:cNvSpPr>
            <a:spLocks noGrp="1" noChangeArrowheads="1"/>
          </p:cNvSpPr>
          <p:nvPr>
            <p:ph sz="quarter" idx="1"/>
          </p:nvPr>
        </p:nvSpPr>
        <p:spPr/>
        <p:txBody>
          <a:bodyPr/>
          <a:lstStyle/>
          <a:p>
            <a:r>
              <a:rPr lang="en-US" sz="3000" b="1" smtClean="0"/>
              <a:t>boolean: </a:t>
            </a:r>
            <a:r>
              <a:rPr lang="en-US" sz="3000" smtClean="0"/>
              <a:t>Two-valued type of logical values.</a:t>
            </a:r>
          </a:p>
          <a:p>
            <a:pPr lvl="1">
              <a:buFontTx/>
              <a:buNone/>
            </a:pPr>
            <a:r>
              <a:rPr lang="en-US" sz="3000" smtClean="0"/>
              <a:t>Range: values true and false.</a:t>
            </a:r>
          </a:p>
          <a:p>
            <a:pPr lvl="1">
              <a:buFontTx/>
              <a:buNone/>
            </a:pPr>
            <a:r>
              <a:rPr lang="en-US" sz="3000" smtClean="0"/>
              <a:t>Example: boolean b = (1&lt;2);</a:t>
            </a:r>
          </a:p>
          <a:p>
            <a:pPr lvl="1">
              <a:buFontTx/>
              <a:buNone/>
            </a:pPr>
            <a:r>
              <a:rPr lang="en-US" sz="3000" smtClean="0"/>
              <a:t>Usage:</a:t>
            </a:r>
          </a:p>
          <a:p>
            <a:pPr lvl="1">
              <a:buFontTx/>
              <a:buNone/>
            </a:pPr>
            <a:r>
              <a:rPr lang="en-US" sz="3000" smtClean="0"/>
              <a:t>1) returned by relational operators, such as 1&lt;2</a:t>
            </a:r>
          </a:p>
          <a:p>
            <a:pPr lvl="1">
              <a:buFontTx/>
              <a:buNone/>
            </a:pPr>
            <a:r>
              <a:rPr lang="en-US" sz="3000" smtClean="0"/>
              <a:t>2) required by branching expressions such as if or for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sz="4000"/>
              <a:t>Variables</a:t>
            </a:r>
            <a:br>
              <a:rPr sz="4000"/>
            </a:br>
            <a:endParaRPr sz="4000"/>
          </a:p>
        </p:txBody>
      </p:sp>
      <p:sp>
        <p:nvSpPr>
          <p:cNvPr id="5529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2.1</a:t>
            </a:r>
          </a:p>
        </p:txBody>
      </p:sp>
      <p:sp>
        <p:nvSpPr>
          <p:cNvPr id="55298" name="Rectangle 3"/>
          <p:cNvSpPr>
            <a:spLocks noGrp="1" noChangeArrowheads="1"/>
          </p:cNvSpPr>
          <p:nvPr>
            <p:ph sz="quarter" idx="1"/>
          </p:nvPr>
        </p:nvSpPr>
        <p:spPr>
          <a:xfrm>
            <a:off x="0" y="1752600"/>
            <a:ext cx="9144000" cy="4572000"/>
          </a:xfrm>
        </p:spPr>
        <p:txBody>
          <a:bodyPr>
            <a:normAutofit/>
          </a:bodyPr>
          <a:lstStyle/>
          <a:p>
            <a:pPr>
              <a:lnSpc>
                <a:spcPct val="90000"/>
              </a:lnSpc>
            </a:pPr>
            <a:r>
              <a:rPr lang="en-US" dirty="0" smtClean="0"/>
              <a:t>declaration – how to assign a type to a variable</a:t>
            </a:r>
          </a:p>
          <a:p>
            <a:pPr>
              <a:lnSpc>
                <a:spcPct val="90000"/>
              </a:lnSpc>
            </a:pPr>
            <a:r>
              <a:rPr lang="en-US" dirty="0" smtClean="0"/>
              <a:t>initialization – how to give an initial value to a variable</a:t>
            </a:r>
          </a:p>
          <a:p>
            <a:pPr>
              <a:lnSpc>
                <a:spcPct val="90000"/>
              </a:lnSpc>
            </a:pPr>
            <a:r>
              <a:rPr lang="en-US" dirty="0" smtClean="0"/>
              <a:t>scope – how the variable is visible to other parts of the program</a:t>
            </a:r>
          </a:p>
          <a:p>
            <a:pPr>
              <a:lnSpc>
                <a:spcPct val="90000"/>
              </a:lnSpc>
            </a:pPr>
            <a:r>
              <a:rPr lang="en-US" dirty="0" smtClean="0"/>
              <a:t>lifetime – how the variable is created, used and destroyed</a:t>
            </a:r>
          </a:p>
          <a:p>
            <a:pPr>
              <a:lnSpc>
                <a:spcPct val="90000"/>
              </a:lnSpc>
            </a:pPr>
            <a:r>
              <a:rPr lang="en-US" dirty="0" smtClean="0"/>
              <a:t>type conversion – how Java handles automatic type conversion</a:t>
            </a:r>
          </a:p>
          <a:p>
            <a:pPr>
              <a:lnSpc>
                <a:spcPct val="90000"/>
              </a:lnSpc>
            </a:pPr>
            <a:r>
              <a:rPr lang="en-US" dirty="0" smtClean="0"/>
              <a:t>type casting – how the type of a variable can be </a:t>
            </a:r>
            <a:r>
              <a:rPr lang="en-US" smtClean="0"/>
              <a:t>narrowed down</a:t>
            </a: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fontAlgn="auto">
              <a:spcAft>
                <a:spcPts val="0"/>
              </a:spcAft>
              <a:defRPr/>
            </a:pPr>
            <a:r>
              <a:rPr sz="4000"/>
              <a:t>Variables</a:t>
            </a:r>
            <a:br>
              <a:rPr sz="4000"/>
            </a:br>
            <a:endParaRPr sz="4000"/>
          </a:p>
        </p:txBody>
      </p:sp>
      <p:sp>
        <p:nvSpPr>
          <p:cNvPr id="5632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2.2</a:t>
            </a:r>
          </a:p>
        </p:txBody>
      </p:sp>
      <p:sp>
        <p:nvSpPr>
          <p:cNvPr id="56322" name="Rectangle 3"/>
          <p:cNvSpPr>
            <a:spLocks noGrp="1" noChangeArrowheads="1"/>
          </p:cNvSpPr>
          <p:nvPr>
            <p:ph sz="quarter" idx="1"/>
          </p:nvPr>
        </p:nvSpPr>
        <p:spPr>
          <a:xfrm>
            <a:off x="0" y="1752600"/>
            <a:ext cx="9144000" cy="4267200"/>
          </a:xfrm>
        </p:spPr>
        <p:txBody>
          <a:bodyPr/>
          <a:lstStyle/>
          <a:p>
            <a:r>
              <a:rPr lang="en-US" sz="3000" smtClean="0"/>
              <a:t>Java uses variables to store data.</a:t>
            </a:r>
          </a:p>
          <a:p>
            <a:r>
              <a:rPr lang="en-US" sz="3000" smtClean="0"/>
              <a:t>To allocate memory space for a variable JVM requires:</a:t>
            </a:r>
          </a:p>
          <a:p>
            <a:pPr lvl="1">
              <a:buFontTx/>
              <a:buNone/>
            </a:pPr>
            <a:r>
              <a:rPr lang="en-US" sz="3000" smtClean="0"/>
              <a:t>1) to specify the data type of the variable</a:t>
            </a:r>
          </a:p>
          <a:p>
            <a:pPr lvl="1">
              <a:buFontTx/>
              <a:buNone/>
            </a:pPr>
            <a:r>
              <a:rPr lang="en-US" sz="3000" smtClean="0"/>
              <a:t>2) to associate an identifier with the variable</a:t>
            </a:r>
          </a:p>
          <a:p>
            <a:pPr lvl="1">
              <a:buFontTx/>
              <a:buNone/>
            </a:pPr>
            <a:r>
              <a:rPr lang="en-US" sz="3000" smtClean="0"/>
              <a:t>3) optionally, the variable may be assigned an initial value</a:t>
            </a:r>
          </a:p>
          <a:p>
            <a:r>
              <a:rPr lang="en-US" sz="3000" smtClean="0"/>
              <a:t>All done as part of variable declaration.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normAutofit fontScale="90000"/>
          </a:bodyPr>
          <a:lstStyle/>
          <a:p>
            <a:pPr fontAlgn="auto">
              <a:spcAft>
                <a:spcPts val="0"/>
              </a:spcAft>
              <a:defRPr/>
            </a:pPr>
            <a:r>
              <a:rPr sz="4000"/>
              <a:t>Basic Variable Declaration</a:t>
            </a:r>
            <a:br>
              <a:rPr sz="4000"/>
            </a:br>
            <a:endParaRPr sz="4000"/>
          </a:p>
        </p:txBody>
      </p:sp>
      <p:sp>
        <p:nvSpPr>
          <p:cNvPr id="5734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2.3</a:t>
            </a:r>
          </a:p>
        </p:txBody>
      </p:sp>
      <p:sp>
        <p:nvSpPr>
          <p:cNvPr id="57346" name="Rectangle 3"/>
          <p:cNvSpPr>
            <a:spLocks noGrp="1" noChangeArrowheads="1"/>
          </p:cNvSpPr>
          <p:nvPr>
            <p:ph sz="quarter" idx="1"/>
          </p:nvPr>
        </p:nvSpPr>
        <p:spPr/>
        <p:txBody>
          <a:bodyPr/>
          <a:lstStyle/>
          <a:p>
            <a:r>
              <a:rPr lang="en-US" smtClean="0"/>
              <a:t>datatype identifier [=value];</a:t>
            </a:r>
          </a:p>
          <a:p>
            <a:r>
              <a:rPr lang="en-US" smtClean="0"/>
              <a:t>datatype must be</a:t>
            </a:r>
          </a:p>
          <a:p>
            <a:pPr lvl="1"/>
            <a:r>
              <a:rPr lang="en-US" smtClean="0"/>
              <a:t>A simple datatype</a:t>
            </a:r>
          </a:p>
          <a:p>
            <a:pPr lvl="1"/>
            <a:r>
              <a:rPr lang="en-US" smtClean="0"/>
              <a:t>User defined datatype (class type)</a:t>
            </a:r>
          </a:p>
          <a:p>
            <a:r>
              <a:rPr lang="en-US" smtClean="0"/>
              <a:t>Identifier is a recognizable name confirm to identifier rules</a:t>
            </a:r>
          </a:p>
          <a:p>
            <a:r>
              <a:rPr lang="en-US" smtClean="0"/>
              <a:t>Value is an optional initial value.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fontAlgn="auto">
              <a:spcAft>
                <a:spcPts val="0"/>
              </a:spcAft>
              <a:defRPr/>
            </a:pPr>
            <a:r>
              <a:rPr sz="4000"/>
              <a:t>Variable Declaration</a:t>
            </a:r>
            <a:br>
              <a:rPr sz="4000"/>
            </a:br>
            <a:endParaRPr sz="4000"/>
          </a:p>
        </p:txBody>
      </p:sp>
      <p:sp>
        <p:nvSpPr>
          <p:cNvPr id="5837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2.4</a:t>
            </a:r>
          </a:p>
        </p:txBody>
      </p:sp>
      <p:sp>
        <p:nvSpPr>
          <p:cNvPr id="58370" name="Rectangle 3"/>
          <p:cNvSpPr>
            <a:spLocks noGrp="1" noChangeArrowheads="1"/>
          </p:cNvSpPr>
          <p:nvPr>
            <p:ph sz="quarter" idx="1"/>
          </p:nvPr>
        </p:nvSpPr>
        <p:spPr>
          <a:xfrm>
            <a:off x="0" y="1752600"/>
            <a:ext cx="9144000" cy="4267200"/>
          </a:xfrm>
        </p:spPr>
        <p:txBody>
          <a:bodyPr/>
          <a:lstStyle/>
          <a:p>
            <a:r>
              <a:rPr lang="en-US" smtClean="0"/>
              <a:t>We can declare several variables at the same time:</a:t>
            </a:r>
          </a:p>
          <a:p>
            <a:pPr>
              <a:buFontTx/>
              <a:buNone/>
            </a:pPr>
            <a:r>
              <a:rPr lang="en-US" smtClean="0"/>
              <a:t>	type identifier [=value][, identifier [=value] …];</a:t>
            </a:r>
          </a:p>
          <a:p>
            <a:pPr lvl="4">
              <a:buFontTx/>
              <a:buNone/>
            </a:pPr>
            <a:r>
              <a:rPr lang="en-US" sz="2400" smtClean="0"/>
              <a:t>Examples:</a:t>
            </a:r>
          </a:p>
          <a:p>
            <a:pPr lvl="4">
              <a:buFontTx/>
              <a:buNone/>
            </a:pPr>
            <a:r>
              <a:rPr lang="en-US" sz="2400" smtClean="0"/>
              <a:t>		int a, b, c;</a:t>
            </a:r>
          </a:p>
          <a:p>
            <a:pPr lvl="4">
              <a:buFontTx/>
              <a:buNone/>
            </a:pPr>
            <a:r>
              <a:rPr lang="en-US" sz="2400" smtClean="0"/>
              <a:t>		int d = 3, e, f = 5;</a:t>
            </a:r>
          </a:p>
          <a:p>
            <a:pPr lvl="4">
              <a:buFontTx/>
              <a:buNone/>
            </a:pPr>
            <a:r>
              <a:rPr lang="en-US" sz="2400" smtClean="0"/>
              <a:t>		byte g = 22;</a:t>
            </a:r>
          </a:p>
          <a:p>
            <a:pPr lvl="4">
              <a:buFontTx/>
              <a:buNone/>
            </a:pPr>
            <a:r>
              <a:rPr lang="en-US" sz="2400" smtClean="0"/>
              <a:t>		double pi = 3.14159;</a:t>
            </a:r>
          </a:p>
          <a:p>
            <a:pPr lvl="4">
              <a:buFontTx/>
              <a:buNone/>
            </a:pPr>
            <a:r>
              <a:rPr lang="en-US" sz="2400" smtClean="0"/>
              <a:t>		char ch = 'x';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fontAlgn="auto">
              <a:spcAft>
                <a:spcPts val="0"/>
              </a:spcAft>
              <a:defRPr/>
            </a:pPr>
            <a:r>
              <a:rPr sz="4000"/>
              <a:t>Variable Scope</a:t>
            </a:r>
            <a:br>
              <a:rPr sz="4000"/>
            </a:br>
            <a:endParaRPr sz="4000"/>
          </a:p>
        </p:txBody>
      </p:sp>
      <p:sp>
        <p:nvSpPr>
          <p:cNvPr id="5939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2.5</a:t>
            </a:r>
          </a:p>
        </p:txBody>
      </p:sp>
      <p:sp>
        <p:nvSpPr>
          <p:cNvPr id="59394" name="Rectangle 3"/>
          <p:cNvSpPr>
            <a:spLocks noGrp="1" noChangeArrowheads="1"/>
          </p:cNvSpPr>
          <p:nvPr>
            <p:ph sz="quarter" idx="1"/>
          </p:nvPr>
        </p:nvSpPr>
        <p:spPr>
          <a:xfrm>
            <a:off x="0" y="1752600"/>
            <a:ext cx="9144000" cy="4648200"/>
          </a:xfrm>
        </p:spPr>
        <p:txBody>
          <a:bodyPr>
            <a:normAutofit lnSpcReduction="10000"/>
          </a:bodyPr>
          <a:lstStyle/>
          <a:p>
            <a:pPr>
              <a:lnSpc>
                <a:spcPct val="80000"/>
              </a:lnSpc>
            </a:pPr>
            <a:r>
              <a:rPr lang="en-US" sz="2400" smtClean="0"/>
              <a:t>Scope determines the visibility of program elements with respect to other program elements.</a:t>
            </a:r>
          </a:p>
          <a:p>
            <a:pPr>
              <a:lnSpc>
                <a:spcPct val="80000"/>
              </a:lnSpc>
            </a:pPr>
            <a:r>
              <a:rPr lang="en-US" sz="2400" smtClean="0"/>
              <a:t>In Java, scope is defined separately for classes and methods:</a:t>
            </a:r>
          </a:p>
          <a:p>
            <a:pPr lvl="1">
              <a:lnSpc>
                <a:spcPct val="80000"/>
              </a:lnSpc>
              <a:buFontTx/>
              <a:buNone/>
            </a:pPr>
            <a:r>
              <a:rPr lang="en-US" sz="2200" smtClean="0"/>
              <a:t>1) variables defined by a class have a global scope</a:t>
            </a:r>
          </a:p>
          <a:p>
            <a:pPr lvl="1">
              <a:lnSpc>
                <a:spcPct val="80000"/>
              </a:lnSpc>
              <a:buFontTx/>
              <a:buNone/>
            </a:pPr>
            <a:r>
              <a:rPr lang="en-US" sz="2200" smtClean="0"/>
              <a:t>2) variables defined by a method have a local scope</a:t>
            </a:r>
          </a:p>
          <a:p>
            <a:pPr lvl="1">
              <a:lnSpc>
                <a:spcPct val="80000"/>
              </a:lnSpc>
              <a:buFontTx/>
              <a:buNone/>
            </a:pPr>
            <a:r>
              <a:rPr lang="en-US" sz="2200" smtClean="0"/>
              <a:t>A scope is defined by a block:</a:t>
            </a:r>
          </a:p>
          <a:p>
            <a:pPr lvl="1">
              <a:lnSpc>
                <a:spcPct val="80000"/>
              </a:lnSpc>
              <a:buFontTx/>
              <a:buNone/>
            </a:pPr>
            <a:r>
              <a:rPr lang="en-US" sz="2200" smtClean="0"/>
              <a:t>{</a:t>
            </a:r>
          </a:p>
          <a:p>
            <a:pPr lvl="1">
              <a:lnSpc>
                <a:spcPct val="80000"/>
              </a:lnSpc>
              <a:buFontTx/>
              <a:buNone/>
            </a:pPr>
            <a:r>
              <a:rPr lang="en-US" sz="2200" smtClean="0"/>
              <a:t>…</a:t>
            </a:r>
          </a:p>
          <a:p>
            <a:pPr lvl="1">
              <a:lnSpc>
                <a:spcPct val="80000"/>
              </a:lnSpc>
              <a:buFontTx/>
              <a:buNone/>
            </a:pPr>
            <a:r>
              <a:rPr lang="en-US" sz="2200" smtClean="0"/>
              <a:t>}</a:t>
            </a:r>
          </a:p>
          <a:p>
            <a:pPr lvl="1">
              <a:lnSpc>
                <a:spcPct val="80000"/>
              </a:lnSpc>
              <a:buFontTx/>
              <a:buNone/>
            </a:pPr>
            <a:r>
              <a:rPr lang="en-US" sz="2200" smtClean="0"/>
              <a:t>A variable declared inside the scope is not visible outside:</a:t>
            </a:r>
          </a:p>
          <a:p>
            <a:pPr lvl="1">
              <a:lnSpc>
                <a:spcPct val="80000"/>
              </a:lnSpc>
              <a:buFontTx/>
              <a:buNone/>
            </a:pPr>
            <a:r>
              <a:rPr lang="en-US" sz="2200" smtClean="0"/>
              <a:t>{</a:t>
            </a:r>
          </a:p>
          <a:p>
            <a:pPr lvl="1">
              <a:lnSpc>
                <a:spcPct val="80000"/>
              </a:lnSpc>
              <a:buFontTx/>
              <a:buNone/>
            </a:pPr>
            <a:r>
              <a:rPr lang="en-US" sz="2200" smtClean="0"/>
              <a:t>int n;</a:t>
            </a:r>
          </a:p>
          <a:p>
            <a:pPr lvl="1">
              <a:lnSpc>
                <a:spcPct val="80000"/>
              </a:lnSpc>
              <a:buFontTx/>
              <a:buNone/>
            </a:pPr>
            <a:r>
              <a:rPr lang="en-US" sz="2200" smtClean="0"/>
              <a:t>}</a:t>
            </a:r>
          </a:p>
          <a:p>
            <a:pPr lvl="1">
              <a:lnSpc>
                <a:spcPct val="80000"/>
              </a:lnSpc>
              <a:buFontTx/>
              <a:buNone/>
            </a:pPr>
            <a:r>
              <a:rPr lang="en-US" sz="2200" smtClean="0"/>
              <a:t>n = 1;// this is illegal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pPr fontAlgn="auto">
              <a:spcAft>
                <a:spcPts val="0"/>
              </a:spcAft>
              <a:defRPr/>
            </a:pPr>
            <a:r>
              <a:rPr sz="4000"/>
              <a:t>Variable Lifetime</a:t>
            </a:r>
            <a:br>
              <a:rPr sz="4000"/>
            </a:br>
            <a:endParaRPr sz="4000"/>
          </a:p>
        </p:txBody>
      </p:sp>
      <p:sp>
        <p:nvSpPr>
          <p:cNvPr id="6041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2.6</a:t>
            </a:r>
          </a:p>
        </p:txBody>
      </p:sp>
      <p:sp>
        <p:nvSpPr>
          <p:cNvPr id="60418" name="Rectangle 3"/>
          <p:cNvSpPr>
            <a:spLocks noGrp="1" noChangeArrowheads="1"/>
          </p:cNvSpPr>
          <p:nvPr>
            <p:ph sz="quarter" idx="1"/>
          </p:nvPr>
        </p:nvSpPr>
        <p:spPr/>
        <p:txBody>
          <a:bodyPr/>
          <a:lstStyle/>
          <a:p>
            <a:pPr>
              <a:lnSpc>
                <a:spcPct val="90000"/>
              </a:lnSpc>
            </a:pPr>
            <a:r>
              <a:rPr lang="en-US" sz="2800" smtClean="0"/>
              <a:t>Variables are created when their scope is entered by control flow and destroyed when their scope is left:</a:t>
            </a:r>
          </a:p>
          <a:p>
            <a:pPr>
              <a:lnSpc>
                <a:spcPct val="90000"/>
              </a:lnSpc>
            </a:pPr>
            <a:r>
              <a:rPr lang="en-US" sz="2800" smtClean="0"/>
              <a:t>A variable declared in a method will not hold its value between different invocations of this method.</a:t>
            </a:r>
          </a:p>
          <a:p>
            <a:pPr>
              <a:lnSpc>
                <a:spcPct val="90000"/>
              </a:lnSpc>
            </a:pPr>
            <a:r>
              <a:rPr lang="en-US" sz="2800" smtClean="0"/>
              <a:t>A variable declared in a block looses its value when the block is left.</a:t>
            </a:r>
          </a:p>
          <a:p>
            <a:pPr>
              <a:lnSpc>
                <a:spcPct val="90000"/>
              </a:lnSpc>
            </a:pPr>
            <a:r>
              <a:rPr lang="en-US" sz="2800" smtClean="0"/>
              <a:t>Initialized in a block, a variable will be re-initialized with every re-entry. Variables lifetime is confined to its scope!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fontAlgn="auto">
              <a:spcAft>
                <a:spcPts val="0"/>
              </a:spcAft>
              <a:defRPr/>
            </a:pPr>
            <a:r>
              <a:rPr sz="4000"/>
              <a:t>Arrays</a:t>
            </a:r>
            <a:br>
              <a:rPr sz="4000"/>
            </a:br>
            <a:endParaRPr sz="4000"/>
          </a:p>
        </p:txBody>
      </p:sp>
      <p:sp>
        <p:nvSpPr>
          <p:cNvPr id="6144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2.7</a:t>
            </a:r>
          </a:p>
        </p:txBody>
      </p:sp>
      <p:sp>
        <p:nvSpPr>
          <p:cNvPr id="61442" name="Rectangle 3"/>
          <p:cNvSpPr>
            <a:spLocks noGrp="1" noChangeArrowheads="1"/>
          </p:cNvSpPr>
          <p:nvPr>
            <p:ph sz="quarter" idx="1"/>
          </p:nvPr>
        </p:nvSpPr>
        <p:spPr>
          <a:xfrm>
            <a:off x="0" y="1752600"/>
            <a:ext cx="8534400" cy="5486400"/>
          </a:xfrm>
        </p:spPr>
        <p:txBody>
          <a:bodyPr/>
          <a:lstStyle/>
          <a:p>
            <a:pPr>
              <a:lnSpc>
                <a:spcPct val="90000"/>
              </a:lnSpc>
            </a:pPr>
            <a:r>
              <a:rPr lang="en-US" smtClean="0"/>
              <a:t>An array is a group of liked-typed variables referred to by a common</a:t>
            </a:r>
          </a:p>
          <a:p>
            <a:pPr>
              <a:lnSpc>
                <a:spcPct val="90000"/>
              </a:lnSpc>
            </a:pPr>
            <a:r>
              <a:rPr lang="en-US" smtClean="0"/>
              <a:t>name, with individual variables accessed by their index.</a:t>
            </a:r>
          </a:p>
          <a:p>
            <a:pPr>
              <a:lnSpc>
                <a:spcPct val="90000"/>
              </a:lnSpc>
            </a:pPr>
            <a:r>
              <a:rPr lang="en-US" smtClean="0"/>
              <a:t>Arrays are:</a:t>
            </a:r>
          </a:p>
          <a:p>
            <a:pPr lvl="2">
              <a:lnSpc>
                <a:spcPct val="90000"/>
              </a:lnSpc>
              <a:buFontTx/>
              <a:buNone/>
            </a:pPr>
            <a:r>
              <a:rPr lang="en-US" smtClean="0"/>
              <a:t>1) declared</a:t>
            </a:r>
          </a:p>
          <a:p>
            <a:pPr lvl="2">
              <a:lnSpc>
                <a:spcPct val="90000"/>
              </a:lnSpc>
              <a:buFontTx/>
              <a:buNone/>
            </a:pPr>
            <a:r>
              <a:rPr lang="en-US" smtClean="0"/>
              <a:t>2) created</a:t>
            </a:r>
          </a:p>
          <a:p>
            <a:pPr lvl="2">
              <a:lnSpc>
                <a:spcPct val="90000"/>
              </a:lnSpc>
              <a:buFontTx/>
              <a:buNone/>
            </a:pPr>
            <a:r>
              <a:rPr lang="en-US" smtClean="0"/>
              <a:t>3) initialized</a:t>
            </a:r>
          </a:p>
          <a:p>
            <a:pPr lvl="2">
              <a:lnSpc>
                <a:spcPct val="90000"/>
              </a:lnSpc>
              <a:buFontTx/>
              <a:buNone/>
            </a:pPr>
            <a:r>
              <a:rPr lang="en-US" smtClean="0"/>
              <a:t>4) used</a:t>
            </a:r>
          </a:p>
          <a:p>
            <a:pPr>
              <a:lnSpc>
                <a:spcPct val="90000"/>
              </a:lnSpc>
            </a:pPr>
            <a:r>
              <a:rPr lang="en-US" smtClean="0"/>
              <a:t>Also, arrays can have one or several dimensions.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normAutofit fontScale="90000"/>
          </a:bodyPr>
          <a:lstStyle/>
          <a:p>
            <a:pPr fontAlgn="auto">
              <a:spcAft>
                <a:spcPts val="0"/>
              </a:spcAft>
              <a:defRPr/>
            </a:pPr>
            <a:r>
              <a:rPr sz="3900"/>
              <a:t>Java History</a:t>
            </a:r>
            <a:br>
              <a:rPr sz="3900"/>
            </a:br>
            <a:endParaRPr sz="3900"/>
          </a:p>
        </p:txBody>
      </p:sp>
      <p:sp>
        <p:nvSpPr>
          <p:cNvPr id="3481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1.1</a:t>
            </a:r>
          </a:p>
        </p:txBody>
      </p:sp>
      <p:sp>
        <p:nvSpPr>
          <p:cNvPr id="34818" name="Rectangle 5"/>
          <p:cNvSpPr>
            <a:spLocks noGrp="1" noChangeArrowheads="1"/>
          </p:cNvSpPr>
          <p:nvPr>
            <p:ph sz="quarter" idx="1"/>
          </p:nvPr>
        </p:nvSpPr>
        <p:spPr>
          <a:xfrm>
            <a:off x="0" y="1600200"/>
            <a:ext cx="8915400" cy="4800600"/>
          </a:xfrm>
        </p:spPr>
        <p:txBody>
          <a:bodyPr/>
          <a:lstStyle/>
          <a:p>
            <a:r>
              <a:rPr lang="en-US" sz="2700" dirty="0" smtClean="0"/>
              <a:t>Computer language innovation and development occurs for two fundamental reasons:</a:t>
            </a:r>
          </a:p>
          <a:p>
            <a:pPr>
              <a:buFontTx/>
              <a:buNone/>
            </a:pPr>
            <a:r>
              <a:rPr lang="en-US" sz="2700" dirty="0" smtClean="0"/>
              <a:t>	1) to adapt to changing environments and uses</a:t>
            </a:r>
          </a:p>
          <a:p>
            <a:pPr>
              <a:buFontTx/>
              <a:buNone/>
            </a:pPr>
            <a:r>
              <a:rPr lang="en-US" sz="2700" dirty="0" smtClean="0"/>
              <a:t>	2) to implement improvements in the art of programming</a:t>
            </a:r>
          </a:p>
          <a:p>
            <a:r>
              <a:rPr lang="en-US" sz="2700" dirty="0" smtClean="0"/>
              <a:t>The development of Java was driven by both in equal measures.</a:t>
            </a:r>
          </a:p>
          <a:p>
            <a:r>
              <a:rPr lang="en-US" sz="2700" dirty="0" smtClean="0"/>
              <a:t>Many Java features are inherited from the earlier languages:</a:t>
            </a:r>
          </a:p>
          <a:p>
            <a:pPr>
              <a:buFontTx/>
              <a:buNone/>
            </a:pPr>
            <a:r>
              <a:rPr lang="en-US" sz="2700" dirty="0" smtClean="0"/>
              <a:t>			B </a:t>
            </a:r>
            <a:r>
              <a:rPr lang="en-US" sz="2700" dirty="0" smtClean="0">
                <a:sym typeface="Wingdings" pitchFamily="2" charset="2"/>
              </a:rPr>
              <a:t></a:t>
            </a:r>
            <a:r>
              <a:rPr lang="en-US" sz="2700" dirty="0" smtClean="0"/>
              <a:t> C </a:t>
            </a:r>
            <a:r>
              <a:rPr lang="en-US" sz="2700" dirty="0" smtClean="0">
                <a:sym typeface="Wingdings" pitchFamily="2" charset="2"/>
              </a:rPr>
              <a:t></a:t>
            </a:r>
            <a:r>
              <a:rPr lang="en-US" sz="2700" dirty="0" smtClean="0"/>
              <a:t> C++ </a:t>
            </a:r>
            <a:r>
              <a:rPr lang="en-US" sz="2700" dirty="0" smtClean="0">
                <a:sym typeface="Wingdings" pitchFamily="2" charset="2"/>
              </a:rPr>
              <a:t></a:t>
            </a:r>
            <a:r>
              <a:rPr lang="en-US" sz="2700" dirty="0" smtClean="0"/>
              <a:t> Java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fontAlgn="auto">
              <a:spcAft>
                <a:spcPts val="0"/>
              </a:spcAft>
              <a:defRPr/>
            </a:pPr>
            <a:r>
              <a:rPr sz="4000"/>
              <a:t>Array Declaration</a:t>
            </a:r>
            <a:br>
              <a:rPr sz="4000"/>
            </a:br>
            <a:endParaRPr sz="4000"/>
          </a:p>
        </p:txBody>
      </p:sp>
      <p:sp>
        <p:nvSpPr>
          <p:cNvPr id="6246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2.8</a:t>
            </a:r>
          </a:p>
        </p:txBody>
      </p:sp>
      <p:sp>
        <p:nvSpPr>
          <p:cNvPr id="62466" name="Rectangle 3"/>
          <p:cNvSpPr>
            <a:spLocks noGrp="1" noChangeArrowheads="1"/>
          </p:cNvSpPr>
          <p:nvPr>
            <p:ph sz="quarter" idx="1"/>
          </p:nvPr>
        </p:nvSpPr>
        <p:spPr/>
        <p:txBody>
          <a:bodyPr/>
          <a:lstStyle/>
          <a:p>
            <a:r>
              <a:rPr lang="en-US" sz="2800" smtClean="0"/>
              <a:t>Array declaration involves:</a:t>
            </a:r>
          </a:p>
          <a:p>
            <a:pPr>
              <a:buFontTx/>
              <a:buNone/>
            </a:pPr>
            <a:r>
              <a:rPr lang="en-US" sz="2800" smtClean="0"/>
              <a:t>1) declaring an array identifier</a:t>
            </a:r>
          </a:p>
          <a:p>
            <a:pPr>
              <a:buFontTx/>
              <a:buNone/>
            </a:pPr>
            <a:r>
              <a:rPr lang="en-US" sz="2800" smtClean="0"/>
              <a:t>2) declaring the number of dimensions</a:t>
            </a:r>
          </a:p>
          <a:p>
            <a:pPr>
              <a:buFontTx/>
              <a:buNone/>
            </a:pPr>
            <a:r>
              <a:rPr lang="en-US" sz="2800" smtClean="0"/>
              <a:t>3) declaring the data type of the array elements</a:t>
            </a:r>
          </a:p>
          <a:p>
            <a:r>
              <a:rPr lang="en-US" sz="2800" smtClean="0"/>
              <a:t>Two styles of array declaration:</a:t>
            </a:r>
          </a:p>
          <a:p>
            <a:pPr>
              <a:buFontTx/>
              <a:buNone/>
            </a:pPr>
            <a:r>
              <a:rPr lang="en-US" sz="2800" smtClean="0"/>
              <a:t>		type array-variable[];</a:t>
            </a:r>
          </a:p>
          <a:p>
            <a:pPr>
              <a:buFontTx/>
              <a:buNone/>
            </a:pPr>
            <a:r>
              <a:rPr lang="en-US" sz="2800" smtClean="0"/>
              <a:t>			or</a:t>
            </a:r>
          </a:p>
          <a:p>
            <a:pPr>
              <a:buFontTx/>
              <a:buNone/>
            </a:pPr>
            <a:r>
              <a:rPr lang="en-US" sz="2800" smtClean="0"/>
              <a:t>		type [] array-variable;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fontAlgn="auto">
              <a:spcAft>
                <a:spcPts val="0"/>
              </a:spcAft>
              <a:defRPr/>
            </a:pPr>
            <a:r>
              <a:rPr/>
              <a:t>Array Creation</a:t>
            </a:r>
          </a:p>
        </p:txBody>
      </p:sp>
      <p:sp>
        <p:nvSpPr>
          <p:cNvPr id="6349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2.9</a:t>
            </a:r>
          </a:p>
        </p:txBody>
      </p:sp>
      <p:sp>
        <p:nvSpPr>
          <p:cNvPr id="63490" name="Rectangle 3"/>
          <p:cNvSpPr>
            <a:spLocks noGrp="1" noChangeArrowheads="1"/>
          </p:cNvSpPr>
          <p:nvPr>
            <p:ph sz="quarter" idx="1"/>
          </p:nvPr>
        </p:nvSpPr>
        <p:spPr/>
        <p:txBody>
          <a:bodyPr/>
          <a:lstStyle/>
          <a:p>
            <a:r>
              <a:rPr lang="en-US" sz="2800" smtClean="0"/>
              <a:t>After declaration, no array actually exists.</a:t>
            </a:r>
          </a:p>
          <a:p>
            <a:r>
              <a:rPr lang="en-US" sz="2800" smtClean="0"/>
              <a:t>In order to create an array, we use the new operator:</a:t>
            </a:r>
          </a:p>
          <a:p>
            <a:pPr>
              <a:buFontTx/>
              <a:buNone/>
            </a:pPr>
            <a:r>
              <a:rPr lang="en-US" sz="2800" smtClean="0"/>
              <a:t>		type array-variable[];</a:t>
            </a:r>
          </a:p>
          <a:p>
            <a:pPr>
              <a:buFontTx/>
              <a:buNone/>
            </a:pPr>
            <a:r>
              <a:rPr lang="en-US" sz="2800" smtClean="0"/>
              <a:t>		array-variable = new type[size];</a:t>
            </a:r>
          </a:p>
          <a:p>
            <a:r>
              <a:rPr lang="en-US" sz="2800" smtClean="0"/>
              <a:t>This creates a new array to hold size elements of type type, which reference will be kept in the variable array-variable.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fontAlgn="auto">
              <a:spcAft>
                <a:spcPts val="0"/>
              </a:spcAft>
              <a:defRPr/>
            </a:pPr>
            <a:r>
              <a:rPr sz="4000"/>
              <a:t>Array Indexing</a:t>
            </a:r>
            <a:br>
              <a:rPr sz="4000"/>
            </a:br>
            <a:endParaRPr sz="4000"/>
          </a:p>
        </p:txBody>
      </p:sp>
      <p:sp>
        <p:nvSpPr>
          <p:cNvPr id="6451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2.10</a:t>
            </a:r>
          </a:p>
        </p:txBody>
      </p:sp>
      <p:sp>
        <p:nvSpPr>
          <p:cNvPr id="64514" name="Rectangle 3"/>
          <p:cNvSpPr>
            <a:spLocks noGrp="1" noChangeArrowheads="1"/>
          </p:cNvSpPr>
          <p:nvPr>
            <p:ph sz="quarter" idx="1"/>
          </p:nvPr>
        </p:nvSpPr>
        <p:spPr/>
        <p:txBody>
          <a:bodyPr/>
          <a:lstStyle/>
          <a:p>
            <a:pPr>
              <a:lnSpc>
                <a:spcPct val="90000"/>
              </a:lnSpc>
            </a:pPr>
            <a:r>
              <a:rPr lang="en-US" smtClean="0"/>
              <a:t>Later we can refer to the elements of this array through their indexes:</a:t>
            </a:r>
          </a:p>
          <a:p>
            <a:pPr>
              <a:lnSpc>
                <a:spcPct val="90000"/>
              </a:lnSpc>
            </a:pPr>
            <a:r>
              <a:rPr lang="en-US" smtClean="0"/>
              <a:t>array-variable[index]</a:t>
            </a:r>
          </a:p>
          <a:p>
            <a:pPr>
              <a:lnSpc>
                <a:spcPct val="90000"/>
              </a:lnSpc>
            </a:pPr>
            <a:r>
              <a:rPr lang="en-US" smtClean="0"/>
              <a:t>The array index always starts with zero!</a:t>
            </a:r>
          </a:p>
          <a:p>
            <a:pPr>
              <a:lnSpc>
                <a:spcPct val="90000"/>
              </a:lnSpc>
            </a:pPr>
            <a:r>
              <a:rPr lang="en-US" smtClean="0"/>
              <a:t>The Java run-time system makes sure that all array indexes are in the correct range, otherwise raises a run-time error.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fontAlgn="auto">
              <a:spcAft>
                <a:spcPts val="0"/>
              </a:spcAft>
              <a:defRPr/>
            </a:pPr>
            <a:r>
              <a:rPr sz="4000"/>
              <a:t>Array Initialization</a:t>
            </a:r>
            <a:br>
              <a:rPr sz="4000"/>
            </a:br>
            <a:endParaRPr sz="4000"/>
          </a:p>
        </p:txBody>
      </p:sp>
      <p:sp>
        <p:nvSpPr>
          <p:cNvPr id="6553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2.11</a:t>
            </a:r>
          </a:p>
        </p:txBody>
      </p:sp>
      <p:sp>
        <p:nvSpPr>
          <p:cNvPr id="65538" name="Rectangle 3"/>
          <p:cNvSpPr>
            <a:spLocks noGrp="1" noChangeArrowheads="1"/>
          </p:cNvSpPr>
          <p:nvPr>
            <p:ph sz="quarter" idx="1"/>
          </p:nvPr>
        </p:nvSpPr>
        <p:spPr>
          <a:xfrm>
            <a:off x="228600" y="1752600"/>
            <a:ext cx="8915400" cy="4267200"/>
          </a:xfrm>
        </p:spPr>
        <p:txBody>
          <a:bodyPr/>
          <a:lstStyle/>
          <a:p>
            <a:r>
              <a:rPr lang="en-US" smtClean="0"/>
              <a:t>Arrays can be initialized when they are declared:</a:t>
            </a:r>
          </a:p>
          <a:p>
            <a:r>
              <a:rPr lang="en-US" smtClean="0"/>
              <a:t>int monthDays[] = {31,28,31,30,31,30,31,31,30,31,30,31};</a:t>
            </a:r>
          </a:p>
          <a:p>
            <a:r>
              <a:rPr lang="en-US" smtClean="0"/>
              <a:t>Note:</a:t>
            </a:r>
          </a:p>
          <a:p>
            <a:pPr>
              <a:buFontTx/>
              <a:buNone/>
            </a:pPr>
            <a:r>
              <a:rPr lang="en-US" smtClean="0"/>
              <a:t>1) there is no need to use the new operator</a:t>
            </a:r>
          </a:p>
          <a:p>
            <a:pPr>
              <a:buFontTx/>
              <a:buNone/>
            </a:pPr>
            <a:r>
              <a:rPr lang="en-US" smtClean="0"/>
              <a:t>2) the array is created large enough to hold all specified elements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fontAlgn="auto">
              <a:spcAft>
                <a:spcPts val="0"/>
              </a:spcAft>
              <a:defRPr/>
            </a:pPr>
            <a:r>
              <a:rPr sz="4000"/>
              <a:t>Multidimensional Arrays</a:t>
            </a:r>
            <a:br>
              <a:rPr sz="4000"/>
            </a:br>
            <a:endParaRPr sz="4000"/>
          </a:p>
        </p:txBody>
      </p:sp>
      <p:sp>
        <p:nvSpPr>
          <p:cNvPr id="6656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2.12</a:t>
            </a:r>
          </a:p>
        </p:txBody>
      </p:sp>
      <p:sp>
        <p:nvSpPr>
          <p:cNvPr id="66562" name="Rectangle 3"/>
          <p:cNvSpPr>
            <a:spLocks noGrp="1" noChangeArrowheads="1"/>
          </p:cNvSpPr>
          <p:nvPr>
            <p:ph sz="quarter" idx="1"/>
          </p:nvPr>
        </p:nvSpPr>
        <p:spPr>
          <a:xfrm>
            <a:off x="0" y="1752600"/>
            <a:ext cx="9144000" cy="4267200"/>
          </a:xfrm>
        </p:spPr>
        <p:txBody>
          <a:bodyPr/>
          <a:lstStyle/>
          <a:p>
            <a:r>
              <a:rPr lang="en-US" smtClean="0"/>
              <a:t>Multidimensional arrays are arrays of arrays:</a:t>
            </a:r>
          </a:p>
          <a:p>
            <a:pPr lvl="1">
              <a:buFontTx/>
              <a:buNone/>
            </a:pPr>
            <a:r>
              <a:rPr lang="en-US" smtClean="0"/>
              <a:t>1) declaration:     int array[][];</a:t>
            </a:r>
          </a:p>
          <a:p>
            <a:pPr lvl="1">
              <a:buFontTx/>
              <a:buNone/>
            </a:pPr>
            <a:r>
              <a:rPr lang="en-US" smtClean="0"/>
              <a:t>2) creation:         int array = new int[2][3];</a:t>
            </a:r>
          </a:p>
          <a:p>
            <a:pPr lvl="1">
              <a:buFontTx/>
              <a:buNone/>
            </a:pPr>
            <a:r>
              <a:rPr lang="en-US" smtClean="0"/>
              <a:t>3) initialization</a:t>
            </a:r>
          </a:p>
          <a:p>
            <a:pPr lvl="1">
              <a:buFontTx/>
              <a:buNone/>
            </a:pPr>
            <a:r>
              <a:rPr lang="en-US" smtClean="0"/>
              <a:t>		int array[][] = { {1, 2, 3}, {4, 5, 6}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3.5</a:t>
            </a:r>
          </a:p>
        </p:txBody>
      </p:sp>
      <p:sp>
        <p:nvSpPr>
          <p:cNvPr id="110594" name="Rectangle 2"/>
          <p:cNvSpPr>
            <a:spLocks noChangeArrowheads="1"/>
          </p:cNvSpPr>
          <p:nvPr/>
        </p:nvSpPr>
        <p:spPr bwMode="auto">
          <a:xfrm>
            <a:off x="990600" y="381000"/>
            <a:ext cx="7162800" cy="76200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fontAlgn="auto">
              <a:spcBef>
                <a:spcPts val="0"/>
              </a:spcBef>
              <a:spcAft>
                <a:spcPts val="0"/>
              </a:spcAft>
              <a:defRPr/>
            </a:pPr>
            <a:r>
              <a:rPr lang="en-US" altLang="ko-KR" sz="4400">
                <a:latin typeface="Times New Roman" pitchFamily="18" charset="0"/>
                <a:ea typeface="굴림" pitchFamily="50" charset="-127"/>
              </a:rPr>
              <a:t>Type Conversion</a:t>
            </a:r>
          </a:p>
        </p:txBody>
      </p:sp>
      <p:sp>
        <p:nvSpPr>
          <p:cNvPr id="79876" name="Rectangle 3"/>
          <p:cNvSpPr>
            <a:spLocks noChangeArrowheads="1"/>
          </p:cNvSpPr>
          <p:nvPr/>
        </p:nvSpPr>
        <p:spPr bwMode="auto">
          <a:xfrm>
            <a:off x="0" y="1447800"/>
            <a:ext cx="9144000" cy="5410200"/>
          </a:xfrm>
          <a:prstGeom prst="rect">
            <a:avLst/>
          </a:prstGeom>
          <a:noFill/>
          <a:ln w="9525">
            <a:noFill/>
            <a:miter lim="800000"/>
            <a:headEnd/>
            <a:tailEnd/>
          </a:ln>
        </p:spPr>
        <p:txBody>
          <a:bodyPr lIns="92075" tIns="46038" rIns="92075" bIns="46038"/>
          <a:lstStyle/>
          <a:p>
            <a:pPr marL="342900" indent="-342900" algn="just">
              <a:spcBef>
                <a:spcPct val="20000"/>
              </a:spcBef>
              <a:buFontTx/>
              <a:buChar char="•"/>
            </a:pPr>
            <a:r>
              <a:rPr lang="en-US" altLang="ko-KR" sz="2600">
                <a:latin typeface="Times New Roman" pitchFamily="18" charset="0"/>
                <a:ea typeface="굴림" pitchFamily="34" charset="-127"/>
              </a:rPr>
              <a:t>Size Direction of Data Type </a:t>
            </a:r>
          </a:p>
          <a:p>
            <a:pPr marL="742950" lvl="1" indent="-285750" algn="just">
              <a:spcBef>
                <a:spcPct val="20000"/>
              </a:spcBef>
              <a:buFontTx/>
              <a:buChar char="–"/>
            </a:pPr>
            <a:r>
              <a:rPr lang="en-US" altLang="ko-KR" sz="2600">
                <a:latin typeface="Times New Roman" pitchFamily="18" charset="0"/>
                <a:ea typeface="굴림" pitchFamily="34" charset="-127"/>
              </a:rPr>
              <a:t>Widening Type Conversion (Casting down)</a:t>
            </a:r>
          </a:p>
          <a:p>
            <a:pPr marL="1143000" lvl="2" indent="-228600" algn="just">
              <a:spcBef>
                <a:spcPct val="20000"/>
              </a:spcBef>
              <a:buFontTx/>
              <a:buChar char="•"/>
            </a:pPr>
            <a:r>
              <a:rPr lang="en-US" altLang="ko-KR" sz="2400">
                <a:latin typeface="Times New Roman" pitchFamily="18" charset="0"/>
                <a:ea typeface="굴림" pitchFamily="34" charset="-127"/>
              </a:rPr>
              <a:t>Smaller Data Type </a:t>
            </a:r>
            <a:r>
              <a:rPr lang="en-US" altLang="ko-KR" sz="2400">
                <a:latin typeface="Times New Roman" pitchFamily="18" charset="0"/>
                <a:ea typeface="굴림" pitchFamily="34" charset="-127"/>
                <a:sym typeface="Wingdings" pitchFamily="2" charset="2"/>
              </a:rPr>
              <a:t> Larger Data Type</a:t>
            </a:r>
            <a:r>
              <a:rPr lang="en-US" altLang="ko-KR" sz="2400">
                <a:latin typeface="Times New Roman" pitchFamily="18" charset="0"/>
                <a:ea typeface="굴림" pitchFamily="34" charset="-127"/>
              </a:rPr>
              <a:t> </a:t>
            </a:r>
          </a:p>
          <a:p>
            <a:pPr marL="742950" lvl="1" indent="-285750" algn="just">
              <a:spcBef>
                <a:spcPct val="20000"/>
              </a:spcBef>
              <a:buFontTx/>
              <a:buChar char="–"/>
            </a:pPr>
            <a:r>
              <a:rPr lang="en-US" altLang="ko-KR" sz="2600">
                <a:latin typeface="Times New Roman" pitchFamily="18" charset="0"/>
                <a:ea typeface="굴림" pitchFamily="34" charset="-127"/>
              </a:rPr>
              <a:t>Narrowing Type Conversion (Casting up)</a:t>
            </a:r>
          </a:p>
          <a:p>
            <a:pPr marL="1143000" lvl="2" indent="-228600" algn="just">
              <a:lnSpc>
                <a:spcPct val="120000"/>
              </a:lnSpc>
              <a:spcBef>
                <a:spcPct val="20000"/>
              </a:spcBef>
              <a:buFontTx/>
              <a:buChar char="•"/>
            </a:pPr>
            <a:r>
              <a:rPr lang="en-US" altLang="ko-KR" sz="2400">
                <a:latin typeface="Times New Roman" pitchFamily="18" charset="0"/>
                <a:ea typeface="굴림" pitchFamily="34" charset="-127"/>
              </a:rPr>
              <a:t> Larger Data Type </a:t>
            </a:r>
            <a:r>
              <a:rPr lang="en-US" altLang="ko-KR" sz="2400">
                <a:latin typeface="Times New Roman" pitchFamily="18" charset="0"/>
                <a:ea typeface="굴림" pitchFamily="34" charset="-127"/>
                <a:sym typeface="Wingdings" pitchFamily="2" charset="2"/>
              </a:rPr>
              <a:t> Smaller Data Type</a:t>
            </a:r>
            <a:endParaRPr lang="en-US" altLang="ko-KR" sz="2400">
              <a:latin typeface="Times New Roman" pitchFamily="18" charset="0"/>
              <a:ea typeface="굴림" pitchFamily="34" charset="-127"/>
            </a:endParaRPr>
          </a:p>
          <a:p>
            <a:pPr marL="342900" indent="-342900" algn="just">
              <a:lnSpc>
                <a:spcPct val="120000"/>
              </a:lnSpc>
              <a:spcBef>
                <a:spcPct val="20000"/>
              </a:spcBef>
              <a:buFontTx/>
              <a:buChar char="•"/>
            </a:pPr>
            <a:r>
              <a:rPr lang="en-US" altLang="ko-KR" sz="2600">
                <a:latin typeface="Times New Roman" pitchFamily="18" charset="0"/>
                <a:ea typeface="굴림" pitchFamily="34" charset="-127"/>
              </a:rPr>
              <a:t>Conversion done in two ways </a:t>
            </a:r>
          </a:p>
          <a:p>
            <a:pPr marL="742950" lvl="1" indent="-285750" algn="just">
              <a:spcBef>
                <a:spcPct val="20000"/>
              </a:spcBef>
              <a:buFontTx/>
              <a:buChar char="–"/>
            </a:pPr>
            <a:r>
              <a:rPr lang="en-US" altLang="ko-KR" sz="2600">
                <a:latin typeface="Times New Roman" pitchFamily="18" charset="0"/>
                <a:ea typeface="굴림" pitchFamily="34" charset="-127"/>
              </a:rPr>
              <a:t>Implicit type conversion</a:t>
            </a:r>
          </a:p>
          <a:p>
            <a:pPr marL="1143000" lvl="2" indent="-228600" algn="just">
              <a:spcBef>
                <a:spcPct val="20000"/>
              </a:spcBef>
              <a:buFontTx/>
              <a:buChar char="•"/>
            </a:pPr>
            <a:r>
              <a:rPr lang="en-US" altLang="ko-KR" sz="2400">
                <a:latin typeface="Times New Roman" pitchFamily="18" charset="0"/>
                <a:ea typeface="굴림" pitchFamily="34" charset="-127"/>
              </a:rPr>
              <a:t>Carried out by compiler automatically </a:t>
            </a:r>
          </a:p>
          <a:p>
            <a:pPr marL="742950" lvl="1" indent="-285750" algn="just">
              <a:spcBef>
                <a:spcPct val="20000"/>
              </a:spcBef>
              <a:buFontTx/>
              <a:buChar char="–"/>
            </a:pPr>
            <a:r>
              <a:rPr lang="en-US" altLang="ko-KR" sz="2600">
                <a:latin typeface="Times New Roman" pitchFamily="18" charset="0"/>
                <a:ea typeface="굴림" pitchFamily="34" charset="-127"/>
              </a:rPr>
              <a:t>Explicit type conversion </a:t>
            </a:r>
          </a:p>
          <a:p>
            <a:pPr marL="1143000" lvl="2" indent="-228600" algn="just">
              <a:spcBef>
                <a:spcPct val="20000"/>
              </a:spcBef>
              <a:buFontTx/>
              <a:buChar char="•"/>
            </a:pPr>
            <a:r>
              <a:rPr lang="en-US" altLang="ko-KR" sz="2400">
                <a:latin typeface="Times New Roman" pitchFamily="18" charset="0"/>
                <a:ea typeface="굴림" pitchFamily="34" charset="-127"/>
              </a:rPr>
              <a:t>Carried out by programmer using casting</a:t>
            </a:r>
            <a:r>
              <a:rPr lang="en-US" altLang="ko-KR" sz="2100">
                <a:latin typeface="신명조"/>
                <a:ea typeface="굴림" pitchFamily="34" charset="-127"/>
              </a:rPr>
              <a:t> </a:t>
            </a:r>
            <a:endParaRPr lang="en-US" altLang="ko-KR" sz="2100">
              <a:latin typeface="Constantia" pitchFamily="18" charset="0"/>
              <a:ea typeface="굴림" pitchFamily="34" charset="-127"/>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3.6</a:t>
            </a:r>
          </a:p>
        </p:txBody>
      </p:sp>
      <p:sp>
        <p:nvSpPr>
          <p:cNvPr id="111618" name="Rectangle 2"/>
          <p:cNvSpPr>
            <a:spLocks noChangeArrowheads="1"/>
          </p:cNvSpPr>
          <p:nvPr/>
        </p:nvSpPr>
        <p:spPr bwMode="auto">
          <a:xfrm>
            <a:off x="1066800" y="381000"/>
            <a:ext cx="7162800" cy="76200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fontAlgn="auto">
              <a:spcBef>
                <a:spcPts val="0"/>
              </a:spcBef>
              <a:spcAft>
                <a:spcPts val="0"/>
              </a:spcAft>
              <a:defRPr/>
            </a:pPr>
            <a:r>
              <a:rPr lang="en-US" altLang="ko-KR" sz="4400">
                <a:latin typeface="Times New Roman" pitchFamily="18" charset="0"/>
                <a:ea typeface="굴림" pitchFamily="50" charset="-127"/>
              </a:rPr>
              <a:t>Type Conversion</a:t>
            </a:r>
          </a:p>
        </p:txBody>
      </p:sp>
      <p:sp>
        <p:nvSpPr>
          <p:cNvPr id="80900" name="Rectangle 3"/>
          <p:cNvSpPr>
            <a:spLocks noChangeArrowheads="1"/>
          </p:cNvSpPr>
          <p:nvPr/>
        </p:nvSpPr>
        <p:spPr bwMode="auto">
          <a:xfrm>
            <a:off x="533400" y="1752600"/>
            <a:ext cx="8077200" cy="48006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altLang="ko-KR" sz="3200">
                <a:latin typeface="Constantia" pitchFamily="18" charset="0"/>
                <a:ea typeface="굴림" pitchFamily="34" charset="-127"/>
              </a:rPr>
              <a:t>Widening Type Converstion </a:t>
            </a:r>
          </a:p>
          <a:p>
            <a:pPr marL="742950" lvl="1" indent="-285750" algn="just">
              <a:spcBef>
                <a:spcPct val="20000"/>
              </a:spcBef>
              <a:buFontTx/>
              <a:buChar char="–"/>
            </a:pPr>
            <a:r>
              <a:rPr lang="en-US" altLang="ko-KR" sz="2800">
                <a:latin typeface="Constantia" pitchFamily="18" charset="0"/>
                <a:ea typeface="굴림" pitchFamily="34" charset="-127"/>
              </a:rPr>
              <a:t>Implicit conversion by compiler automatically </a:t>
            </a:r>
          </a:p>
          <a:p>
            <a:pPr marL="742950" lvl="1" indent="-285750" algn="just">
              <a:spcBef>
                <a:spcPct val="20000"/>
              </a:spcBef>
            </a:pPr>
            <a:endParaRPr lang="en-US" altLang="ko-KR" sz="2800">
              <a:latin typeface="Constantia" pitchFamily="18" charset="0"/>
              <a:ea typeface="굴림" pitchFamily="34" charset="-127"/>
            </a:endParaRPr>
          </a:p>
          <a:p>
            <a:pPr marL="742950" lvl="1" indent="-285750" algn="just">
              <a:spcBef>
                <a:spcPct val="20000"/>
              </a:spcBef>
              <a:buFontTx/>
              <a:buChar char="–"/>
            </a:pPr>
            <a:endParaRPr lang="en-US" altLang="ko-KR" sz="2800">
              <a:latin typeface="Constantia" pitchFamily="18" charset="0"/>
              <a:ea typeface="굴림" pitchFamily="34" charset="-127"/>
            </a:endParaRPr>
          </a:p>
          <a:p>
            <a:pPr marL="742950" lvl="1" indent="-285750" algn="just">
              <a:spcBef>
                <a:spcPct val="20000"/>
              </a:spcBef>
              <a:buFontTx/>
              <a:buChar char="–"/>
            </a:pPr>
            <a:endParaRPr lang="en-US" altLang="ko-KR" sz="2800">
              <a:latin typeface="Constantia" pitchFamily="18" charset="0"/>
              <a:ea typeface="굴림" pitchFamily="34" charset="-127"/>
            </a:endParaRPr>
          </a:p>
          <a:p>
            <a:pPr marL="742950" lvl="1" indent="-285750" algn="just">
              <a:spcBef>
                <a:spcPct val="20000"/>
              </a:spcBef>
              <a:buFontTx/>
              <a:buChar char="–"/>
            </a:pPr>
            <a:endParaRPr lang="en-US" altLang="ko-KR" sz="2800">
              <a:latin typeface="Constantia" pitchFamily="18" charset="0"/>
              <a:ea typeface="굴림" pitchFamily="34" charset="-127"/>
            </a:endParaRPr>
          </a:p>
          <a:p>
            <a:pPr marL="742950" lvl="1" indent="-285750" algn="just">
              <a:spcBef>
                <a:spcPct val="20000"/>
              </a:spcBef>
            </a:pPr>
            <a:r>
              <a:rPr lang="en-US" altLang="ko-KR" sz="2800">
                <a:latin typeface="신명조"/>
                <a:ea typeface="굴림" pitchFamily="34" charset="-127"/>
              </a:rPr>
              <a:t>  </a:t>
            </a:r>
          </a:p>
          <a:p>
            <a:pPr marL="742950" lvl="1" indent="-285750" algn="just">
              <a:spcBef>
                <a:spcPct val="20000"/>
              </a:spcBef>
            </a:pPr>
            <a:endParaRPr lang="en-US" altLang="ko-KR" sz="2800">
              <a:latin typeface="Times New Roman" pitchFamily="18" charset="0"/>
              <a:ea typeface="굴림" pitchFamily="34" charset="-127"/>
            </a:endParaRPr>
          </a:p>
          <a:p>
            <a:pPr marL="742950" lvl="1" indent="-285750">
              <a:spcBef>
                <a:spcPct val="20000"/>
              </a:spcBef>
            </a:pPr>
            <a:endParaRPr lang="en-US" altLang="ko-KR" sz="2800">
              <a:latin typeface="Times New Roman" pitchFamily="18" charset="0"/>
              <a:ea typeface="굴림" pitchFamily="34" charset="-127"/>
            </a:endParaRPr>
          </a:p>
        </p:txBody>
      </p:sp>
      <p:sp>
        <p:nvSpPr>
          <p:cNvPr id="111620" name="Rectangle 4"/>
          <p:cNvSpPr>
            <a:spLocks noChangeArrowheads="1"/>
          </p:cNvSpPr>
          <p:nvPr/>
        </p:nvSpPr>
        <p:spPr bwMode="auto">
          <a:xfrm>
            <a:off x="762000" y="3124200"/>
            <a:ext cx="7543800" cy="3048000"/>
          </a:xfrm>
          <a:prstGeom prst="rect">
            <a:avLst/>
          </a:prstGeom>
          <a:solidFill>
            <a:schemeClr val="bg1"/>
          </a:solidFill>
          <a:ln w="3175">
            <a:solidFill>
              <a:schemeClr val="tx1"/>
            </a:solidFill>
            <a:miter lim="800000"/>
            <a:headEnd/>
            <a:tailEnd/>
          </a:ln>
          <a:effectLst>
            <a:outerShdw dist="107763" dir="2700000" algn="ctr" rotWithShape="0">
              <a:schemeClr val="bg2"/>
            </a:outerShdw>
          </a:effectLst>
        </p:spPr>
        <p:txBody>
          <a:bodyPr wrap="none" anchor="ctr"/>
          <a:lstStyle/>
          <a:p>
            <a:pPr algn="ctr" fontAlgn="auto" latinLnBrk="1">
              <a:spcBef>
                <a:spcPts val="0"/>
              </a:spcBef>
              <a:spcAft>
                <a:spcPts val="0"/>
              </a:spcAft>
              <a:defRPr/>
            </a:pPr>
            <a:r>
              <a:rPr kumimoji="1" lang="en-US" altLang="ko-KR" sz="3200">
                <a:latin typeface="Times New Roman" pitchFamily="18" charset="0"/>
                <a:ea typeface="굴림" pitchFamily="50" charset="-127"/>
              </a:rPr>
              <a:t>byte -&gt; short, int, long, float, double</a:t>
            </a:r>
          </a:p>
          <a:p>
            <a:pPr algn="ctr" fontAlgn="auto" latinLnBrk="1">
              <a:spcBef>
                <a:spcPts val="0"/>
              </a:spcBef>
              <a:spcAft>
                <a:spcPts val="0"/>
              </a:spcAft>
              <a:defRPr/>
            </a:pPr>
            <a:r>
              <a:rPr kumimoji="1" lang="en-US" altLang="ko-KR" sz="3200">
                <a:latin typeface="Times New Roman" pitchFamily="18" charset="0"/>
                <a:ea typeface="굴림" pitchFamily="50" charset="-127"/>
              </a:rPr>
              <a:t>short -&gt; int, long, float, double</a:t>
            </a:r>
          </a:p>
          <a:p>
            <a:pPr algn="ctr" fontAlgn="auto" latinLnBrk="1">
              <a:spcBef>
                <a:spcPts val="0"/>
              </a:spcBef>
              <a:spcAft>
                <a:spcPts val="0"/>
              </a:spcAft>
              <a:defRPr/>
            </a:pPr>
            <a:r>
              <a:rPr kumimoji="1" lang="en-US" altLang="ko-KR" sz="3200">
                <a:latin typeface="Times New Roman" pitchFamily="18" charset="0"/>
                <a:ea typeface="굴림" pitchFamily="50" charset="-127"/>
              </a:rPr>
              <a:t>char -&gt; int, long, float, double</a:t>
            </a:r>
          </a:p>
          <a:p>
            <a:pPr algn="ctr" fontAlgn="auto" latinLnBrk="1">
              <a:spcBef>
                <a:spcPts val="0"/>
              </a:spcBef>
              <a:spcAft>
                <a:spcPts val="0"/>
              </a:spcAft>
              <a:defRPr/>
            </a:pPr>
            <a:r>
              <a:rPr kumimoji="1" lang="en-US" altLang="ko-KR" sz="3200">
                <a:latin typeface="Times New Roman" pitchFamily="18" charset="0"/>
                <a:ea typeface="굴림" pitchFamily="50" charset="-127"/>
              </a:rPr>
              <a:t>int -&gt; long, float, double</a:t>
            </a:r>
          </a:p>
          <a:p>
            <a:pPr algn="ctr" fontAlgn="auto" latinLnBrk="1">
              <a:spcBef>
                <a:spcPts val="0"/>
              </a:spcBef>
              <a:spcAft>
                <a:spcPts val="0"/>
              </a:spcAft>
              <a:defRPr/>
            </a:pPr>
            <a:r>
              <a:rPr kumimoji="1" lang="en-US" altLang="ko-KR" sz="3200">
                <a:latin typeface="Times New Roman" pitchFamily="18" charset="0"/>
                <a:ea typeface="굴림" pitchFamily="50" charset="-127"/>
              </a:rPr>
              <a:t>long -&gt; float, double</a:t>
            </a:r>
          </a:p>
          <a:p>
            <a:pPr algn="ctr" fontAlgn="auto" latinLnBrk="1">
              <a:spcBef>
                <a:spcPts val="0"/>
              </a:spcBef>
              <a:spcAft>
                <a:spcPts val="0"/>
              </a:spcAft>
              <a:defRPr/>
            </a:pPr>
            <a:r>
              <a:rPr kumimoji="1" lang="en-US" altLang="ko-KR" sz="3200">
                <a:latin typeface="Times New Roman" pitchFamily="18" charset="0"/>
                <a:ea typeface="굴림" pitchFamily="50" charset="-127"/>
              </a:rPr>
              <a:t>float -&gt; double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3.7</a:t>
            </a:r>
          </a:p>
        </p:txBody>
      </p:sp>
      <p:sp>
        <p:nvSpPr>
          <p:cNvPr id="112642" name="Rectangle 2"/>
          <p:cNvSpPr>
            <a:spLocks noChangeArrowheads="1"/>
          </p:cNvSpPr>
          <p:nvPr/>
        </p:nvSpPr>
        <p:spPr bwMode="auto">
          <a:xfrm>
            <a:off x="1447800" y="381000"/>
            <a:ext cx="7162800" cy="762000"/>
          </a:xfrm>
          <a:prstGeom prst="rect">
            <a:avLst/>
          </a:prstGeom>
          <a:noFill/>
          <a:ln w="9525">
            <a:noFill/>
            <a:miter lim="800000"/>
            <a:headEnd/>
            <a:tailEnd/>
          </a:ln>
          <a:effectLst>
            <a:outerShdw dist="13470" dir="2700000" algn="ctr" rotWithShape="0">
              <a:schemeClr val="bg2"/>
            </a:outerShdw>
          </a:effectLst>
        </p:spPr>
        <p:txBody>
          <a:bodyPr lIns="92075" tIns="46038" rIns="92075" bIns="46038" anchor="ctr"/>
          <a:lstStyle/>
          <a:p>
            <a:pPr algn="ctr" fontAlgn="auto">
              <a:spcBef>
                <a:spcPts val="0"/>
              </a:spcBef>
              <a:spcAft>
                <a:spcPts val="0"/>
              </a:spcAft>
              <a:defRPr/>
            </a:pPr>
            <a:r>
              <a:rPr lang="en-US" altLang="ko-KR" sz="4400">
                <a:latin typeface="Times New Roman" pitchFamily="18" charset="0"/>
                <a:ea typeface="굴림" pitchFamily="50" charset="-127"/>
              </a:rPr>
              <a:t>Type Conversion</a:t>
            </a:r>
          </a:p>
        </p:txBody>
      </p:sp>
      <p:sp>
        <p:nvSpPr>
          <p:cNvPr id="81924" name="Rectangle 3"/>
          <p:cNvSpPr>
            <a:spLocks noChangeArrowheads="1"/>
          </p:cNvSpPr>
          <p:nvPr/>
        </p:nvSpPr>
        <p:spPr bwMode="auto">
          <a:xfrm>
            <a:off x="685800" y="1676400"/>
            <a:ext cx="7924800" cy="44196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US" altLang="ko-KR" sz="3200">
                <a:latin typeface="Constantia" pitchFamily="18" charset="0"/>
                <a:ea typeface="굴림" pitchFamily="34" charset="-127"/>
              </a:rPr>
              <a:t>Narrowing Type Conversion</a:t>
            </a:r>
          </a:p>
          <a:p>
            <a:pPr marL="742950" lvl="1" indent="-285750" algn="just">
              <a:spcBef>
                <a:spcPct val="20000"/>
              </a:spcBef>
              <a:buFontTx/>
              <a:buChar char="–"/>
            </a:pPr>
            <a:r>
              <a:rPr lang="en-US" altLang="ko-KR" sz="2800">
                <a:latin typeface="Times New Roman" pitchFamily="18" charset="0"/>
                <a:ea typeface="굴림" pitchFamily="34" charset="-127"/>
              </a:rPr>
              <a:t>Programmer should describe the conversion explicitly</a:t>
            </a:r>
          </a:p>
          <a:p>
            <a:pPr marL="742950" lvl="1" indent="-285750" algn="just">
              <a:spcBef>
                <a:spcPct val="20000"/>
              </a:spcBef>
              <a:buFontTx/>
              <a:buChar char="–"/>
            </a:pPr>
            <a:endParaRPr lang="en-US" altLang="ko-KR" sz="2800">
              <a:latin typeface="Times New Roman" pitchFamily="18" charset="0"/>
              <a:ea typeface="굴림" pitchFamily="34" charset="-127"/>
            </a:endParaRPr>
          </a:p>
          <a:p>
            <a:pPr marL="742950" lvl="1" indent="-285750">
              <a:spcBef>
                <a:spcPct val="20000"/>
              </a:spcBef>
              <a:buFontTx/>
              <a:buChar char="–"/>
            </a:pPr>
            <a:endParaRPr lang="en-US" altLang="ko-KR" sz="2800">
              <a:latin typeface="Times New Roman" pitchFamily="18" charset="0"/>
              <a:ea typeface="굴림" pitchFamily="34" charset="-127"/>
            </a:endParaRPr>
          </a:p>
        </p:txBody>
      </p:sp>
      <p:sp>
        <p:nvSpPr>
          <p:cNvPr id="112644" name="Rectangle 4"/>
          <p:cNvSpPr>
            <a:spLocks noChangeArrowheads="1"/>
          </p:cNvSpPr>
          <p:nvPr/>
        </p:nvSpPr>
        <p:spPr bwMode="auto">
          <a:xfrm>
            <a:off x="914400" y="3124200"/>
            <a:ext cx="7620000" cy="3048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lgn="ctr" fontAlgn="auto" latinLnBrk="1">
              <a:spcBef>
                <a:spcPts val="0"/>
              </a:spcBef>
              <a:spcAft>
                <a:spcPts val="0"/>
              </a:spcAft>
              <a:defRPr/>
            </a:pPr>
            <a:r>
              <a:rPr kumimoji="1" lang="en-US" altLang="ko-KR" sz="2800">
                <a:latin typeface="Times New Roman" pitchFamily="18" charset="0"/>
                <a:ea typeface="굴림" pitchFamily="50" charset="-127"/>
              </a:rPr>
              <a:t>byte -&gt; char</a:t>
            </a:r>
          </a:p>
          <a:p>
            <a:pPr algn="ctr" fontAlgn="auto" latinLnBrk="1">
              <a:spcBef>
                <a:spcPts val="0"/>
              </a:spcBef>
              <a:spcAft>
                <a:spcPts val="0"/>
              </a:spcAft>
              <a:defRPr/>
            </a:pPr>
            <a:r>
              <a:rPr kumimoji="1" lang="en-US" altLang="ko-KR" sz="2800">
                <a:latin typeface="Times New Roman" pitchFamily="18" charset="0"/>
                <a:ea typeface="굴림" pitchFamily="50" charset="-127"/>
              </a:rPr>
              <a:t>short -&gt; byte, char</a:t>
            </a:r>
          </a:p>
          <a:p>
            <a:pPr algn="ctr" fontAlgn="auto" latinLnBrk="1">
              <a:spcBef>
                <a:spcPts val="0"/>
              </a:spcBef>
              <a:spcAft>
                <a:spcPts val="0"/>
              </a:spcAft>
              <a:defRPr/>
            </a:pPr>
            <a:r>
              <a:rPr kumimoji="1" lang="en-US" altLang="ko-KR" sz="2800">
                <a:latin typeface="Times New Roman" pitchFamily="18" charset="0"/>
                <a:ea typeface="굴림" pitchFamily="50" charset="-127"/>
              </a:rPr>
              <a:t>char -&gt; byte, short</a:t>
            </a:r>
          </a:p>
          <a:p>
            <a:pPr algn="ctr" fontAlgn="auto" latinLnBrk="1">
              <a:spcBef>
                <a:spcPts val="0"/>
              </a:spcBef>
              <a:spcAft>
                <a:spcPts val="0"/>
              </a:spcAft>
              <a:defRPr/>
            </a:pPr>
            <a:r>
              <a:rPr kumimoji="1" lang="en-US" altLang="ko-KR" sz="2800">
                <a:latin typeface="Times New Roman" pitchFamily="18" charset="0"/>
                <a:ea typeface="굴림" pitchFamily="50" charset="-127"/>
              </a:rPr>
              <a:t>int -&gt; byte, short, char</a:t>
            </a:r>
          </a:p>
          <a:p>
            <a:pPr algn="ctr" fontAlgn="auto" latinLnBrk="1">
              <a:spcBef>
                <a:spcPts val="0"/>
              </a:spcBef>
              <a:spcAft>
                <a:spcPts val="0"/>
              </a:spcAft>
              <a:defRPr/>
            </a:pPr>
            <a:r>
              <a:rPr kumimoji="1" lang="en-US" altLang="ko-KR" sz="2800">
                <a:latin typeface="Times New Roman" pitchFamily="18" charset="0"/>
                <a:ea typeface="굴림" pitchFamily="50" charset="-127"/>
              </a:rPr>
              <a:t>long -&gt; byte, short, char, int</a:t>
            </a:r>
          </a:p>
          <a:p>
            <a:pPr algn="ctr" fontAlgn="auto" latinLnBrk="1">
              <a:spcBef>
                <a:spcPts val="0"/>
              </a:spcBef>
              <a:spcAft>
                <a:spcPts val="0"/>
              </a:spcAft>
              <a:defRPr/>
            </a:pPr>
            <a:r>
              <a:rPr kumimoji="1" lang="en-US" altLang="ko-KR" sz="2800">
                <a:latin typeface="Times New Roman" pitchFamily="18" charset="0"/>
                <a:ea typeface="굴림" pitchFamily="50" charset="-127"/>
              </a:rPr>
              <a:t>float -&gt; byte, short, char, int, long</a:t>
            </a:r>
          </a:p>
          <a:p>
            <a:pPr algn="ctr" fontAlgn="auto" latinLnBrk="1">
              <a:spcBef>
                <a:spcPts val="0"/>
              </a:spcBef>
              <a:spcAft>
                <a:spcPts val="0"/>
              </a:spcAft>
              <a:defRPr/>
            </a:pPr>
            <a:r>
              <a:rPr kumimoji="1" lang="en-US" altLang="ko-KR" sz="2800">
                <a:latin typeface="Times New Roman" pitchFamily="18" charset="0"/>
                <a:ea typeface="굴림" pitchFamily="50" charset="-127"/>
              </a:rPr>
              <a:t>double -&gt; byte, short, char, int, long, float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normAutofit fontScale="90000"/>
          </a:bodyPr>
          <a:lstStyle/>
          <a:p>
            <a:pPr fontAlgn="auto">
              <a:spcAft>
                <a:spcPts val="0"/>
              </a:spcAft>
              <a:defRPr/>
            </a:pPr>
            <a:r>
              <a:rPr sz="4000"/>
              <a:t>Type Conversion</a:t>
            </a:r>
            <a:br>
              <a:rPr sz="4000"/>
            </a:br>
            <a:endParaRPr sz="4000"/>
          </a:p>
        </p:txBody>
      </p:sp>
      <p:sp>
        <p:nvSpPr>
          <p:cNvPr id="8294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3.8</a:t>
            </a:r>
          </a:p>
        </p:txBody>
      </p:sp>
      <p:sp>
        <p:nvSpPr>
          <p:cNvPr id="82946" name="Rectangle 3"/>
          <p:cNvSpPr>
            <a:spLocks noGrp="1" noChangeArrowheads="1"/>
          </p:cNvSpPr>
          <p:nvPr>
            <p:ph sz="quarter" idx="1"/>
          </p:nvPr>
        </p:nvSpPr>
        <p:spPr/>
        <p:txBody>
          <a:bodyPr/>
          <a:lstStyle/>
          <a:p>
            <a:r>
              <a:rPr lang="en-US" smtClean="0"/>
              <a:t>byte and short are always promoted to int</a:t>
            </a:r>
          </a:p>
          <a:p>
            <a:r>
              <a:rPr lang="en-US" smtClean="0"/>
              <a:t>if one operand is long, the whole expression is promoted to long</a:t>
            </a:r>
          </a:p>
          <a:p>
            <a:r>
              <a:rPr lang="en-US" smtClean="0"/>
              <a:t>if one operand is float, the entire expression is promoted to float</a:t>
            </a:r>
          </a:p>
          <a:p>
            <a:r>
              <a:rPr lang="en-US" smtClean="0"/>
              <a:t>if any operand is double, the result is double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normAutofit fontScale="90000"/>
          </a:bodyPr>
          <a:lstStyle/>
          <a:p>
            <a:pPr fontAlgn="auto">
              <a:spcAft>
                <a:spcPts val="0"/>
              </a:spcAft>
              <a:defRPr/>
            </a:pPr>
            <a:r>
              <a:rPr sz="4000"/>
              <a:t>Type Casting</a:t>
            </a:r>
            <a:br>
              <a:rPr sz="4000"/>
            </a:br>
            <a:endParaRPr sz="4000"/>
          </a:p>
        </p:txBody>
      </p:sp>
      <p:sp>
        <p:nvSpPr>
          <p:cNvPr id="8397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3.9</a:t>
            </a:r>
          </a:p>
        </p:txBody>
      </p:sp>
      <p:sp>
        <p:nvSpPr>
          <p:cNvPr id="83970" name="Rectangle 3"/>
          <p:cNvSpPr>
            <a:spLocks noGrp="1" noChangeArrowheads="1"/>
          </p:cNvSpPr>
          <p:nvPr>
            <p:ph sz="quarter" idx="1"/>
          </p:nvPr>
        </p:nvSpPr>
        <p:spPr/>
        <p:txBody>
          <a:bodyPr/>
          <a:lstStyle/>
          <a:p>
            <a:pPr>
              <a:lnSpc>
                <a:spcPct val="80000"/>
              </a:lnSpc>
            </a:pPr>
            <a:r>
              <a:rPr lang="en-US" sz="3000" smtClean="0"/>
              <a:t>General form: 	(targetType) value</a:t>
            </a:r>
          </a:p>
          <a:p>
            <a:pPr>
              <a:lnSpc>
                <a:spcPct val="80000"/>
              </a:lnSpc>
            </a:pPr>
            <a:r>
              <a:rPr lang="en-US" sz="3000" smtClean="0"/>
              <a:t>Examples:</a:t>
            </a:r>
          </a:p>
          <a:p>
            <a:pPr>
              <a:lnSpc>
                <a:spcPct val="80000"/>
              </a:lnSpc>
            </a:pPr>
            <a:r>
              <a:rPr lang="en-US" sz="3000" smtClean="0"/>
              <a:t>1) integer value will be reduced module  bytes range:</a:t>
            </a:r>
          </a:p>
          <a:p>
            <a:pPr>
              <a:lnSpc>
                <a:spcPct val="80000"/>
              </a:lnSpc>
              <a:buFontTx/>
              <a:buNone/>
            </a:pPr>
            <a:r>
              <a:rPr lang="en-US" sz="3000" smtClean="0"/>
              <a:t>		int i;</a:t>
            </a:r>
          </a:p>
          <a:p>
            <a:pPr>
              <a:lnSpc>
                <a:spcPct val="80000"/>
              </a:lnSpc>
              <a:buFontTx/>
              <a:buNone/>
            </a:pPr>
            <a:r>
              <a:rPr lang="en-US" sz="3000" smtClean="0"/>
              <a:t>		byte b = (byte) i;</a:t>
            </a:r>
          </a:p>
          <a:p>
            <a:pPr>
              <a:lnSpc>
                <a:spcPct val="80000"/>
              </a:lnSpc>
            </a:pPr>
            <a:r>
              <a:rPr lang="en-US" sz="3000" smtClean="0"/>
              <a:t>2) floating-point value will be truncated to integer value:</a:t>
            </a:r>
          </a:p>
          <a:p>
            <a:pPr lvl="1">
              <a:lnSpc>
                <a:spcPct val="80000"/>
              </a:lnSpc>
              <a:buFontTx/>
              <a:buNone/>
            </a:pPr>
            <a:r>
              <a:rPr lang="en-US" sz="3000" smtClean="0"/>
              <a:t>float f;</a:t>
            </a:r>
          </a:p>
          <a:p>
            <a:pPr lvl="1">
              <a:lnSpc>
                <a:spcPct val="80000"/>
              </a:lnSpc>
              <a:buFontTx/>
              <a:buNone/>
            </a:pPr>
            <a:r>
              <a:rPr lang="en-US" sz="3000" smtClean="0"/>
              <a:t>int i = (int) f;</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fontAlgn="auto">
              <a:spcAft>
                <a:spcPts val="0"/>
              </a:spcAft>
              <a:defRPr/>
            </a:pPr>
            <a:r>
              <a:rPr sz="3900"/>
              <a:t>Before Java: C</a:t>
            </a:r>
            <a:br>
              <a:rPr sz="3900"/>
            </a:br>
            <a:endParaRPr sz="3900"/>
          </a:p>
        </p:txBody>
      </p:sp>
      <p:sp>
        <p:nvSpPr>
          <p:cNvPr id="3584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1.2</a:t>
            </a:r>
          </a:p>
        </p:txBody>
      </p:sp>
      <p:sp>
        <p:nvSpPr>
          <p:cNvPr id="35842" name="Rectangle 3"/>
          <p:cNvSpPr>
            <a:spLocks noGrp="1" noChangeArrowheads="1"/>
          </p:cNvSpPr>
          <p:nvPr>
            <p:ph sz="quarter" idx="1"/>
          </p:nvPr>
        </p:nvSpPr>
        <p:spPr>
          <a:xfrm>
            <a:off x="304800" y="1752600"/>
            <a:ext cx="8839200" cy="5105400"/>
          </a:xfrm>
        </p:spPr>
        <p:txBody>
          <a:bodyPr/>
          <a:lstStyle/>
          <a:p>
            <a:pPr>
              <a:lnSpc>
                <a:spcPct val="80000"/>
              </a:lnSpc>
            </a:pPr>
            <a:r>
              <a:rPr lang="en-US" smtClean="0"/>
              <a:t>Designed by Dennis Ritchie in 1970s.</a:t>
            </a:r>
          </a:p>
          <a:p>
            <a:pPr>
              <a:lnSpc>
                <a:spcPct val="80000"/>
              </a:lnSpc>
            </a:pPr>
            <a:r>
              <a:rPr lang="en-US" smtClean="0"/>
              <a:t>Before C: BASIC, COBOL, FORTRAN, PASCAL </a:t>
            </a:r>
          </a:p>
          <a:p>
            <a:pPr>
              <a:lnSpc>
                <a:spcPct val="80000"/>
              </a:lnSpc>
            </a:pPr>
            <a:r>
              <a:rPr lang="en-US" smtClean="0"/>
              <a:t>C- structured, efficient, high-level language that could replace assembly code when creating systems programs.</a:t>
            </a:r>
          </a:p>
          <a:p>
            <a:pPr>
              <a:lnSpc>
                <a:spcPct val="80000"/>
              </a:lnSpc>
            </a:pPr>
            <a:r>
              <a:rPr lang="en-US" smtClean="0"/>
              <a:t>Designed, implemented and tested by programmers.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fontAlgn="auto">
              <a:spcAft>
                <a:spcPts val="0"/>
              </a:spcAft>
              <a:defRPr/>
            </a:pPr>
            <a:r>
              <a:rPr sz="4000"/>
              <a:t>Simple Java Program</a:t>
            </a:r>
            <a:br>
              <a:rPr sz="4000"/>
            </a:br>
            <a:endParaRPr sz="4000"/>
          </a:p>
        </p:txBody>
      </p:sp>
      <p:sp>
        <p:nvSpPr>
          <p:cNvPr id="8499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4.1</a:t>
            </a:r>
          </a:p>
        </p:txBody>
      </p:sp>
      <p:sp>
        <p:nvSpPr>
          <p:cNvPr id="84994" name="Rectangle 3"/>
          <p:cNvSpPr>
            <a:spLocks noGrp="1" noChangeArrowheads="1"/>
          </p:cNvSpPr>
          <p:nvPr>
            <p:ph sz="quarter" idx="1"/>
          </p:nvPr>
        </p:nvSpPr>
        <p:spPr>
          <a:xfrm>
            <a:off x="0" y="1828800"/>
            <a:ext cx="9144000" cy="4267200"/>
          </a:xfrm>
        </p:spPr>
        <p:txBody>
          <a:bodyPr>
            <a:normAutofit/>
          </a:bodyPr>
          <a:lstStyle/>
          <a:p>
            <a:pPr>
              <a:lnSpc>
                <a:spcPct val="90000"/>
              </a:lnSpc>
            </a:pPr>
            <a:r>
              <a:rPr lang="en-US" smtClean="0"/>
              <a:t>A class to display a simple message:</a:t>
            </a:r>
          </a:p>
          <a:p>
            <a:pPr>
              <a:lnSpc>
                <a:spcPct val="90000"/>
              </a:lnSpc>
              <a:buFontTx/>
              <a:buNone/>
            </a:pPr>
            <a:r>
              <a:rPr lang="en-US" smtClean="0"/>
              <a:t>		class MyProgram </a:t>
            </a:r>
          </a:p>
          <a:p>
            <a:pPr>
              <a:lnSpc>
                <a:spcPct val="90000"/>
              </a:lnSpc>
              <a:buFontTx/>
              <a:buNone/>
            </a:pPr>
            <a:r>
              <a:rPr lang="en-US" smtClean="0"/>
              <a:t>		{</a:t>
            </a:r>
          </a:p>
          <a:p>
            <a:pPr>
              <a:lnSpc>
                <a:spcPct val="90000"/>
              </a:lnSpc>
              <a:buFontTx/>
              <a:buNone/>
            </a:pPr>
            <a:r>
              <a:rPr lang="en-US" smtClean="0"/>
              <a:t>		public static void main(String[] args)</a:t>
            </a:r>
          </a:p>
          <a:p>
            <a:pPr>
              <a:lnSpc>
                <a:spcPct val="90000"/>
              </a:lnSpc>
              <a:buFontTx/>
              <a:buNone/>
            </a:pPr>
            <a:r>
              <a:rPr lang="en-US" smtClean="0"/>
              <a:t>		 {</a:t>
            </a:r>
          </a:p>
          <a:p>
            <a:pPr>
              <a:lnSpc>
                <a:spcPct val="90000"/>
              </a:lnSpc>
              <a:buFontTx/>
              <a:buNone/>
            </a:pPr>
            <a:r>
              <a:rPr lang="en-US" smtClean="0"/>
              <a:t>	System.out.println(“First Java program.");</a:t>
            </a:r>
          </a:p>
          <a:p>
            <a:pPr>
              <a:lnSpc>
                <a:spcPct val="90000"/>
              </a:lnSpc>
              <a:buFontTx/>
              <a:buNone/>
            </a:pPr>
            <a:r>
              <a:rPr lang="en-US" smtClean="0"/>
              <a:t>		}</a:t>
            </a:r>
          </a:p>
          <a:p>
            <a:pPr>
              <a:lnSpc>
                <a:spcPct val="90000"/>
              </a:lnSpc>
              <a:buFontTx/>
              <a:buNone/>
            </a:pP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fontAlgn="auto">
              <a:spcAft>
                <a:spcPts val="0"/>
              </a:spcAft>
              <a:defRPr/>
            </a:pPr>
            <a:r>
              <a:rPr sz="4000"/>
              <a:t>Before Java: C++</a:t>
            </a:r>
            <a:br>
              <a:rPr sz="4000"/>
            </a:br>
            <a:endParaRPr sz="4000"/>
          </a:p>
        </p:txBody>
      </p:sp>
      <p:sp>
        <p:nvSpPr>
          <p:cNvPr id="3686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1.3</a:t>
            </a:r>
          </a:p>
        </p:txBody>
      </p:sp>
      <p:sp>
        <p:nvSpPr>
          <p:cNvPr id="36866" name="Rectangle 3"/>
          <p:cNvSpPr>
            <a:spLocks noGrp="1" noChangeArrowheads="1"/>
          </p:cNvSpPr>
          <p:nvPr>
            <p:ph sz="quarter" idx="1"/>
          </p:nvPr>
        </p:nvSpPr>
        <p:spPr>
          <a:xfrm>
            <a:off x="304800" y="1752600"/>
            <a:ext cx="8610600" cy="4572000"/>
          </a:xfrm>
        </p:spPr>
        <p:txBody>
          <a:bodyPr/>
          <a:lstStyle/>
          <a:p>
            <a:pPr>
              <a:lnSpc>
                <a:spcPct val="90000"/>
              </a:lnSpc>
            </a:pPr>
            <a:r>
              <a:rPr lang="en-US" sz="2400" b="1" smtClean="0"/>
              <a:t>Designed by Bjarne Stroustrup in 1979.</a:t>
            </a:r>
          </a:p>
          <a:p>
            <a:pPr>
              <a:lnSpc>
                <a:spcPct val="90000"/>
              </a:lnSpc>
            </a:pPr>
            <a:r>
              <a:rPr lang="en-US" sz="2400" b="1" smtClean="0"/>
              <a:t>Response to the increased complexity of programs and respective improvements in the programming paradigms and methods:</a:t>
            </a:r>
          </a:p>
          <a:p>
            <a:pPr lvl="2">
              <a:lnSpc>
                <a:spcPct val="90000"/>
              </a:lnSpc>
              <a:buFontTx/>
              <a:buNone/>
            </a:pPr>
            <a:r>
              <a:rPr lang="en-US" sz="1700" b="1" smtClean="0"/>
              <a:t>1) assembler languages</a:t>
            </a:r>
          </a:p>
          <a:p>
            <a:pPr lvl="2">
              <a:lnSpc>
                <a:spcPct val="90000"/>
              </a:lnSpc>
              <a:buFontTx/>
              <a:buNone/>
            </a:pPr>
            <a:r>
              <a:rPr lang="en-US" sz="1700" b="1" smtClean="0"/>
              <a:t>2) high-level languages</a:t>
            </a:r>
          </a:p>
          <a:p>
            <a:pPr lvl="2">
              <a:lnSpc>
                <a:spcPct val="90000"/>
              </a:lnSpc>
              <a:buFontTx/>
              <a:buNone/>
            </a:pPr>
            <a:r>
              <a:rPr lang="en-US" sz="1700" b="1" smtClean="0"/>
              <a:t>3) structured programming</a:t>
            </a:r>
          </a:p>
          <a:p>
            <a:pPr lvl="2">
              <a:lnSpc>
                <a:spcPct val="90000"/>
              </a:lnSpc>
              <a:buFontTx/>
              <a:buNone/>
            </a:pPr>
            <a:r>
              <a:rPr lang="en-US" sz="1700" b="1" smtClean="0"/>
              <a:t>4) object-oriented programming (OOP)</a:t>
            </a:r>
          </a:p>
          <a:p>
            <a:pPr>
              <a:lnSpc>
                <a:spcPct val="90000"/>
              </a:lnSpc>
            </a:pPr>
            <a:r>
              <a:rPr lang="en-US" sz="2400" b="1" smtClean="0"/>
              <a:t>OOP – methodology that helps organize complex programs through the use of inheritance, encapsulation and polymorphism.</a:t>
            </a:r>
          </a:p>
          <a:p>
            <a:pPr>
              <a:lnSpc>
                <a:spcPct val="90000"/>
              </a:lnSpc>
            </a:pPr>
            <a:r>
              <a:rPr lang="en-US" sz="2400" b="1" smtClean="0"/>
              <a:t>C++ extends C by adding object-oriented features.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fontAlgn="auto">
              <a:spcAft>
                <a:spcPts val="0"/>
              </a:spcAft>
              <a:defRPr/>
            </a:pPr>
            <a:r>
              <a:rPr sz="4000" b="1"/>
              <a:t>Java: History</a:t>
            </a:r>
            <a:br>
              <a:rPr sz="4000" b="1"/>
            </a:br>
            <a:endParaRPr sz="4000" b="1"/>
          </a:p>
        </p:txBody>
      </p:sp>
      <p:sp>
        <p:nvSpPr>
          <p:cNvPr id="37891"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1.4</a:t>
            </a:r>
          </a:p>
        </p:txBody>
      </p:sp>
      <p:sp>
        <p:nvSpPr>
          <p:cNvPr id="37890" name="Rectangle 3"/>
          <p:cNvSpPr>
            <a:spLocks noGrp="1" noChangeArrowheads="1"/>
          </p:cNvSpPr>
          <p:nvPr>
            <p:ph sz="quarter" idx="1"/>
          </p:nvPr>
        </p:nvSpPr>
        <p:spPr>
          <a:xfrm>
            <a:off x="304800" y="1143000"/>
            <a:ext cx="8839200" cy="5029200"/>
          </a:xfrm>
        </p:spPr>
        <p:txBody>
          <a:bodyPr>
            <a:normAutofit/>
          </a:bodyPr>
          <a:lstStyle/>
          <a:p>
            <a:pPr>
              <a:lnSpc>
                <a:spcPct val="90000"/>
              </a:lnSpc>
            </a:pPr>
            <a:r>
              <a:rPr lang="en-US" sz="2400" b="1" smtClean="0"/>
              <a:t>In 1990, Sun Microsystems started a project called Green.</a:t>
            </a:r>
          </a:p>
          <a:p>
            <a:pPr>
              <a:lnSpc>
                <a:spcPct val="90000"/>
              </a:lnSpc>
            </a:pPr>
            <a:r>
              <a:rPr lang="en-US" sz="2400" b="1" smtClean="0"/>
              <a:t>Objective: to develop software for consumer electronics.</a:t>
            </a:r>
          </a:p>
          <a:p>
            <a:pPr>
              <a:lnSpc>
                <a:spcPct val="90000"/>
              </a:lnSpc>
            </a:pPr>
            <a:r>
              <a:rPr lang="en-US" sz="2400" b="1" smtClean="0"/>
              <a:t>Project was assigned to James Gosling, a veteran of classic network software design. Others included Patrick Naughton, ChrisWarth, Ed Frank, and Mike Sheridan.</a:t>
            </a:r>
          </a:p>
          <a:p>
            <a:pPr>
              <a:lnSpc>
                <a:spcPct val="90000"/>
              </a:lnSpc>
            </a:pPr>
            <a:r>
              <a:rPr lang="en-US" sz="2400" b="1" smtClean="0"/>
              <a:t>The team started writing programs in C++ for embedding into</a:t>
            </a:r>
          </a:p>
          <a:p>
            <a:pPr lvl="2">
              <a:lnSpc>
                <a:spcPct val="90000"/>
              </a:lnSpc>
              <a:buFontTx/>
              <a:buNone/>
            </a:pPr>
            <a:r>
              <a:rPr lang="en-US" sz="2600" b="1" smtClean="0"/>
              <a:t>– toasters</a:t>
            </a:r>
          </a:p>
          <a:p>
            <a:pPr lvl="2">
              <a:lnSpc>
                <a:spcPct val="90000"/>
              </a:lnSpc>
              <a:buFontTx/>
              <a:buNone/>
            </a:pPr>
            <a:r>
              <a:rPr lang="en-US" sz="2600" b="1" smtClean="0"/>
              <a:t>– washing machines</a:t>
            </a:r>
          </a:p>
          <a:p>
            <a:pPr lvl="2">
              <a:lnSpc>
                <a:spcPct val="90000"/>
              </a:lnSpc>
              <a:buFontTx/>
              <a:buNone/>
            </a:pPr>
            <a:r>
              <a:rPr lang="en-US" sz="2600" b="1" smtClean="0"/>
              <a:t>– VCR’s</a:t>
            </a:r>
          </a:p>
          <a:p>
            <a:pPr>
              <a:lnSpc>
                <a:spcPct val="90000"/>
              </a:lnSpc>
            </a:pPr>
            <a:r>
              <a:rPr lang="en-US" sz="2400" b="1" smtClean="0"/>
              <a:t>Aim was to make these appliances more “intelligent”.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pPr fontAlgn="auto">
              <a:spcAft>
                <a:spcPts val="0"/>
              </a:spcAft>
              <a:defRPr/>
            </a:pPr>
            <a:r>
              <a:rPr sz="4000" b="1"/>
              <a:t>Java: History (contd.)</a:t>
            </a:r>
            <a:br>
              <a:rPr sz="4000" b="1"/>
            </a:br>
            <a:endParaRPr sz="4000" b="1"/>
          </a:p>
        </p:txBody>
      </p:sp>
      <p:sp>
        <p:nvSpPr>
          <p:cNvPr id="38915"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1.5</a:t>
            </a:r>
          </a:p>
        </p:txBody>
      </p:sp>
      <p:sp>
        <p:nvSpPr>
          <p:cNvPr id="50179" name="Rectangle 3"/>
          <p:cNvSpPr>
            <a:spLocks noGrp="1" noChangeArrowheads="1"/>
          </p:cNvSpPr>
          <p:nvPr>
            <p:ph sz="quarter" idx="1"/>
          </p:nvPr>
        </p:nvSpPr>
        <p:spPr>
          <a:xfrm>
            <a:off x="0" y="1524000"/>
            <a:ext cx="9144000" cy="4267200"/>
          </a:xfrm>
        </p:spPr>
        <p:txBody>
          <a:bodyPr>
            <a:normAutofit lnSpcReduction="10000"/>
          </a:bodyPr>
          <a:lstStyle/>
          <a:p>
            <a:pPr marL="274320" indent="-274320" fontAlgn="auto">
              <a:lnSpc>
                <a:spcPct val="80000"/>
              </a:lnSpc>
              <a:spcAft>
                <a:spcPts val="0"/>
              </a:spcAft>
              <a:buFont typeface="Wingdings 2"/>
              <a:buChar char=""/>
              <a:defRPr/>
            </a:pPr>
            <a:r>
              <a:rPr lang="en-US" sz="2400" b="1" dirty="0"/>
              <a:t>C++ is powerful, but also dangerous. The power and popularity of C derived from the extensive use of pointers. However, any incorrect use of pointers can cause memory leaks, leading the program to crash.</a:t>
            </a:r>
          </a:p>
          <a:p>
            <a:pPr marL="274320" indent="-274320" fontAlgn="auto">
              <a:lnSpc>
                <a:spcPct val="80000"/>
              </a:lnSpc>
              <a:spcAft>
                <a:spcPts val="0"/>
              </a:spcAft>
              <a:buFont typeface="Wingdings 2"/>
              <a:buChar char=""/>
              <a:defRPr/>
            </a:pPr>
            <a:r>
              <a:rPr lang="en-US" sz="2400" b="1" dirty="0"/>
              <a:t>In a complex program, such memory leaks are often hard to detect.</a:t>
            </a:r>
          </a:p>
          <a:p>
            <a:pPr marL="274320" indent="-274320" fontAlgn="auto">
              <a:lnSpc>
                <a:spcPct val="80000"/>
              </a:lnSpc>
              <a:spcAft>
                <a:spcPts val="0"/>
              </a:spcAft>
              <a:buFont typeface="Wingdings 2"/>
              <a:buChar char=""/>
              <a:defRPr/>
            </a:pPr>
            <a:r>
              <a:rPr lang="en-US" sz="2400" b="1" dirty="0"/>
              <a:t>Robustness is essential. Users have come to expect that Windows may crash or that a program running under Windows may crash. (“This program has performed an illegal operation and will be shut down”)</a:t>
            </a:r>
          </a:p>
          <a:p>
            <a:pPr marL="274320" indent="-274320" fontAlgn="auto">
              <a:lnSpc>
                <a:spcPct val="80000"/>
              </a:lnSpc>
              <a:spcAft>
                <a:spcPts val="0"/>
              </a:spcAft>
              <a:buFont typeface="Wingdings 2"/>
              <a:buChar char=""/>
              <a:defRPr/>
            </a:pPr>
            <a:r>
              <a:rPr lang="en-US" sz="2400" b="1" dirty="0"/>
              <a:t>However, users do not expect toasters to crash, or washing machines to crash.</a:t>
            </a:r>
          </a:p>
          <a:p>
            <a:pPr marL="274320" indent="-274320" fontAlgn="auto">
              <a:lnSpc>
                <a:spcPct val="80000"/>
              </a:lnSpc>
              <a:spcAft>
                <a:spcPts val="0"/>
              </a:spcAft>
              <a:buFont typeface="Wingdings 2"/>
              <a:buChar char=""/>
              <a:defRPr/>
            </a:pPr>
            <a:r>
              <a:rPr lang="en-US" sz="2400" b="1" dirty="0"/>
              <a:t>A design for consumer electronics has to be </a:t>
            </a:r>
            <a:r>
              <a:rPr lang="en-US" sz="2400" i="1" dirty="0"/>
              <a:t>robust</a:t>
            </a:r>
            <a:r>
              <a:rPr lang="en-US" sz="2400" b="1" dirty="0"/>
              <a:t>. </a:t>
            </a:r>
          </a:p>
          <a:p>
            <a:pPr marL="274320" indent="-274320" fontAlgn="auto">
              <a:lnSpc>
                <a:spcPct val="80000"/>
              </a:lnSpc>
              <a:spcAft>
                <a:spcPts val="0"/>
              </a:spcAft>
              <a:buFont typeface="Wingdings 2"/>
              <a:buChar char=""/>
              <a:defRPr/>
            </a:pPr>
            <a:r>
              <a:rPr lang="en-US" sz="2400" b="1" dirty="0"/>
              <a:t>Replacing pointers by references, and automating memory management was the proposed solution.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fontAlgn="auto">
              <a:spcAft>
                <a:spcPts val="0"/>
              </a:spcAft>
              <a:defRPr/>
            </a:pPr>
            <a:r>
              <a:rPr sz="4100" b="1"/>
              <a:t>Java: History (contd.)</a:t>
            </a:r>
            <a:br>
              <a:rPr sz="4100" b="1"/>
            </a:br>
            <a:endParaRPr sz="4100" b="1"/>
          </a:p>
        </p:txBody>
      </p:sp>
      <p:sp>
        <p:nvSpPr>
          <p:cNvPr id="39939"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1.6</a:t>
            </a:r>
          </a:p>
        </p:txBody>
      </p:sp>
      <p:sp>
        <p:nvSpPr>
          <p:cNvPr id="39938" name="Rectangle 3"/>
          <p:cNvSpPr>
            <a:spLocks noGrp="1" noChangeArrowheads="1"/>
          </p:cNvSpPr>
          <p:nvPr>
            <p:ph sz="quarter" idx="1"/>
          </p:nvPr>
        </p:nvSpPr>
        <p:spPr>
          <a:xfrm>
            <a:off x="0" y="1752600"/>
            <a:ext cx="9144000" cy="4267200"/>
          </a:xfrm>
        </p:spPr>
        <p:txBody>
          <a:bodyPr/>
          <a:lstStyle/>
          <a:p>
            <a:pPr>
              <a:lnSpc>
                <a:spcPct val="80000"/>
              </a:lnSpc>
            </a:pPr>
            <a:r>
              <a:rPr lang="en-US" sz="2200" b="1" smtClean="0"/>
              <a:t>Hence, the team built a new programming language called Oak, which  avoided potentially dangerous constructs in C++, such as pointers, pointer arithmetic, operator overloading etc.</a:t>
            </a:r>
          </a:p>
          <a:p>
            <a:pPr>
              <a:lnSpc>
                <a:spcPct val="80000"/>
              </a:lnSpc>
            </a:pPr>
            <a:r>
              <a:rPr lang="en-US" sz="2200" b="1" smtClean="0"/>
              <a:t>Introduced automatic memory management, freeing the programmer to concentrate on other things.</a:t>
            </a:r>
          </a:p>
          <a:p>
            <a:pPr>
              <a:lnSpc>
                <a:spcPct val="80000"/>
              </a:lnSpc>
            </a:pPr>
            <a:r>
              <a:rPr lang="en-US" sz="2200" b="1" smtClean="0"/>
              <a:t>Architecture neutrality (Platform independence)</a:t>
            </a:r>
          </a:p>
          <a:p>
            <a:pPr>
              <a:lnSpc>
                <a:spcPct val="80000"/>
              </a:lnSpc>
            </a:pPr>
            <a:r>
              <a:rPr lang="en-US" sz="2200" b="1" smtClean="0"/>
              <a:t>Many different CPU’s are used as controllers. Hardware chips are evolving rapidly. As better chips become available, older chips become obsolete and their production is stopped. Manufacturers of toasters and washing machines would like to use the chips available off the shelf, and would not like to reinvest in compiler development every two-three years.</a:t>
            </a:r>
          </a:p>
          <a:p>
            <a:pPr>
              <a:lnSpc>
                <a:spcPct val="80000"/>
              </a:lnSpc>
            </a:pPr>
            <a:r>
              <a:rPr lang="en-US" sz="2200" b="1" smtClean="0"/>
              <a:t>So, the software and programming language had to be </a:t>
            </a:r>
            <a:r>
              <a:rPr lang="en-US" sz="2200" i="1" smtClean="0"/>
              <a:t>architecture neutral</a:t>
            </a:r>
            <a:r>
              <a:rPr lang="en-US" sz="2200" b="1" smtClean="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fontAlgn="auto">
              <a:spcAft>
                <a:spcPts val="0"/>
              </a:spcAft>
              <a:defRPr/>
            </a:pPr>
            <a:r>
              <a:rPr sz="4100" b="1"/>
              <a:t>Java: History (contd)</a:t>
            </a:r>
            <a:br>
              <a:rPr sz="4100" b="1"/>
            </a:br>
            <a:endParaRPr sz="4100" b="1"/>
          </a:p>
        </p:txBody>
      </p:sp>
      <p:sp>
        <p:nvSpPr>
          <p:cNvPr id="40963"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en-US" smtClean="0"/>
              <a:t>L 1.7</a:t>
            </a:r>
          </a:p>
        </p:txBody>
      </p:sp>
      <p:sp>
        <p:nvSpPr>
          <p:cNvPr id="40962" name="Rectangle 3"/>
          <p:cNvSpPr>
            <a:spLocks noGrp="1" noChangeArrowheads="1"/>
          </p:cNvSpPr>
          <p:nvPr>
            <p:ph sz="quarter" idx="1"/>
          </p:nvPr>
        </p:nvSpPr>
        <p:spPr>
          <a:xfrm>
            <a:off x="0" y="1676400"/>
            <a:ext cx="9144000" cy="5181600"/>
          </a:xfrm>
        </p:spPr>
        <p:txBody>
          <a:bodyPr/>
          <a:lstStyle/>
          <a:p>
            <a:pPr>
              <a:lnSpc>
                <a:spcPct val="80000"/>
              </a:lnSpc>
            </a:pPr>
            <a:r>
              <a:rPr lang="en-US" sz="1900" b="1" smtClean="0"/>
              <a:t>It was soon realized that these design goals of consumer electronics perfectly suited an ideal programming language for the Internet and WWW, which should be: </a:t>
            </a:r>
          </a:p>
          <a:p>
            <a:pPr lvl="2">
              <a:lnSpc>
                <a:spcPct val="80000"/>
              </a:lnSpc>
              <a:buFont typeface="Wingdings" pitchFamily="2" charset="2"/>
              <a:buChar char="v"/>
            </a:pPr>
            <a:r>
              <a:rPr lang="en-US" sz="1700" b="1" smtClean="0"/>
              <a:t> object-oriented (&amp; support GUI)</a:t>
            </a:r>
          </a:p>
          <a:p>
            <a:pPr lvl="2">
              <a:lnSpc>
                <a:spcPct val="80000"/>
              </a:lnSpc>
              <a:buFont typeface="Wingdings" pitchFamily="2" charset="2"/>
              <a:buChar char="v"/>
            </a:pPr>
            <a:r>
              <a:rPr lang="en-US" sz="1700" b="1" smtClean="0"/>
              <a:t>– robust</a:t>
            </a:r>
          </a:p>
          <a:p>
            <a:pPr lvl="2">
              <a:lnSpc>
                <a:spcPct val="80000"/>
              </a:lnSpc>
              <a:buFont typeface="Wingdings" pitchFamily="2" charset="2"/>
              <a:buChar char="v"/>
            </a:pPr>
            <a:r>
              <a:rPr lang="en-US" sz="1700" b="1" smtClean="0"/>
              <a:t>– architecture neutral</a:t>
            </a:r>
          </a:p>
          <a:p>
            <a:pPr>
              <a:lnSpc>
                <a:spcPct val="80000"/>
              </a:lnSpc>
            </a:pPr>
            <a:r>
              <a:rPr lang="en-US" sz="1900" b="1" smtClean="0"/>
              <a:t>Internet programming presented a BIG business opportunity. Much bigger than programming for consumer electronics.</a:t>
            </a:r>
          </a:p>
          <a:p>
            <a:pPr>
              <a:lnSpc>
                <a:spcPct val="80000"/>
              </a:lnSpc>
            </a:pPr>
            <a:r>
              <a:rPr lang="en-US" sz="1900" b="1" smtClean="0"/>
              <a:t>Java was “re-targeted” for the Internet</a:t>
            </a:r>
          </a:p>
          <a:p>
            <a:pPr>
              <a:lnSpc>
                <a:spcPct val="80000"/>
              </a:lnSpc>
            </a:pPr>
            <a:r>
              <a:rPr lang="en-US" sz="1900" b="1" smtClean="0"/>
              <a:t>The team was expanded to include Bill Joy (developer of Unix), Arthur van Hoff, Jonathan Payne, Frank Yellin, Tim Lindholm etc.</a:t>
            </a:r>
          </a:p>
          <a:p>
            <a:pPr>
              <a:lnSpc>
                <a:spcPct val="80000"/>
              </a:lnSpc>
            </a:pPr>
            <a:r>
              <a:rPr lang="en-US" sz="1900" b="1" smtClean="0"/>
              <a:t>In 1994, an early web browser called WebRunner was written in Oak. WebRunner was later renamed HotJava.</a:t>
            </a:r>
          </a:p>
          <a:p>
            <a:pPr>
              <a:lnSpc>
                <a:spcPct val="80000"/>
              </a:lnSpc>
            </a:pPr>
            <a:r>
              <a:rPr lang="en-US" sz="1900" b="1" smtClean="0"/>
              <a:t>In 1995, Oak was renamed Java.</a:t>
            </a:r>
          </a:p>
          <a:p>
            <a:pPr>
              <a:lnSpc>
                <a:spcPct val="80000"/>
              </a:lnSpc>
            </a:pPr>
            <a:r>
              <a:rPr lang="en-US" sz="1900" b="1" smtClean="0"/>
              <a:t>A common story is that the name Java relates to the place from where the development team got its coffee. The name Java survived the trade mark search.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48</TotalTime>
  <Words>2252</Words>
  <Application>Microsoft Office PowerPoint</Application>
  <PresentationFormat>On-screen Show (4:3)</PresentationFormat>
  <Paragraphs>344</Paragraphs>
  <Slides>40</Slides>
  <Notes>0</Notes>
  <HiddenSlides>0</HiddenSlides>
  <MMClips>1</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Median</vt:lpstr>
      <vt:lpstr>Diseño predeterminado</vt:lpstr>
      <vt:lpstr>Slide 1</vt:lpstr>
      <vt:lpstr>Unit-1 TOPICS </vt:lpstr>
      <vt:lpstr>Java History </vt:lpstr>
      <vt:lpstr>Before Java: C </vt:lpstr>
      <vt:lpstr>Before Java: C++ </vt:lpstr>
      <vt:lpstr>Java: History </vt:lpstr>
      <vt:lpstr>Java: History (contd.) </vt:lpstr>
      <vt:lpstr>Java: History (contd.) </vt:lpstr>
      <vt:lpstr>Java: History (contd) </vt:lpstr>
      <vt:lpstr>Java History </vt:lpstr>
      <vt:lpstr>The Java Buzzwords </vt:lpstr>
      <vt:lpstr>Slide 12</vt:lpstr>
      <vt:lpstr>Slide 13</vt:lpstr>
      <vt:lpstr>Slide 14</vt:lpstr>
      <vt:lpstr>Slide 15</vt:lpstr>
      <vt:lpstr>Data Types </vt:lpstr>
      <vt:lpstr>Slide 17</vt:lpstr>
      <vt:lpstr>Slide 18</vt:lpstr>
      <vt:lpstr>Slide 19</vt:lpstr>
      <vt:lpstr>Slide 20</vt:lpstr>
      <vt:lpstr>Slide 21</vt:lpstr>
      <vt:lpstr>Slide 22</vt:lpstr>
      <vt:lpstr>Variables </vt:lpstr>
      <vt:lpstr>Variables </vt:lpstr>
      <vt:lpstr>Basic Variable Declaration </vt:lpstr>
      <vt:lpstr>Variable Declaration </vt:lpstr>
      <vt:lpstr>Variable Scope </vt:lpstr>
      <vt:lpstr>Variable Lifetime </vt:lpstr>
      <vt:lpstr>Arrays </vt:lpstr>
      <vt:lpstr>Array Declaration </vt:lpstr>
      <vt:lpstr>Array Creation</vt:lpstr>
      <vt:lpstr>Array Indexing </vt:lpstr>
      <vt:lpstr>Array Initialization </vt:lpstr>
      <vt:lpstr>Multidimensional Arrays </vt:lpstr>
      <vt:lpstr>Slide 35</vt:lpstr>
      <vt:lpstr>Slide 36</vt:lpstr>
      <vt:lpstr>Slide 37</vt:lpstr>
      <vt:lpstr>Type Conversion </vt:lpstr>
      <vt:lpstr>Type Casting </vt:lpstr>
      <vt:lpstr>Simple Java Program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dc:title>
  <dc:creator>Vce</dc:creator>
  <cp:lastModifiedBy>DELL</cp:lastModifiedBy>
  <cp:revision>32</cp:revision>
  <dcterms:created xsi:type="dcterms:W3CDTF">2006-08-16T00:00:00Z</dcterms:created>
  <dcterms:modified xsi:type="dcterms:W3CDTF">2017-01-06T12:22:29Z</dcterms:modified>
</cp:coreProperties>
</file>