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142.xml" ContentType="application/vnd.openxmlformats-officedocument.presentationml.slide+xml"/>
  <Override PartName="/ppt/slides/slide160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44.xml" ContentType="application/vnd.openxmlformats-officedocument.presentationml.slide+xml"/>
  <Override PartName="/ppt/slides/slide153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1" r:id="rId66"/>
    <p:sldId id="320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4" r:id="rId119"/>
    <p:sldId id="373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presProps" Target="pres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1367BA8-0A51-4A59-A7F4-DC3E51BA09C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BE4C72B-8DED-43E6-B9F3-6D27C1F00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7BA8-0A51-4A59-A7F4-DC3E51BA09C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C72B-8DED-43E6-B9F3-6D27C1F00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7BA8-0A51-4A59-A7F4-DC3E51BA09C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C72B-8DED-43E6-B9F3-6D27C1F00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1367BA8-0A51-4A59-A7F4-DC3E51BA09C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E4C72B-8DED-43E6-B9F3-6D27C1F00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1367BA8-0A51-4A59-A7F4-DC3E51BA09C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BE4C72B-8DED-43E6-B9F3-6D27C1F00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7BA8-0A51-4A59-A7F4-DC3E51BA09C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C72B-8DED-43E6-B9F3-6D27C1F00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7BA8-0A51-4A59-A7F4-DC3E51BA09C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C72B-8DED-43E6-B9F3-6D27C1F00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367BA8-0A51-4A59-A7F4-DC3E51BA09C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E4C72B-8DED-43E6-B9F3-6D27C1F00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7BA8-0A51-4A59-A7F4-DC3E51BA09C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C72B-8DED-43E6-B9F3-6D27C1F00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1367BA8-0A51-4A59-A7F4-DC3E51BA09C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E4C72B-8DED-43E6-B9F3-6D27C1F00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367BA8-0A51-4A59-A7F4-DC3E51BA09C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E4C72B-8DED-43E6-B9F3-6D27C1F00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1367BA8-0A51-4A59-A7F4-DC3E51BA09CF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E4C72B-8DED-43E6-B9F3-6D27C1F00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file:///E:\do%20not%20delete%20w3Schools\w3schools.com\jsref\tryit337d.html" TargetMode="External"/><Relationship Id="rId2" Type="http://schemas.openxmlformats.org/officeDocument/2006/relationships/hyperlink" Target="file:///E:\do%20not%20delete%20w3Schools\w3schools.com\jsref\tryit49f6.html" TargetMode="Externa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 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Manipulating HTML Elements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access an HTML element from JavaScript, you can use the </a:t>
            </a:r>
            <a:r>
              <a:rPr lang="en-US" dirty="0" err="1" smtClean="0"/>
              <a:t>document.getElementById</a:t>
            </a:r>
            <a:r>
              <a:rPr lang="en-US" dirty="0" smtClean="0"/>
              <a:t>(</a:t>
            </a:r>
            <a:r>
              <a:rPr lang="en-US" i="1" dirty="0" smtClean="0"/>
              <a:t>id</a:t>
            </a:r>
            <a:r>
              <a:rPr lang="en-US" dirty="0" smtClean="0"/>
              <a:t>) method. </a:t>
            </a:r>
          </a:p>
          <a:p>
            <a:endParaRPr lang="en-US" dirty="0" smtClean="0"/>
          </a:p>
          <a:p>
            <a:r>
              <a:rPr lang="en-US" dirty="0" smtClean="0"/>
              <a:t>Use the "id" attribute to identify the HTML element: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Removing Existing HTML Elements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remove an HTML element, you must know the parent of the element: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&lt;div id="d1"&gt;</a:t>
            </a:r>
            <a:br>
              <a:rPr lang="en-US" dirty="0" smtClean="0"/>
            </a:br>
            <a:r>
              <a:rPr lang="en-US" dirty="0" smtClean="0"/>
              <a:t>&lt;p id="p1"&gt;This is a paragraph.&lt;/p&gt;</a:t>
            </a:r>
            <a:br>
              <a:rPr lang="en-US" dirty="0" smtClean="0"/>
            </a:br>
            <a:r>
              <a:rPr lang="en-US" dirty="0" smtClean="0"/>
              <a:t>&lt;p id="p2"&gt;This is another paragraph.&lt;/p&gt;</a:t>
            </a:r>
            <a:br>
              <a:rPr lang="en-US" dirty="0" smtClean="0"/>
            </a:br>
            <a:r>
              <a:rPr lang="en-US" dirty="0" smtClean="0"/>
              <a:t>&lt;/div&gt;&lt;script&gt;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parent=</a:t>
            </a:r>
            <a:r>
              <a:rPr lang="en-US" dirty="0" err="1" smtClean="0"/>
              <a:t>document.getElementById</a:t>
            </a:r>
            <a:r>
              <a:rPr lang="en-US" dirty="0" smtClean="0"/>
              <a:t>("d1");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child=</a:t>
            </a:r>
            <a:r>
              <a:rPr lang="en-US" dirty="0" err="1" smtClean="0"/>
              <a:t>document.getElementById</a:t>
            </a:r>
            <a:r>
              <a:rPr lang="en-US" dirty="0" smtClean="0"/>
              <a:t>("p1");</a:t>
            </a:r>
            <a:br>
              <a:rPr lang="en-US" dirty="0" smtClean="0"/>
            </a:br>
            <a:r>
              <a:rPr lang="en-US" dirty="0" err="1" smtClean="0"/>
              <a:t>parent.removeChild</a:t>
            </a:r>
            <a:r>
              <a:rPr lang="en-US" dirty="0" smtClean="0"/>
              <a:t>(child);</a:t>
            </a:r>
            <a:br>
              <a:rPr lang="en-US" dirty="0" smtClean="0"/>
            </a:br>
            <a:r>
              <a:rPr lang="en-US" dirty="0" smtClean="0"/>
              <a:t>&lt;/script&gt;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Java Script Object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JavaScript has several </a:t>
            </a:r>
            <a:r>
              <a:rPr lang="en-US" b="1" dirty="0" smtClean="0"/>
              <a:t>built-in</a:t>
            </a:r>
            <a:r>
              <a:rPr lang="en-US" dirty="0" smtClean="0"/>
              <a:t> objects, like String, Date, Array, and more. </a:t>
            </a:r>
          </a:p>
          <a:p>
            <a:r>
              <a:rPr lang="en-US" dirty="0" smtClean="0"/>
              <a:t>An object is just a special kind of data, with </a:t>
            </a:r>
            <a:r>
              <a:rPr lang="en-US" b="1" dirty="0" smtClean="0"/>
              <a:t>properties</a:t>
            </a:r>
            <a:r>
              <a:rPr lang="en-US" dirty="0" smtClean="0"/>
              <a:t> and </a:t>
            </a:r>
            <a:r>
              <a:rPr lang="en-US" b="1" dirty="0" smtClean="0"/>
              <a:t>methods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JavaScript Objects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 JavaScript you can define and create your own objects.</a:t>
            </a:r>
          </a:p>
          <a:p>
            <a:r>
              <a:rPr lang="en-US" dirty="0" smtClean="0"/>
              <a:t>There are 2 different ways to create a new object:</a:t>
            </a:r>
          </a:p>
          <a:p>
            <a:r>
              <a:rPr lang="en-US" dirty="0" smtClean="0"/>
              <a:t>1. Define and create a direct instance of an object.</a:t>
            </a:r>
          </a:p>
          <a:p>
            <a:r>
              <a:rPr lang="en-US" dirty="0" smtClean="0"/>
              <a:t>2. Use a function to define an object, then create new object instances.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a Direct Instance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person=new Object();</a:t>
            </a:r>
            <a:br>
              <a:rPr lang="en-US" dirty="0" smtClean="0"/>
            </a:br>
            <a:r>
              <a:rPr lang="en-US" dirty="0" err="1" smtClean="0"/>
              <a:t>person.firstname</a:t>
            </a:r>
            <a:r>
              <a:rPr lang="en-US" dirty="0" smtClean="0"/>
              <a:t>="John";</a:t>
            </a:r>
            <a:br>
              <a:rPr lang="en-US" dirty="0" smtClean="0"/>
            </a:br>
            <a:r>
              <a:rPr lang="en-US" dirty="0" err="1" smtClean="0"/>
              <a:t>person.lastname</a:t>
            </a:r>
            <a:r>
              <a:rPr lang="en-US" dirty="0" smtClean="0"/>
              <a:t>="Doe";</a:t>
            </a:r>
            <a:br>
              <a:rPr lang="en-US" dirty="0" smtClean="0"/>
            </a:br>
            <a:r>
              <a:rPr lang="en-US" dirty="0" err="1" smtClean="0"/>
              <a:t>person.age</a:t>
            </a:r>
            <a:r>
              <a:rPr lang="en-US" dirty="0" smtClean="0"/>
              <a:t>=50;</a:t>
            </a:r>
            <a:br>
              <a:rPr lang="en-US" dirty="0" smtClean="0"/>
            </a:br>
            <a:r>
              <a:rPr lang="en-US" dirty="0" err="1" smtClean="0"/>
              <a:t>person.eyecolor</a:t>
            </a:r>
            <a:r>
              <a:rPr lang="en-US" dirty="0" smtClean="0"/>
              <a:t>="blue";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Using an Object Constructor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function person(</a:t>
            </a:r>
            <a:r>
              <a:rPr lang="en-US" dirty="0" err="1" smtClean="0"/>
              <a:t>firstname,lastname,age,eyecolor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err="1" smtClean="0"/>
              <a:t>this.firstname</a:t>
            </a:r>
            <a:r>
              <a:rPr lang="en-US" dirty="0" smtClean="0"/>
              <a:t>=</a:t>
            </a:r>
            <a:r>
              <a:rPr lang="en-US" dirty="0" err="1" smtClean="0"/>
              <a:t>firstname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err="1" smtClean="0"/>
              <a:t>this.lastname</a:t>
            </a:r>
            <a:r>
              <a:rPr lang="en-US" dirty="0" smtClean="0"/>
              <a:t>=</a:t>
            </a:r>
            <a:r>
              <a:rPr lang="en-US" dirty="0" err="1" smtClean="0"/>
              <a:t>lastname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err="1" smtClean="0"/>
              <a:t>this.age</a:t>
            </a:r>
            <a:r>
              <a:rPr lang="en-US" dirty="0" smtClean="0"/>
              <a:t>=age;</a:t>
            </a:r>
            <a:br>
              <a:rPr lang="en-US" dirty="0" smtClean="0"/>
            </a:br>
            <a:r>
              <a:rPr lang="en-US" dirty="0" err="1" smtClean="0"/>
              <a:t>this.eyecolor</a:t>
            </a:r>
            <a:r>
              <a:rPr lang="en-US" dirty="0" smtClean="0"/>
              <a:t>=</a:t>
            </a:r>
            <a:r>
              <a:rPr lang="en-US" dirty="0" err="1" smtClean="0"/>
              <a:t>eyecolor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myFather</a:t>
            </a:r>
            <a:r>
              <a:rPr lang="en-US" dirty="0" smtClean="0"/>
              <a:t>=new person("John","Doe",50,"blue");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myMother</a:t>
            </a:r>
            <a:r>
              <a:rPr lang="en-US" dirty="0" smtClean="0"/>
              <a:t>=new person("Sally","Rally",48,"green");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Methods to JavaScript Objects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 person(</a:t>
            </a:r>
            <a:r>
              <a:rPr lang="en-US" dirty="0" err="1" smtClean="0"/>
              <a:t>firstname,lastname,age,eyecolor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this.firstname</a:t>
            </a:r>
            <a:r>
              <a:rPr lang="en-US" dirty="0" smtClean="0"/>
              <a:t>=</a:t>
            </a:r>
            <a:r>
              <a:rPr lang="en-US" dirty="0" err="1" smtClean="0"/>
              <a:t>firstname</a:t>
            </a:r>
            <a:r>
              <a:rPr lang="en-US" dirty="0" smtClean="0"/>
              <a:t>;	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this.lastname</a:t>
            </a:r>
            <a:r>
              <a:rPr lang="en-US" dirty="0" smtClean="0"/>
              <a:t>=</a:t>
            </a:r>
            <a:r>
              <a:rPr lang="en-US" dirty="0" err="1" smtClean="0"/>
              <a:t>lastname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this.age</a:t>
            </a:r>
            <a:r>
              <a:rPr lang="en-US" dirty="0" smtClean="0"/>
              <a:t>=age;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this.eyecolor</a:t>
            </a:r>
            <a:r>
              <a:rPr lang="en-US" dirty="0" smtClean="0"/>
              <a:t>=</a:t>
            </a:r>
            <a:r>
              <a:rPr lang="en-US" dirty="0" err="1" smtClean="0"/>
              <a:t>eyecolor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this.changeName</a:t>
            </a:r>
            <a:r>
              <a:rPr lang="en-US" dirty="0" smtClean="0"/>
              <a:t>=</a:t>
            </a:r>
            <a:r>
              <a:rPr lang="en-US" dirty="0" err="1" smtClean="0"/>
              <a:t>changeName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	</a:t>
            </a:r>
          </a:p>
          <a:p>
            <a:r>
              <a:rPr lang="en-US" dirty="0" smtClean="0"/>
              <a:t>function </a:t>
            </a:r>
            <a:r>
              <a:rPr lang="en-US" dirty="0" err="1" smtClean="0"/>
              <a:t>changeName</a:t>
            </a:r>
            <a:r>
              <a:rPr lang="en-US" dirty="0" smtClean="0"/>
              <a:t>(name)</a:t>
            </a:r>
            <a:br>
              <a:rPr lang="en-US" dirty="0" smtClean="0"/>
            </a:br>
            <a:r>
              <a:rPr lang="en-US" dirty="0" smtClean="0"/>
              <a:t>	{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this.lastname</a:t>
            </a:r>
            <a:r>
              <a:rPr lang="en-US" dirty="0" smtClean="0"/>
              <a:t>=name;</a:t>
            </a:r>
            <a:br>
              <a:rPr lang="en-US" dirty="0" smtClean="0"/>
            </a:br>
            <a:r>
              <a:rPr lang="en-US" dirty="0" smtClean="0"/>
              <a:t>	}</a:t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Classes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JavaScript is an object oriented language, but JavaScript does not use classes.</a:t>
            </a:r>
          </a:p>
          <a:p>
            <a:r>
              <a:rPr lang="en-US" dirty="0" smtClean="0"/>
              <a:t>In JavaScript you don’t define classes and create objects from these classes (as in most other object oriented languages).</a:t>
            </a:r>
          </a:p>
          <a:p>
            <a:r>
              <a:rPr lang="en-US" dirty="0" smtClean="0"/>
              <a:t>JavaScript is prototype based, not class based.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for...in Loop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JavaScript for...in statement loops through the properties of an object.</a:t>
            </a:r>
          </a:p>
          <a:p>
            <a:endParaRPr lang="en-US" b="1" dirty="0" smtClean="0"/>
          </a:p>
          <a:p>
            <a:r>
              <a:rPr lang="en-US" b="1" dirty="0" smtClean="0"/>
              <a:t>Syntax</a:t>
            </a:r>
          </a:p>
          <a:p>
            <a:r>
              <a:rPr lang="en-US" dirty="0" smtClean="0"/>
              <a:t>for (</a:t>
            </a:r>
            <a:r>
              <a:rPr lang="en-US" i="1" dirty="0" smtClean="0"/>
              <a:t>variable</a:t>
            </a:r>
            <a:r>
              <a:rPr lang="en-US" dirty="0" smtClean="0"/>
              <a:t> in </a:t>
            </a:r>
            <a:r>
              <a:rPr lang="en-US" i="1" dirty="0" smtClean="0"/>
              <a:t>object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  {</a:t>
            </a:r>
            <a:br>
              <a:rPr lang="en-US" dirty="0" smtClean="0"/>
            </a:br>
            <a:r>
              <a:rPr lang="en-US" i="1" dirty="0" smtClean="0"/>
              <a:t>  code to be executed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var</a:t>
            </a:r>
            <a:r>
              <a:rPr lang="en-US" dirty="0" smtClean="0"/>
              <a:t> person={</a:t>
            </a:r>
            <a:r>
              <a:rPr lang="en-US" dirty="0" err="1" smtClean="0"/>
              <a:t>fname</a:t>
            </a:r>
            <a:r>
              <a:rPr lang="en-US" dirty="0" smtClean="0"/>
              <a:t>:"</a:t>
            </a:r>
            <a:r>
              <a:rPr lang="en-US" dirty="0" err="1" smtClean="0"/>
              <a:t>John",lname</a:t>
            </a:r>
            <a:r>
              <a:rPr lang="en-US" dirty="0" smtClean="0"/>
              <a:t>:"Doe",age:25};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(x in person)</a:t>
            </a:r>
            <a:br>
              <a:rPr lang="en-US" dirty="0" smtClean="0"/>
            </a:br>
            <a:r>
              <a:rPr lang="en-US" dirty="0" smtClean="0"/>
              <a:t>  {</a:t>
            </a:r>
            <a:br>
              <a:rPr lang="en-US" dirty="0" smtClean="0"/>
            </a:br>
            <a:r>
              <a:rPr lang="en-US" dirty="0" smtClean="0"/>
              <a:t>  txt=txt + person[x];</a:t>
            </a:r>
            <a:br>
              <a:rPr lang="en-US" dirty="0" smtClean="0"/>
            </a:br>
            <a:r>
              <a:rPr lang="en-US" dirty="0" smtClean="0"/>
              <a:t>  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&lt;body&gt;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&lt;h1&gt;My First Web Page&lt;/h1&gt;</a:t>
            </a:r>
            <a:br>
              <a:rPr lang="en-US" dirty="0" smtClean="0"/>
            </a:br>
            <a:r>
              <a:rPr lang="en-US" dirty="0" smtClean="0"/>
              <a:t>&lt;p id="demo"&gt;My First Paragraph&lt;/p&gt;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&lt;script&gt;</a:t>
            </a:r>
            <a:br>
              <a:rPr lang="en-US" dirty="0" smtClean="0"/>
            </a:br>
            <a:r>
              <a:rPr lang="en-US" dirty="0" err="1" smtClean="0"/>
              <a:t>document.getElementById</a:t>
            </a:r>
            <a:r>
              <a:rPr lang="en-US" dirty="0" smtClean="0"/>
              <a:t>("demo")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innerHTML</a:t>
            </a:r>
            <a:r>
              <a:rPr lang="en-US" dirty="0" smtClean="0"/>
              <a:t>="My First JavaScript";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&lt;/script&gt;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Numbers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var</a:t>
            </a:r>
            <a:r>
              <a:rPr lang="en-US" dirty="0" smtClean="0"/>
              <a:t> pi=3.14;    // Written with decimals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x=34;       // Written without decimals</a:t>
            </a:r>
          </a:p>
          <a:p>
            <a:endParaRPr lang="en-US" b="1" dirty="0" smtClean="0"/>
          </a:p>
          <a:p>
            <a:r>
              <a:rPr lang="en-US" b="1" dirty="0" smtClean="0"/>
              <a:t>All JavaScript Numbers are 64-bit</a:t>
            </a:r>
          </a:p>
          <a:p>
            <a:r>
              <a:rPr lang="en-US" dirty="0" smtClean="0"/>
              <a:t>JavaScript is not a typed language. Unlike many other programming languages, it does not define different types of numbers, like integers, short, long, floating-point 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Strings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string simply stores a series of characters like "John Doe".</a:t>
            </a:r>
          </a:p>
          <a:p>
            <a:r>
              <a:rPr lang="en-US" dirty="0" smtClean="0"/>
              <a:t>A string can be any text inside quotes. You can use simple or double quotes: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pt-BR" dirty="0" smtClean="0"/>
              <a:t>var carname="Volvo XC60";</a:t>
            </a:r>
            <a:br>
              <a:rPr lang="pt-BR" dirty="0" smtClean="0"/>
            </a:br>
            <a:r>
              <a:rPr lang="pt-BR" dirty="0" smtClean="0"/>
              <a:t>var carname='Volvo XC60';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access each character in a string with its position (index):</a:t>
            </a:r>
          </a:p>
          <a:p>
            <a:r>
              <a:rPr lang="en-US" b="1" dirty="0" smtClean="0"/>
              <a:t>Example</a:t>
            </a:r>
          </a:p>
          <a:p>
            <a:endParaRPr lang="en-US" dirty="0" smtClean="0"/>
          </a:p>
          <a:p>
            <a:r>
              <a:rPr lang="en-US" dirty="0" err="1" smtClean="0"/>
              <a:t>var</a:t>
            </a:r>
            <a:r>
              <a:rPr lang="en-US" dirty="0" smtClean="0"/>
              <a:t> character=</a:t>
            </a:r>
            <a:r>
              <a:rPr lang="en-US" dirty="0" err="1" smtClean="0"/>
              <a:t>carname</a:t>
            </a:r>
            <a:r>
              <a:rPr lang="en-US" dirty="0" smtClean="0"/>
              <a:t>[7];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Methods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charAt</a:t>
            </a:r>
            <a:r>
              <a:rPr lang="en-US" dirty="0" smtClean="0"/>
              <a:t>()				</a:t>
            </a:r>
            <a:r>
              <a:rPr lang="en-US" dirty="0" err="1" smtClean="0"/>
              <a:t>charCodeAt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concat</a:t>
            </a:r>
            <a:r>
              <a:rPr lang="en-US" dirty="0" smtClean="0"/>
              <a:t>()				</a:t>
            </a:r>
            <a:r>
              <a:rPr lang="en-US" dirty="0" err="1" smtClean="0"/>
              <a:t>fromCharCode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indexOf</a:t>
            </a:r>
            <a:r>
              <a:rPr lang="en-US" dirty="0" smtClean="0"/>
              <a:t>()				</a:t>
            </a:r>
            <a:r>
              <a:rPr lang="en-US" dirty="0" err="1" smtClean="0"/>
              <a:t>lastIndexOf</a:t>
            </a:r>
            <a:r>
              <a:rPr lang="en-US" dirty="0" smtClean="0"/>
              <a:t>()</a:t>
            </a:r>
          </a:p>
          <a:p>
            <a:r>
              <a:rPr lang="en-US" dirty="0" smtClean="0"/>
              <a:t>match()				replace()</a:t>
            </a:r>
          </a:p>
          <a:p>
            <a:r>
              <a:rPr lang="en-US" dirty="0" smtClean="0"/>
              <a:t>search()				slice()</a:t>
            </a:r>
          </a:p>
          <a:p>
            <a:r>
              <a:rPr lang="en-US" dirty="0" smtClean="0"/>
              <a:t>split()				</a:t>
            </a:r>
            <a:r>
              <a:rPr lang="en-US" dirty="0" err="1" smtClean="0"/>
              <a:t>substr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substring()				</a:t>
            </a:r>
            <a:r>
              <a:rPr lang="en-US" dirty="0" err="1" smtClean="0"/>
              <a:t>toLowerCase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toUpperCase</a:t>
            </a:r>
            <a:r>
              <a:rPr lang="en-US" dirty="0" smtClean="0"/>
              <a:t>()			</a:t>
            </a:r>
            <a:r>
              <a:rPr lang="en-US" dirty="0" err="1" smtClean="0"/>
              <a:t>valueOf</a:t>
            </a:r>
            <a:r>
              <a:rPr lang="en-US" dirty="0" smtClean="0"/>
              <a:t>()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Object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Date() </a:t>
            </a:r>
            <a:endParaRPr lang="en-US" dirty="0" smtClean="0"/>
          </a:p>
          <a:p>
            <a:r>
              <a:rPr lang="en-US" dirty="0" smtClean="0"/>
              <a:t>Returns current date and time</a:t>
            </a:r>
          </a:p>
          <a:p>
            <a:r>
              <a:rPr lang="en-US" dirty="0" err="1" smtClean="0">
                <a:hlinkClick r:id="rId2"/>
              </a:rPr>
              <a:t>getFullYear</a:t>
            </a:r>
            <a:r>
              <a:rPr lang="en-US" dirty="0" smtClean="0">
                <a:hlinkClick r:id="rId2"/>
              </a:rPr>
              <a:t>()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 </a:t>
            </a:r>
            <a:r>
              <a:rPr lang="en-US" dirty="0" err="1" smtClean="0"/>
              <a:t>getFullYear</a:t>
            </a:r>
            <a:r>
              <a:rPr lang="en-US" dirty="0" smtClean="0"/>
              <a:t>() to get the year.</a:t>
            </a:r>
          </a:p>
          <a:p>
            <a:r>
              <a:rPr lang="en-US" dirty="0" err="1" smtClean="0">
                <a:hlinkClick r:id="rId3"/>
              </a:rPr>
              <a:t>getTime</a:t>
            </a:r>
            <a:r>
              <a:rPr lang="en-US" dirty="0" smtClean="0">
                <a:hlinkClick r:id="rId3"/>
              </a:rPr>
              <a:t>()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getTime</a:t>
            </a:r>
            <a:r>
              <a:rPr lang="en-US" dirty="0" smtClean="0"/>
              <a:t>() returns the number of milliseconds since 01.01.1970.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a Date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myDate</a:t>
            </a:r>
            <a:r>
              <a:rPr lang="en-US" dirty="0" smtClean="0"/>
              <a:t>=new Date();</a:t>
            </a:r>
            <a:br>
              <a:rPr lang="en-US" dirty="0" smtClean="0"/>
            </a:br>
            <a:r>
              <a:rPr lang="en-US" dirty="0" err="1" smtClean="0"/>
              <a:t>myDate.setFullYear</a:t>
            </a:r>
            <a:r>
              <a:rPr lang="en-US" dirty="0" smtClean="0"/>
              <a:t>(2010,0,14);</a:t>
            </a:r>
          </a:p>
          <a:p>
            <a:endParaRPr lang="en-US" dirty="0" smtClean="0"/>
          </a:p>
          <a:p>
            <a:r>
              <a:rPr lang="en-US" dirty="0" smtClean="0"/>
              <a:t>And also</a:t>
            </a:r>
          </a:p>
          <a:p>
            <a:endParaRPr lang="en-US" dirty="0" smtClean="0"/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myDate</a:t>
            </a:r>
            <a:r>
              <a:rPr lang="en-US" dirty="0" smtClean="0"/>
              <a:t>=new Date();</a:t>
            </a:r>
            <a:br>
              <a:rPr lang="en-US" dirty="0" smtClean="0"/>
            </a:br>
            <a:r>
              <a:rPr lang="en-US" dirty="0" err="1" smtClean="0"/>
              <a:t>myDate.setDate</a:t>
            </a:r>
            <a:r>
              <a:rPr lang="en-US" dirty="0" smtClean="0"/>
              <a:t>(</a:t>
            </a:r>
            <a:r>
              <a:rPr lang="en-US" dirty="0" err="1" smtClean="0"/>
              <a:t>myDate.getDate</a:t>
            </a:r>
            <a:r>
              <a:rPr lang="en-US" dirty="0" smtClean="0"/>
              <a:t>()+5);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 Two Dates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x=new Date();</a:t>
            </a:r>
            <a:br>
              <a:rPr lang="en-US" dirty="0" smtClean="0"/>
            </a:br>
            <a:r>
              <a:rPr lang="en-US" dirty="0" err="1" smtClean="0"/>
              <a:t>x.setFullYear</a:t>
            </a:r>
            <a:r>
              <a:rPr lang="en-US" dirty="0" smtClean="0"/>
              <a:t>(2100,0,14);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today = new Date();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(x&gt;today)</a:t>
            </a:r>
            <a:br>
              <a:rPr lang="en-US" dirty="0" smtClean="0"/>
            </a:br>
            <a:r>
              <a:rPr lang="en-US" dirty="0" smtClean="0"/>
              <a:t>  {</a:t>
            </a:r>
            <a:br>
              <a:rPr lang="en-US" dirty="0" smtClean="0"/>
            </a:br>
            <a:r>
              <a:rPr lang="en-US" dirty="0" smtClean="0"/>
              <a:t>  alert("Today is before 14th January 2100");</a:t>
            </a:r>
            <a:br>
              <a:rPr lang="en-US" dirty="0" smtClean="0"/>
            </a:br>
            <a:r>
              <a:rPr lang="en-US" dirty="0" smtClean="0"/>
              <a:t>  }</a:t>
            </a:r>
            <a:br>
              <a:rPr lang="en-US" dirty="0" smtClean="0"/>
            </a:br>
            <a:r>
              <a:rPr lang="en-US" dirty="0" smtClean="0"/>
              <a:t>else</a:t>
            </a:r>
            <a:br>
              <a:rPr lang="en-US" dirty="0" smtClean="0"/>
            </a:br>
            <a:r>
              <a:rPr lang="en-US" dirty="0" smtClean="0"/>
              <a:t>  {</a:t>
            </a:r>
            <a:br>
              <a:rPr lang="en-US" dirty="0" smtClean="0"/>
            </a:br>
            <a:r>
              <a:rPr lang="en-US" dirty="0" smtClean="0"/>
              <a:t>  alert("Today is after 14th January 2100");</a:t>
            </a:r>
            <a:br>
              <a:rPr lang="en-US" dirty="0" smtClean="0"/>
            </a:br>
            <a:r>
              <a:rPr lang="en-US" dirty="0" smtClean="0"/>
              <a:t>  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An array is a special variable, which can hold more than one value at a time.</a:t>
            </a:r>
          </a:p>
          <a:p>
            <a:r>
              <a:rPr lang="en-US" dirty="0" smtClean="0"/>
              <a:t>If you have a list of items (a list of car names, for example), storing the cars in single variables could look like this: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car1="Saab";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car2="Volvo";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car3="BMW"; </a:t>
            </a:r>
          </a:p>
          <a:p>
            <a:r>
              <a:rPr lang="en-US" dirty="0" smtClean="0"/>
              <a:t>However, what if you want to loop through the cars and find a specific one? And what if you had not 3 cars, but 300?</a:t>
            </a:r>
          </a:p>
          <a:p>
            <a:r>
              <a:rPr lang="en-US" dirty="0" smtClean="0"/>
              <a:t>The solution is an array!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Have Different Objects in One Array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myArray</a:t>
            </a:r>
            <a:r>
              <a:rPr lang="en-US" dirty="0" smtClean="0"/>
              <a:t>[0]=</a:t>
            </a:r>
            <a:r>
              <a:rPr lang="en-US" dirty="0" err="1" smtClean="0"/>
              <a:t>Date.now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err="1" smtClean="0"/>
              <a:t>myArray</a:t>
            </a:r>
            <a:r>
              <a:rPr lang="en-US" dirty="0" smtClean="0"/>
              <a:t>[1]=</a:t>
            </a:r>
            <a:r>
              <a:rPr lang="en-US" dirty="0" err="1" smtClean="0"/>
              <a:t>myFunction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err="1" smtClean="0"/>
              <a:t>myArray</a:t>
            </a:r>
            <a:r>
              <a:rPr lang="en-US" dirty="0" smtClean="0"/>
              <a:t>[2]=</a:t>
            </a:r>
            <a:r>
              <a:rPr lang="en-US" dirty="0" err="1" smtClean="0"/>
              <a:t>myCars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Array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1: Regular: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myCars</a:t>
            </a:r>
            <a:r>
              <a:rPr lang="en-US" dirty="0" smtClean="0"/>
              <a:t>=new Array(); </a:t>
            </a:r>
            <a:br>
              <a:rPr lang="en-US" dirty="0" smtClean="0"/>
            </a:br>
            <a:r>
              <a:rPr lang="en-US" dirty="0" err="1" smtClean="0"/>
              <a:t>myCars</a:t>
            </a:r>
            <a:r>
              <a:rPr lang="en-US" dirty="0" smtClean="0"/>
              <a:t>[0]="Saab";       </a:t>
            </a:r>
            <a:br>
              <a:rPr lang="en-US" dirty="0" smtClean="0"/>
            </a:br>
            <a:r>
              <a:rPr lang="en-US" dirty="0" err="1" smtClean="0"/>
              <a:t>myCars</a:t>
            </a:r>
            <a:r>
              <a:rPr lang="en-US" dirty="0" smtClean="0"/>
              <a:t>[1]="Volvo";</a:t>
            </a:r>
            <a:br>
              <a:rPr lang="en-US" dirty="0" smtClean="0"/>
            </a:br>
            <a:r>
              <a:rPr lang="en-US" dirty="0" err="1" smtClean="0"/>
              <a:t>myCars</a:t>
            </a:r>
            <a:r>
              <a:rPr lang="en-US" dirty="0" smtClean="0"/>
              <a:t>[2]="BMW";</a:t>
            </a:r>
          </a:p>
          <a:p>
            <a:endParaRPr lang="en-US" dirty="0" smtClean="0"/>
          </a:p>
          <a:p>
            <a:r>
              <a:rPr lang="en-US" dirty="0" smtClean="0"/>
              <a:t>2: Condensed: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myCars</a:t>
            </a:r>
            <a:r>
              <a:rPr lang="en-US" dirty="0" smtClean="0"/>
              <a:t>=new Array("</a:t>
            </a:r>
            <a:r>
              <a:rPr lang="en-US" dirty="0" err="1" smtClean="0"/>
              <a:t>Saab","Volvo","BMW</a:t>
            </a:r>
            <a:r>
              <a:rPr lang="en-US" dirty="0" smtClean="0"/>
              <a:t>");</a:t>
            </a:r>
          </a:p>
          <a:p>
            <a:endParaRPr lang="en-US" dirty="0" smtClean="0"/>
          </a:p>
          <a:p>
            <a:r>
              <a:rPr lang="en-US" dirty="0" smtClean="0"/>
              <a:t>3: Literal: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myCars</a:t>
            </a:r>
            <a:r>
              <a:rPr lang="en-US" dirty="0" smtClean="0"/>
              <a:t>=["</a:t>
            </a:r>
            <a:r>
              <a:rPr lang="en-US" dirty="0" err="1" smtClean="0"/>
              <a:t>Saab","Volvo","BMW</a:t>
            </a:r>
            <a:r>
              <a:rPr lang="en-US" dirty="0" smtClean="0"/>
              <a:t>"];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to The Document Output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&lt;h1&gt;My First Web Page&lt;/h1&gt;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&lt;script&gt;</a:t>
            </a:r>
            <a:br>
              <a:rPr lang="en-US" dirty="0" smtClean="0"/>
            </a:br>
            <a:r>
              <a:rPr lang="en-US" dirty="0" err="1" smtClean="0"/>
              <a:t>document.write</a:t>
            </a:r>
            <a:r>
              <a:rPr lang="en-US" dirty="0" smtClean="0"/>
              <a:t>("&lt;p&gt;My First JavaScript</a:t>
            </a:r>
          </a:p>
          <a:p>
            <a:r>
              <a:rPr lang="en-US" dirty="0" smtClean="0"/>
              <a:t>&lt;/p&gt;");</a:t>
            </a:r>
            <a:br>
              <a:rPr lang="en-US" dirty="0" smtClean="0"/>
            </a:br>
            <a:r>
              <a:rPr lang="en-US" dirty="0" smtClean="0"/>
              <a:t>&lt;/script&gt;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Array Methods and Properties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Property</a:t>
            </a:r>
          </a:p>
          <a:p>
            <a:pPr>
              <a:buNone/>
            </a:pPr>
            <a:r>
              <a:rPr lang="en-US" dirty="0" smtClean="0"/>
              <a:t>				length</a:t>
            </a:r>
          </a:p>
          <a:p>
            <a:r>
              <a:rPr lang="en-US" dirty="0" smtClean="0"/>
              <a:t>Methods</a:t>
            </a:r>
          </a:p>
          <a:p>
            <a:r>
              <a:rPr lang="en-US" dirty="0" err="1" smtClean="0"/>
              <a:t>indexOf</a:t>
            </a:r>
            <a:r>
              <a:rPr lang="en-US" dirty="0" smtClean="0"/>
              <a:t>()		</a:t>
            </a:r>
            <a:r>
              <a:rPr lang="en-US" dirty="0" err="1" smtClean="0"/>
              <a:t>concat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Join()		pop()</a:t>
            </a:r>
          </a:p>
          <a:p>
            <a:r>
              <a:rPr lang="en-US" dirty="0" smtClean="0"/>
              <a:t>push()		reverse()</a:t>
            </a:r>
          </a:p>
          <a:p>
            <a:r>
              <a:rPr lang="en-US" dirty="0" smtClean="0"/>
              <a:t>shift()		slice()</a:t>
            </a:r>
          </a:p>
          <a:p>
            <a:r>
              <a:rPr lang="en-US" dirty="0" smtClean="0"/>
              <a:t>sort()		splice()</a:t>
            </a:r>
          </a:p>
          <a:p>
            <a:r>
              <a:rPr lang="en-US" dirty="0" err="1" smtClean="0"/>
              <a:t>toString</a:t>
            </a:r>
            <a:r>
              <a:rPr lang="en-US" dirty="0" smtClean="0"/>
              <a:t>()		</a:t>
            </a:r>
            <a:r>
              <a:rPr lang="en-US" dirty="0" err="1" smtClean="0"/>
              <a:t>unshift</a:t>
            </a:r>
            <a:r>
              <a:rPr lang="en-US" dirty="0" smtClean="0"/>
              <a:t>()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only Two states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False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Functions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abs()			ceil()</a:t>
            </a:r>
          </a:p>
          <a:p>
            <a:r>
              <a:rPr lang="en-US" dirty="0" smtClean="0"/>
              <a:t>exp()			floor()</a:t>
            </a:r>
          </a:p>
          <a:p>
            <a:r>
              <a:rPr lang="en-US" dirty="0" smtClean="0"/>
              <a:t>max()			min()</a:t>
            </a:r>
          </a:p>
          <a:p>
            <a:r>
              <a:rPr lang="en-US" dirty="0" err="1" smtClean="0"/>
              <a:t>pow</a:t>
            </a:r>
            <a:r>
              <a:rPr lang="en-US" dirty="0" smtClean="0"/>
              <a:t>()			random()</a:t>
            </a:r>
          </a:p>
          <a:p>
            <a:r>
              <a:rPr lang="en-US" dirty="0" smtClean="0"/>
              <a:t>round()			</a:t>
            </a:r>
            <a:r>
              <a:rPr lang="en-US" dirty="0" err="1" smtClean="0"/>
              <a:t>sqrt</a:t>
            </a:r>
            <a:r>
              <a:rPr lang="en-US" smtClean="0"/>
              <a:t>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Regular Expression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/>
          </a:bodyPr>
          <a:lstStyle/>
          <a:p>
            <a:r>
              <a:rPr lang="en-US" dirty="0" smtClean="0"/>
              <a:t>A regular expression is an object that describes a pattern of characters.</a:t>
            </a:r>
          </a:p>
          <a:p>
            <a:r>
              <a:rPr lang="en-US" dirty="0" smtClean="0"/>
              <a:t>When you search in a text, you can use a pattern to describe what you are searching for.</a:t>
            </a:r>
          </a:p>
          <a:p>
            <a:r>
              <a:rPr lang="en-US" dirty="0" smtClean="0"/>
              <a:t>A simple pattern can be one single character.</a:t>
            </a:r>
          </a:p>
          <a:p>
            <a:r>
              <a:rPr lang="en-US" dirty="0" smtClean="0"/>
              <a:t>A more complicated pattern can consist of more characters, and can be used for parsing, format checking, substitution and more.</a:t>
            </a:r>
          </a:p>
          <a:p>
            <a:r>
              <a:rPr lang="en-US" dirty="0" smtClean="0"/>
              <a:t>Regular expressions are used to perform powerful pattern-matching and "search-and-replace" functions on text.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patt</a:t>
            </a:r>
            <a:r>
              <a:rPr lang="en-US" dirty="0" smtClean="0"/>
              <a:t>=new </a:t>
            </a:r>
            <a:r>
              <a:rPr lang="en-US" dirty="0" err="1" smtClean="0"/>
              <a:t>RegExp</a:t>
            </a:r>
            <a:r>
              <a:rPr lang="en-US" dirty="0" smtClean="0"/>
              <a:t>(</a:t>
            </a:r>
            <a:r>
              <a:rPr lang="en-US" dirty="0" err="1" smtClean="0"/>
              <a:t>pattern,modifiers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more simply: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patt</a:t>
            </a:r>
            <a:r>
              <a:rPr lang="en-US" dirty="0" smtClean="0"/>
              <a:t>=/pattern/modifiers; </a:t>
            </a:r>
          </a:p>
          <a:p>
            <a:endParaRPr lang="en-US" dirty="0" smtClean="0"/>
          </a:p>
          <a:p>
            <a:r>
              <a:rPr lang="en-US" dirty="0" smtClean="0"/>
              <a:t>pattern specifies the pattern of an expression</a:t>
            </a:r>
          </a:p>
          <a:p>
            <a:r>
              <a:rPr lang="en-US" dirty="0" smtClean="0"/>
              <a:t>modifiers specify if a search should be global, case-sensitive, 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modifiers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Modifiers are used to perform case-insensitive and global searches.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i</a:t>
            </a:r>
            <a:r>
              <a:rPr lang="en-US" dirty="0" smtClean="0"/>
              <a:t> modifier is used to perform case-insensitive matching.</a:t>
            </a:r>
          </a:p>
          <a:p>
            <a:endParaRPr lang="en-US" dirty="0" smtClean="0"/>
          </a:p>
          <a:p>
            <a:r>
              <a:rPr lang="en-US" dirty="0" smtClean="0"/>
              <a:t>The g modifier is used to perform a global match (find all matches rather than stopping after the first match).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&lt;script&gt;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str</a:t>
            </a:r>
            <a:r>
              <a:rPr lang="en-US" dirty="0" smtClean="0"/>
              <a:t> = "Visit W3Schools";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patt1 = /w3schools/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document.write</a:t>
            </a:r>
            <a:r>
              <a:rPr lang="en-US" dirty="0" smtClean="0"/>
              <a:t>(</a:t>
            </a:r>
            <a:r>
              <a:rPr lang="en-US" dirty="0" err="1" smtClean="0"/>
              <a:t>str.match</a:t>
            </a:r>
            <a:r>
              <a:rPr lang="en-US" dirty="0" smtClean="0"/>
              <a:t>(patt1));</a:t>
            </a:r>
          </a:p>
          <a:p>
            <a:r>
              <a:rPr lang="en-US" dirty="0" smtClean="0"/>
              <a:t>&lt;/script&gt;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&lt;script&gt;</a:t>
            </a:r>
          </a:p>
          <a:p>
            <a:endParaRPr lang="en-US" dirty="0" smtClean="0"/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str</a:t>
            </a:r>
            <a:r>
              <a:rPr lang="en-US" dirty="0" smtClean="0"/>
              <a:t>="Is this all there is?";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patt1=/is/g;</a:t>
            </a:r>
          </a:p>
          <a:p>
            <a:r>
              <a:rPr lang="en-US" dirty="0" err="1" smtClean="0"/>
              <a:t>document.write</a:t>
            </a:r>
            <a:r>
              <a:rPr lang="en-US" dirty="0" smtClean="0"/>
              <a:t>(</a:t>
            </a:r>
            <a:r>
              <a:rPr lang="en-US" dirty="0" err="1" smtClean="0"/>
              <a:t>str.match</a:t>
            </a:r>
            <a:r>
              <a:rPr lang="en-US" dirty="0" smtClean="0"/>
              <a:t>(patt1));</a:t>
            </a:r>
          </a:p>
          <a:p>
            <a:endParaRPr lang="en-US" dirty="0" smtClean="0"/>
          </a:p>
          <a:p>
            <a:r>
              <a:rPr lang="en-US" dirty="0" smtClean="0"/>
              <a:t>&lt;/script&gt;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&lt;script&gt;</a:t>
            </a:r>
          </a:p>
          <a:p>
            <a:endParaRPr lang="en-US" dirty="0" smtClean="0"/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str</a:t>
            </a:r>
            <a:r>
              <a:rPr lang="en-US" dirty="0" smtClean="0"/>
              <a:t>="Is this all there is?";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patt1=/is/</a:t>
            </a:r>
            <a:r>
              <a:rPr lang="en-US" dirty="0" err="1" smtClean="0"/>
              <a:t>gi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document.write</a:t>
            </a:r>
            <a:r>
              <a:rPr lang="en-US" dirty="0" smtClean="0"/>
              <a:t>(</a:t>
            </a:r>
            <a:r>
              <a:rPr lang="en-US" dirty="0" err="1" smtClean="0"/>
              <a:t>str.match</a:t>
            </a:r>
            <a:r>
              <a:rPr lang="en-US" dirty="0" smtClean="0"/>
              <a:t>(patt1));</a:t>
            </a:r>
          </a:p>
          <a:p>
            <a:endParaRPr lang="en-US" dirty="0" smtClean="0"/>
          </a:p>
          <a:p>
            <a:r>
              <a:rPr lang="en-US" dirty="0" smtClean="0"/>
              <a:t>&lt;/script&gt;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test()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test() method searches a string for a specified value, and returns true or false, depending on the result.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Statements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statements are "commands" to the browser. The purpose of the statements is to tell the browser what to do.</a:t>
            </a:r>
          </a:p>
          <a:p>
            <a:endParaRPr lang="en-US" dirty="0" smtClean="0"/>
          </a:p>
          <a:p>
            <a:r>
              <a:rPr lang="en-US" dirty="0" smtClean="0"/>
              <a:t>This JavaScript statement tells the browser to write "Hello Dolly" inside an HTML element with id="demo":</a:t>
            </a:r>
          </a:p>
          <a:p>
            <a:endParaRPr lang="en-US" dirty="0" smtClean="0"/>
          </a:p>
          <a:p>
            <a:r>
              <a:rPr lang="en-US" dirty="0" err="1" smtClean="0"/>
              <a:t>document.getElementById</a:t>
            </a:r>
            <a:r>
              <a:rPr lang="en-US" dirty="0" smtClean="0"/>
              <a:t>("demo").</a:t>
            </a:r>
            <a:r>
              <a:rPr lang="en-US" dirty="0" err="1" smtClean="0"/>
              <a:t>innerHTML</a:t>
            </a:r>
            <a:r>
              <a:rPr lang="en-US" dirty="0" smtClean="0"/>
              <a:t>="Hello Word";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&lt;script&gt;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patt1=new </a:t>
            </a:r>
            <a:r>
              <a:rPr lang="en-US" dirty="0" err="1" smtClean="0"/>
              <a:t>RegExp</a:t>
            </a:r>
            <a:r>
              <a:rPr lang="en-US" dirty="0" smtClean="0"/>
              <a:t>("e");</a:t>
            </a:r>
          </a:p>
          <a:p>
            <a:endParaRPr lang="en-US" dirty="0" smtClean="0"/>
          </a:p>
          <a:p>
            <a:r>
              <a:rPr lang="en-US" dirty="0" err="1" smtClean="0"/>
              <a:t>document.write</a:t>
            </a:r>
            <a:r>
              <a:rPr lang="en-US" dirty="0" smtClean="0"/>
              <a:t>(patt1.test("The best things in life are free"));</a:t>
            </a:r>
          </a:p>
          <a:p>
            <a:r>
              <a:rPr lang="en-US" dirty="0" smtClean="0"/>
              <a:t>&lt;/script&gt;</a:t>
            </a:r>
          </a:p>
          <a:p>
            <a:endParaRPr lang="en-US" dirty="0" smtClean="0"/>
          </a:p>
          <a:p>
            <a:r>
              <a:rPr lang="en-US" dirty="0" smtClean="0"/>
              <a:t>&lt;/body&gt;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exec()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exec() method searches a string for a specified value, and returns the text of the found value. If no match is found, it returns </a:t>
            </a:r>
            <a:r>
              <a:rPr lang="en-US" i="1" dirty="0" smtClean="0"/>
              <a:t>null.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&lt;script&gt;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patt1=new </a:t>
            </a:r>
            <a:r>
              <a:rPr lang="en-US" dirty="0" err="1" smtClean="0"/>
              <a:t>RegExp</a:t>
            </a:r>
            <a:r>
              <a:rPr lang="en-US" dirty="0" smtClean="0"/>
              <a:t>("e");</a:t>
            </a:r>
          </a:p>
          <a:p>
            <a:endParaRPr lang="en-US" dirty="0" smtClean="0"/>
          </a:p>
          <a:p>
            <a:r>
              <a:rPr lang="en-US" dirty="0" err="1" smtClean="0"/>
              <a:t>document.write</a:t>
            </a:r>
            <a:r>
              <a:rPr lang="en-US" dirty="0" smtClean="0"/>
              <a:t>(patt1.exec("The best things in life are free"));</a:t>
            </a:r>
          </a:p>
          <a:p>
            <a:r>
              <a:rPr lang="en-US" dirty="0" smtClean="0"/>
              <a:t>&lt;/script&gt;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Script Objects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Window Object</a:t>
            </a:r>
          </a:p>
          <a:p>
            <a:r>
              <a:rPr lang="en-US" dirty="0" smtClean="0"/>
              <a:t>Screen Object</a:t>
            </a:r>
          </a:p>
          <a:p>
            <a:r>
              <a:rPr lang="en-US" dirty="0" smtClean="0"/>
              <a:t>History Object</a:t>
            </a:r>
          </a:p>
          <a:p>
            <a:r>
              <a:rPr lang="en-US" dirty="0" smtClean="0"/>
              <a:t>Navigator Object</a:t>
            </a:r>
          </a:p>
          <a:p>
            <a:r>
              <a:rPr lang="en-US" dirty="0" err="1" smtClean="0"/>
              <a:t>Popupalert</a:t>
            </a:r>
            <a:r>
              <a:rPr lang="en-US" dirty="0" smtClean="0"/>
              <a:t> Object	</a:t>
            </a:r>
          </a:p>
          <a:p>
            <a:r>
              <a:rPr lang="en-US" dirty="0" smtClean="0"/>
              <a:t>Timing Object</a:t>
            </a:r>
          </a:p>
          <a:p>
            <a:r>
              <a:rPr lang="en-US" dirty="0" smtClean="0"/>
              <a:t>Cookie Object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 Object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window</a:t>
            </a:r>
            <a:r>
              <a:rPr lang="en-US" dirty="0" smtClean="0"/>
              <a:t> object is supported by all browsers. It represent the browsers window.</a:t>
            </a:r>
          </a:p>
          <a:p>
            <a:r>
              <a:rPr lang="en-US" dirty="0" smtClean="0"/>
              <a:t>All global JavaScript objects, functions, and variables automatically become members of the window object.</a:t>
            </a:r>
          </a:p>
          <a:p>
            <a:r>
              <a:rPr lang="en-US" dirty="0" smtClean="0"/>
              <a:t>Global variables are properties of the window object.</a:t>
            </a:r>
          </a:p>
          <a:p>
            <a:r>
              <a:rPr lang="en-US" dirty="0" smtClean="0"/>
              <a:t>Global functions are methods of the window object.</a:t>
            </a:r>
          </a:p>
          <a:p>
            <a:r>
              <a:rPr lang="en-US" dirty="0" smtClean="0"/>
              <a:t>Even the document object (of the HTML DOM) is a property of the window object: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Window Size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Three different properties can be used to determine the size of the browser window (the browser viewport, NOT including toolbars and scrollbars).</a:t>
            </a:r>
          </a:p>
          <a:p>
            <a:endParaRPr lang="en-US" dirty="0" smtClean="0"/>
          </a:p>
          <a:p>
            <a:r>
              <a:rPr lang="en-US" dirty="0" smtClean="0"/>
              <a:t>For Internet Explorer, Chrome, Firefox, Opera, and Safari:</a:t>
            </a:r>
          </a:p>
          <a:p>
            <a:endParaRPr lang="en-US" dirty="0" smtClean="0"/>
          </a:p>
          <a:p>
            <a:r>
              <a:rPr lang="en-US" dirty="0" err="1" smtClean="0"/>
              <a:t>window.innerHeight</a:t>
            </a:r>
            <a:r>
              <a:rPr lang="en-US" dirty="0" smtClean="0"/>
              <a:t> - the inner height of the browser window</a:t>
            </a:r>
          </a:p>
          <a:p>
            <a:r>
              <a:rPr lang="en-US" dirty="0" err="1" smtClean="0"/>
              <a:t>window.innerWidth</a:t>
            </a:r>
            <a:r>
              <a:rPr lang="en-US" dirty="0" smtClean="0"/>
              <a:t> - the inner width of the browser window</a:t>
            </a:r>
          </a:p>
          <a:p>
            <a:endParaRPr lang="en-US" dirty="0" smtClean="0"/>
          </a:p>
          <a:p>
            <a:r>
              <a:rPr lang="en-US" dirty="0" smtClean="0"/>
              <a:t>For Internet Explorer 8, 7, 6, 5:</a:t>
            </a:r>
          </a:p>
          <a:p>
            <a:r>
              <a:rPr lang="en-US" dirty="0" err="1" smtClean="0"/>
              <a:t>document.documentElement.clientHeight</a:t>
            </a:r>
            <a:endParaRPr lang="en-US" dirty="0" smtClean="0"/>
          </a:p>
          <a:p>
            <a:r>
              <a:rPr lang="en-US" dirty="0" err="1" smtClean="0"/>
              <a:t>document.documentElement.clientWidth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Window Methods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window.open</a:t>
            </a:r>
            <a:r>
              <a:rPr lang="en-US" dirty="0" smtClean="0"/>
              <a:t>() - open a new window</a:t>
            </a:r>
          </a:p>
          <a:p>
            <a:endParaRPr lang="en-US" dirty="0" smtClean="0"/>
          </a:p>
          <a:p>
            <a:r>
              <a:rPr lang="en-US" dirty="0" err="1" smtClean="0"/>
              <a:t>window.close</a:t>
            </a:r>
            <a:r>
              <a:rPr lang="en-US" dirty="0" smtClean="0"/>
              <a:t>() - close the current window</a:t>
            </a:r>
          </a:p>
          <a:p>
            <a:endParaRPr lang="en-US" dirty="0" smtClean="0"/>
          </a:p>
          <a:p>
            <a:r>
              <a:rPr lang="en-US" dirty="0" err="1" smtClean="0"/>
              <a:t>window.moveTo</a:t>
            </a:r>
            <a:r>
              <a:rPr lang="en-US" dirty="0" smtClean="0"/>
              <a:t>() -move the current window</a:t>
            </a:r>
          </a:p>
          <a:p>
            <a:endParaRPr lang="en-US" dirty="0" smtClean="0"/>
          </a:p>
          <a:p>
            <a:r>
              <a:rPr lang="en-US" dirty="0" err="1" smtClean="0"/>
              <a:t>window.resizeTo</a:t>
            </a:r>
            <a:r>
              <a:rPr lang="en-US" dirty="0" smtClean="0"/>
              <a:t>() -resize the current window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Window Screen Object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err="1" smtClean="0"/>
              <a:t>window.screen</a:t>
            </a:r>
            <a:r>
              <a:rPr lang="en-US" dirty="0" smtClean="0"/>
              <a:t> object can be written without the window prefix.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document.write</a:t>
            </a:r>
            <a:r>
              <a:rPr lang="en-US" dirty="0" smtClean="0"/>
              <a:t>("Available Width: " + </a:t>
            </a:r>
            <a:r>
              <a:rPr lang="en-US" dirty="0" err="1" smtClean="0"/>
              <a:t>screen.availWidth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document.write</a:t>
            </a:r>
            <a:r>
              <a:rPr lang="en-US" dirty="0" smtClean="0"/>
              <a:t>("Available Height: " + </a:t>
            </a:r>
            <a:r>
              <a:rPr lang="en-US" dirty="0" err="1" smtClean="0"/>
              <a:t>screen.availHeight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&lt;h3&gt;Your Screen:&lt;/h3&gt;</a:t>
            </a:r>
          </a:p>
          <a:p>
            <a:endParaRPr lang="en-US" dirty="0" smtClean="0"/>
          </a:p>
          <a:p>
            <a:r>
              <a:rPr lang="en-US" dirty="0" smtClean="0"/>
              <a:t>&lt;script&gt;</a:t>
            </a:r>
          </a:p>
          <a:p>
            <a:r>
              <a:rPr lang="en-US" dirty="0" err="1" smtClean="0"/>
              <a:t>document.write</a:t>
            </a:r>
            <a:r>
              <a:rPr lang="en-US" dirty="0" smtClean="0"/>
              <a:t>("Total width/height: ");</a:t>
            </a:r>
          </a:p>
          <a:p>
            <a:r>
              <a:rPr lang="en-US" dirty="0" err="1" smtClean="0"/>
              <a:t>document.write</a:t>
            </a:r>
            <a:r>
              <a:rPr lang="en-US" dirty="0" smtClean="0"/>
              <a:t>(</a:t>
            </a:r>
            <a:r>
              <a:rPr lang="en-US" dirty="0" err="1" smtClean="0"/>
              <a:t>screen.width</a:t>
            </a:r>
            <a:r>
              <a:rPr lang="en-US" dirty="0" smtClean="0"/>
              <a:t> + "*" + </a:t>
            </a:r>
            <a:r>
              <a:rPr lang="en-US" dirty="0" err="1" smtClean="0"/>
              <a:t>screen.height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document.write</a:t>
            </a:r>
            <a:r>
              <a:rPr lang="en-US" dirty="0" smtClean="0"/>
              <a:t>("&lt;</a:t>
            </a:r>
            <a:r>
              <a:rPr lang="en-US" dirty="0" err="1" smtClean="0"/>
              <a:t>br</a:t>
            </a:r>
            <a:r>
              <a:rPr lang="en-US" dirty="0" smtClean="0"/>
              <a:t>&gt;");</a:t>
            </a:r>
          </a:p>
          <a:p>
            <a:r>
              <a:rPr lang="en-US" dirty="0" err="1" smtClean="0"/>
              <a:t>document.write</a:t>
            </a:r>
            <a:r>
              <a:rPr lang="en-US" dirty="0" smtClean="0"/>
              <a:t>("Available width/height: ");</a:t>
            </a:r>
          </a:p>
          <a:p>
            <a:r>
              <a:rPr lang="en-US" dirty="0" err="1" smtClean="0"/>
              <a:t>document.write</a:t>
            </a:r>
            <a:r>
              <a:rPr lang="en-US" dirty="0" smtClean="0"/>
              <a:t>(</a:t>
            </a:r>
            <a:r>
              <a:rPr lang="en-US" dirty="0" err="1" smtClean="0"/>
              <a:t>screen.availWidth</a:t>
            </a:r>
            <a:r>
              <a:rPr lang="en-US" dirty="0" smtClean="0"/>
              <a:t> + "*" + </a:t>
            </a:r>
            <a:r>
              <a:rPr lang="en-US" dirty="0" err="1" smtClean="0"/>
              <a:t>screen.availHeight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document.write</a:t>
            </a:r>
            <a:r>
              <a:rPr lang="en-US" dirty="0" smtClean="0"/>
              <a:t>("&lt;</a:t>
            </a:r>
            <a:r>
              <a:rPr lang="en-US" dirty="0" err="1" smtClean="0"/>
              <a:t>br</a:t>
            </a:r>
            <a:r>
              <a:rPr lang="en-US" dirty="0" smtClean="0"/>
              <a:t>&gt;");</a:t>
            </a:r>
          </a:p>
          <a:p>
            <a:r>
              <a:rPr lang="en-US" dirty="0" err="1" smtClean="0"/>
              <a:t>document.write</a:t>
            </a:r>
            <a:r>
              <a:rPr lang="en-US" dirty="0" smtClean="0"/>
              <a:t>("Color depth: ");</a:t>
            </a:r>
          </a:p>
          <a:p>
            <a:r>
              <a:rPr lang="en-US" dirty="0" err="1" smtClean="0"/>
              <a:t>document.write</a:t>
            </a:r>
            <a:r>
              <a:rPr lang="en-US" dirty="0" smtClean="0"/>
              <a:t>(</a:t>
            </a:r>
            <a:r>
              <a:rPr lang="en-US" dirty="0" err="1" smtClean="0"/>
              <a:t>screen.colorDepth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document.write</a:t>
            </a:r>
            <a:r>
              <a:rPr lang="en-US" dirty="0" smtClean="0"/>
              <a:t>("&lt;</a:t>
            </a:r>
            <a:r>
              <a:rPr lang="en-US" dirty="0" err="1" smtClean="0"/>
              <a:t>br</a:t>
            </a:r>
            <a:r>
              <a:rPr lang="en-US" dirty="0" smtClean="0"/>
              <a:t>&gt;");</a:t>
            </a:r>
          </a:p>
          <a:p>
            <a:r>
              <a:rPr lang="en-US" dirty="0" err="1" smtClean="0"/>
              <a:t>document.write</a:t>
            </a:r>
            <a:r>
              <a:rPr lang="en-US" dirty="0" smtClean="0"/>
              <a:t>("Color resolution: ");</a:t>
            </a:r>
          </a:p>
          <a:p>
            <a:r>
              <a:rPr lang="en-US" dirty="0" err="1" smtClean="0"/>
              <a:t>document.write</a:t>
            </a:r>
            <a:r>
              <a:rPr lang="en-US" dirty="0" smtClean="0"/>
              <a:t>(</a:t>
            </a:r>
            <a:r>
              <a:rPr lang="en-US" dirty="0" err="1" smtClean="0"/>
              <a:t>screen.pixelDepth</a:t>
            </a:r>
            <a:r>
              <a:rPr lang="en-US" dirty="0" smtClean="0"/>
              <a:t>);</a:t>
            </a:r>
          </a:p>
          <a:p>
            <a:r>
              <a:rPr lang="en-US" dirty="0" smtClean="0"/>
              <a:t>&lt;/script&gt;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Object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window.location</a:t>
            </a:r>
            <a:r>
              <a:rPr lang="en-US" dirty="0" smtClean="0"/>
              <a:t> object can be used to get the current page address (URL) and to redirect the browser to a new page.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Semicolon ;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Semicolon separates JavaScript statements.</a:t>
            </a:r>
          </a:p>
          <a:p>
            <a:endParaRPr lang="en-US" dirty="0" smtClean="0"/>
          </a:p>
          <a:p>
            <a:r>
              <a:rPr lang="en-US" dirty="0" smtClean="0"/>
              <a:t>Normally you add a semicolon at the end of each executable statement. </a:t>
            </a:r>
          </a:p>
          <a:p>
            <a:endParaRPr lang="en-US" dirty="0" smtClean="0"/>
          </a:p>
          <a:p>
            <a:r>
              <a:rPr lang="en-US" dirty="0" smtClean="0"/>
              <a:t>Using semicolons also makes it possible to write many statements on one line.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location.hostname</a:t>
            </a:r>
            <a:r>
              <a:rPr lang="en-US" dirty="0" smtClean="0"/>
              <a:t> returns the domain name of the web host</a:t>
            </a:r>
          </a:p>
          <a:p>
            <a:endParaRPr lang="en-US" dirty="0" smtClean="0"/>
          </a:p>
          <a:p>
            <a:r>
              <a:rPr lang="en-US" dirty="0" err="1" smtClean="0"/>
              <a:t>location.path</a:t>
            </a:r>
            <a:r>
              <a:rPr lang="en-US" dirty="0" smtClean="0"/>
              <a:t> returns the path and filename of the current page</a:t>
            </a:r>
          </a:p>
          <a:p>
            <a:endParaRPr lang="en-US" dirty="0" smtClean="0"/>
          </a:p>
          <a:p>
            <a:r>
              <a:rPr lang="en-US" dirty="0" err="1" smtClean="0"/>
              <a:t>location.port</a:t>
            </a:r>
            <a:r>
              <a:rPr lang="en-US" dirty="0" smtClean="0"/>
              <a:t> returns the port of the web host (80 or 443)</a:t>
            </a:r>
          </a:p>
          <a:p>
            <a:endParaRPr lang="en-US" dirty="0" smtClean="0"/>
          </a:p>
          <a:p>
            <a:r>
              <a:rPr lang="en-US" dirty="0" smtClean="0"/>
              <a:t>location protocol returns the web protocol used (http:// or https://)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document.write</a:t>
            </a:r>
            <a:r>
              <a:rPr lang="en-US" dirty="0" smtClean="0"/>
              <a:t>(</a:t>
            </a:r>
            <a:r>
              <a:rPr lang="en-US" dirty="0" err="1" smtClean="0"/>
              <a:t>location.href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document.write</a:t>
            </a:r>
            <a:r>
              <a:rPr lang="en-US" dirty="0" smtClean="0"/>
              <a:t>(</a:t>
            </a:r>
            <a:r>
              <a:rPr lang="en-US" dirty="0" err="1" smtClean="0"/>
              <a:t>location.pathname</a:t>
            </a:r>
            <a:r>
              <a:rPr lang="en-US" dirty="0" smtClean="0"/>
              <a:t>);</a:t>
            </a:r>
          </a:p>
          <a:p>
            <a:endParaRPr lang="en-US" dirty="0" smtClean="0"/>
          </a:p>
          <a:p>
            <a:r>
              <a:rPr lang="en-US" dirty="0" smtClean="0"/>
              <a:t>function </a:t>
            </a:r>
            <a:r>
              <a:rPr lang="en-US" dirty="0" err="1" smtClean="0"/>
              <a:t>newDoc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en-US" dirty="0" smtClean="0"/>
              <a:t>  {</a:t>
            </a:r>
            <a:br>
              <a:rPr lang="en-US" dirty="0" smtClean="0"/>
            </a:br>
            <a:r>
              <a:rPr lang="en-US" dirty="0" smtClean="0"/>
              <a:t>  </a:t>
            </a:r>
            <a:r>
              <a:rPr lang="en-US" dirty="0" err="1" smtClean="0"/>
              <a:t>window.location.assign</a:t>
            </a:r>
            <a:r>
              <a:rPr lang="en-US" dirty="0" smtClean="0"/>
              <a:t>("http://www.</a:t>
            </a:r>
          </a:p>
          <a:p>
            <a:pPr>
              <a:buNone/>
            </a:pPr>
            <a:r>
              <a:rPr lang="en-US" dirty="0" smtClean="0"/>
              <a:t>					w3schools.com");</a:t>
            </a:r>
            <a:br>
              <a:rPr lang="en-US" dirty="0" smtClean="0"/>
            </a:br>
            <a:r>
              <a:rPr lang="en-US" dirty="0" smtClean="0"/>
              <a:t>  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Object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protect the privacy of the users, there are limitations to how JavaScript can access this </a:t>
            </a:r>
            <a:r>
              <a:rPr lang="en-US" dirty="0" err="1" smtClean="0"/>
              <a:t>obje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history.back</a:t>
            </a:r>
            <a:r>
              <a:rPr lang="en-US" dirty="0" smtClean="0"/>
              <a:t>() - same as clicking back in the browser</a:t>
            </a:r>
          </a:p>
          <a:p>
            <a:endParaRPr lang="en-US" dirty="0" smtClean="0"/>
          </a:p>
          <a:p>
            <a:r>
              <a:rPr lang="en-US" dirty="0" err="1" smtClean="0"/>
              <a:t>history.forward</a:t>
            </a:r>
            <a:r>
              <a:rPr lang="en-US" dirty="0" smtClean="0"/>
              <a:t>() - same as clicking forward in the browser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&lt;script&gt;</a:t>
            </a:r>
            <a:br>
              <a:rPr lang="en-US" dirty="0" smtClean="0"/>
            </a:br>
            <a:r>
              <a:rPr lang="en-US" dirty="0" smtClean="0"/>
              <a:t>function </a:t>
            </a:r>
            <a:r>
              <a:rPr lang="en-US" dirty="0" err="1" smtClean="0"/>
              <a:t>goBack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en-US" dirty="0" smtClean="0"/>
              <a:t>  {</a:t>
            </a:r>
            <a:br>
              <a:rPr lang="en-US" dirty="0" smtClean="0"/>
            </a:br>
            <a:r>
              <a:rPr lang="en-US" dirty="0" smtClean="0"/>
              <a:t>  </a:t>
            </a:r>
            <a:r>
              <a:rPr lang="en-US" dirty="0" err="1" smtClean="0"/>
              <a:t>window.history.back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en-US" dirty="0" smtClean="0"/>
              <a:t>  }</a:t>
            </a:r>
            <a:br>
              <a:rPr lang="en-US" dirty="0" smtClean="0"/>
            </a:br>
            <a:r>
              <a:rPr lang="en-US" dirty="0" smtClean="0"/>
              <a:t>&lt;/script&gt;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&lt;input type="button" value="Back" </a:t>
            </a:r>
            <a:r>
              <a:rPr lang="en-US" dirty="0" err="1" smtClean="0"/>
              <a:t>onclick</a:t>
            </a:r>
            <a:r>
              <a:rPr lang="en-US" dirty="0" smtClean="0"/>
              <a:t>="</a:t>
            </a:r>
            <a:r>
              <a:rPr lang="en-US" dirty="0" err="1" smtClean="0"/>
              <a:t>goBack</a:t>
            </a:r>
            <a:r>
              <a:rPr lang="en-US" dirty="0" smtClean="0"/>
              <a:t>()"&gt;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&lt;script&gt;</a:t>
            </a:r>
            <a:br>
              <a:rPr lang="en-US" dirty="0" smtClean="0"/>
            </a:br>
            <a:r>
              <a:rPr lang="en-US" dirty="0" smtClean="0"/>
              <a:t>function </a:t>
            </a:r>
            <a:r>
              <a:rPr lang="en-US" dirty="0" err="1" smtClean="0"/>
              <a:t>goForward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en-US" dirty="0" smtClean="0"/>
              <a:t>  {</a:t>
            </a:r>
            <a:br>
              <a:rPr lang="en-US" dirty="0" smtClean="0"/>
            </a:br>
            <a:r>
              <a:rPr lang="en-US" dirty="0" smtClean="0"/>
              <a:t>  </a:t>
            </a:r>
            <a:r>
              <a:rPr lang="en-US" dirty="0" err="1" smtClean="0"/>
              <a:t>window.history.forward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en-US" dirty="0" smtClean="0"/>
              <a:t>  }</a:t>
            </a:r>
            <a:br>
              <a:rPr lang="en-US" dirty="0" smtClean="0"/>
            </a:br>
            <a:r>
              <a:rPr lang="en-US" dirty="0" smtClean="0"/>
              <a:t>&lt;/script&gt;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&lt;input type="button" value="Forward" </a:t>
            </a:r>
            <a:r>
              <a:rPr lang="en-US" dirty="0" err="1" smtClean="0"/>
              <a:t>onclick</a:t>
            </a:r>
            <a:r>
              <a:rPr lang="en-US" dirty="0" smtClean="0"/>
              <a:t>="</a:t>
            </a:r>
            <a:r>
              <a:rPr lang="en-US" dirty="0" err="1" smtClean="0"/>
              <a:t>goForward</a:t>
            </a:r>
            <a:r>
              <a:rPr lang="en-US" dirty="0" smtClean="0"/>
              <a:t>()"&gt;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smtClean="0"/>
              <a:t>Navigator Object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&lt;script&gt;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navigator.appCodeName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navigator.appName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navigator.appVersion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navigator.cookieEnabled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navigator.platform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navigator.userAgent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navigator.systemLanguage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Warning !!!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information from the navigator object can often be misleading, and should not be used to detect browser versions because:</a:t>
            </a:r>
          </a:p>
          <a:p>
            <a:endParaRPr lang="en-US" dirty="0" smtClean="0"/>
          </a:p>
          <a:p>
            <a:r>
              <a:rPr lang="en-US" dirty="0" smtClean="0"/>
              <a:t>The navigator data can be changed by the browser owner</a:t>
            </a:r>
          </a:p>
          <a:p>
            <a:r>
              <a:rPr lang="en-US" dirty="0" smtClean="0"/>
              <a:t>Some browsers misidentify themselves to bypass site tests</a:t>
            </a:r>
          </a:p>
          <a:p>
            <a:r>
              <a:rPr lang="en-US" dirty="0" smtClean="0"/>
              <a:t>Browsers cannot report new operating systems, released later than the browser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Popup Boxes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JavaScript has three kind of popup boxes: Alert box, Confirm box, and Prompt box.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Alert Box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alert box is often used if you want to make sure information comes through to the user.</a:t>
            </a:r>
          </a:p>
          <a:p>
            <a:r>
              <a:rPr lang="en-US" dirty="0" smtClean="0"/>
              <a:t>When an alert box pops up, the user will have to click "OK" to proceed. </a:t>
            </a:r>
          </a:p>
          <a:p>
            <a:endParaRPr lang="en-US" b="1" dirty="0" smtClean="0"/>
          </a:p>
          <a:p>
            <a:r>
              <a:rPr lang="en-US" b="1" dirty="0" smtClean="0"/>
              <a:t>Syntax</a:t>
            </a:r>
          </a:p>
          <a:p>
            <a:r>
              <a:rPr lang="en-US" dirty="0" err="1" smtClean="0"/>
              <a:t>window.alert</a:t>
            </a:r>
            <a:r>
              <a:rPr lang="en-US" dirty="0" smtClean="0"/>
              <a:t>("</a:t>
            </a:r>
            <a:r>
              <a:rPr lang="en-US" i="1" dirty="0" err="1" smtClean="0"/>
              <a:t>sometext</a:t>
            </a:r>
            <a:r>
              <a:rPr lang="en-US" dirty="0" smtClean="0"/>
              <a:t>");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&lt;head&gt;</a:t>
            </a:r>
            <a:br>
              <a:rPr lang="en-US" dirty="0" smtClean="0"/>
            </a:br>
            <a:r>
              <a:rPr lang="en-US" dirty="0" smtClean="0"/>
              <a:t>&lt;script&gt;</a:t>
            </a:r>
            <a:br>
              <a:rPr lang="en-US" dirty="0" smtClean="0"/>
            </a:br>
            <a:r>
              <a:rPr lang="en-US" dirty="0" smtClean="0"/>
              <a:t>function </a:t>
            </a:r>
            <a:r>
              <a:rPr lang="en-US" dirty="0" err="1" smtClean="0"/>
              <a:t>myFunction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alert("I am an alert box!");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&lt;/script&gt;</a:t>
            </a:r>
            <a:br>
              <a:rPr lang="en-US" dirty="0" smtClean="0"/>
            </a:br>
            <a:r>
              <a:rPr lang="en-US" dirty="0" smtClean="0"/>
              <a:t>&lt;/head&gt;</a:t>
            </a:r>
            <a:br>
              <a:rPr lang="en-US" dirty="0" smtClean="0"/>
            </a:br>
            <a:r>
              <a:rPr lang="en-US" dirty="0" smtClean="0"/>
              <a:t>&lt;body&gt;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&lt;input type="button" </a:t>
            </a:r>
            <a:r>
              <a:rPr lang="en-US" dirty="0" err="1" smtClean="0"/>
              <a:t>onclick</a:t>
            </a:r>
            <a:r>
              <a:rPr lang="en-US" dirty="0" smtClean="0"/>
              <a:t>="</a:t>
            </a:r>
            <a:r>
              <a:rPr lang="en-US" dirty="0" err="1" smtClean="0"/>
              <a:t>myFunction</a:t>
            </a:r>
            <a:r>
              <a:rPr lang="en-US" dirty="0" smtClean="0"/>
              <a:t>()" value="Show alert box"&gt;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&lt;/body&gt;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Code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JavaScript code (or just JavaScript) is a sequence of JavaScript statements.</a:t>
            </a:r>
          </a:p>
          <a:p>
            <a:endParaRPr lang="en-US" dirty="0" smtClean="0"/>
          </a:p>
          <a:p>
            <a:r>
              <a:rPr lang="en-US" dirty="0" smtClean="0"/>
              <a:t>Each statement is executed by the browser in the sequence they are written.</a:t>
            </a:r>
          </a:p>
          <a:p>
            <a:endParaRPr lang="en-US" dirty="0" smtClean="0"/>
          </a:p>
          <a:p>
            <a:r>
              <a:rPr lang="en-US" dirty="0" smtClean="0"/>
              <a:t>This example will manipulate two HTML elements: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Confirm Box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confirm box is often used if you want the user to verify or accept something.</a:t>
            </a:r>
          </a:p>
          <a:p>
            <a:r>
              <a:rPr lang="en-US" dirty="0" smtClean="0"/>
              <a:t>When a confirm box pops up, the user will have to click either "OK" or "Cancel" to proceed. </a:t>
            </a:r>
          </a:p>
          <a:p>
            <a:r>
              <a:rPr lang="en-US" dirty="0" smtClean="0"/>
              <a:t>If the user clicks "OK", the box returns true. If the user clicks "Cancel", the box returns false</a:t>
            </a:r>
          </a:p>
          <a:p>
            <a:endParaRPr lang="en-US" dirty="0" smtClean="0"/>
          </a:p>
          <a:p>
            <a:r>
              <a:rPr lang="en-US" b="1" dirty="0" smtClean="0"/>
              <a:t>Syntax</a:t>
            </a:r>
          </a:p>
          <a:p>
            <a:r>
              <a:rPr lang="en-US" dirty="0" err="1" smtClean="0"/>
              <a:t>window.confirm</a:t>
            </a:r>
            <a:r>
              <a:rPr lang="en-US" dirty="0" smtClean="0"/>
              <a:t>("</a:t>
            </a:r>
            <a:r>
              <a:rPr lang="en-US" i="1" dirty="0" err="1" smtClean="0"/>
              <a:t>sometext</a:t>
            </a:r>
            <a:r>
              <a:rPr lang="en-US" dirty="0" smtClean="0"/>
              <a:t>");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dirty="0" err="1" smtClean="0"/>
              <a:t>var</a:t>
            </a:r>
            <a:r>
              <a:rPr lang="en-US" dirty="0" smtClean="0"/>
              <a:t> r=confirm("Press a button");</a:t>
            </a:r>
            <a:br>
              <a:rPr lang="en-US" dirty="0" smtClean="0"/>
            </a:br>
            <a:r>
              <a:rPr lang="en-US" dirty="0" smtClean="0"/>
              <a:t>if (r==true)</a:t>
            </a:r>
            <a:br>
              <a:rPr lang="en-US" dirty="0" smtClean="0"/>
            </a:br>
            <a:r>
              <a:rPr lang="en-US" dirty="0" smtClean="0"/>
              <a:t>  {</a:t>
            </a:r>
            <a:br>
              <a:rPr lang="en-US" dirty="0" smtClean="0"/>
            </a:br>
            <a:r>
              <a:rPr lang="en-US" dirty="0" smtClean="0"/>
              <a:t>  x="You pressed OK!";</a:t>
            </a:r>
            <a:br>
              <a:rPr lang="en-US" dirty="0" smtClean="0"/>
            </a:br>
            <a:r>
              <a:rPr lang="en-US" dirty="0" smtClean="0"/>
              <a:t>  }</a:t>
            </a:r>
            <a:br>
              <a:rPr lang="en-US" dirty="0" smtClean="0"/>
            </a:br>
            <a:r>
              <a:rPr lang="en-US" dirty="0" smtClean="0"/>
              <a:t>else</a:t>
            </a:r>
            <a:br>
              <a:rPr lang="en-US" dirty="0" smtClean="0"/>
            </a:br>
            <a:r>
              <a:rPr lang="en-US" dirty="0" smtClean="0"/>
              <a:t>  {</a:t>
            </a:r>
            <a:br>
              <a:rPr lang="en-US" dirty="0" smtClean="0"/>
            </a:br>
            <a:r>
              <a:rPr lang="en-US" dirty="0" smtClean="0"/>
              <a:t>  x="You pressed Cancel!";</a:t>
            </a:r>
            <a:br>
              <a:rPr lang="en-US" dirty="0" smtClean="0"/>
            </a:br>
            <a:r>
              <a:rPr lang="en-US" dirty="0" smtClean="0"/>
              <a:t>  }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Prompt Box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prompt box is often used if you want the user to input a value before entering a page.</a:t>
            </a:r>
          </a:p>
          <a:p>
            <a:r>
              <a:rPr lang="en-US" dirty="0" smtClean="0"/>
              <a:t>When a prompt box pops up, the user will have to click either "OK" or "Cancel" to proceed after entering an input value. </a:t>
            </a:r>
          </a:p>
          <a:p>
            <a:r>
              <a:rPr lang="en-US" dirty="0" smtClean="0"/>
              <a:t>If the user clicks "OK" the box returns the input value. If the user clicks "Cancel" the box returns null.</a:t>
            </a:r>
          </a:p>
          <a:p>
            <a:r>
              <a:rPr lang="en-US" b="1" dirty="0" smtClean="0"/>
              <a:t>Syntax</a:t>
            </a:r>
          </a:p>
          <a:p>
            <a:r>
              <a:rPr lang="en-US" dirty="0" err="1" smtClean="0"/>
              <a:t>window.prompt</a:t>
            </a:r>
            <a:r>
              <a:rPr lang="en-US" dirty="0" smtClean="0"/>
              <a:t>("</a:t>
            </a:r>
            <a:r>
              <a:rPr lang="en-US" i="1" dirty="0" err="1" smtClean="0"/>
              <a:t>sometext</a:t>
            </a:r>
            <a:r>
              <a:rPr lang="en-US" dirty="0" err="1" smtClean="0"/>
              <a:t>","</a:t>
            </a:r>
            <a:r>
              <a:rPr lang="en-US" i="1" dirty="0" err="1" smtClean="0"/>
              <a:t>defaultvalue</a:t>
            </a:r>
            <a:r>
              <a:rPr lang="en-US" dirty="0" smtClean="0"/>
              <a:t>");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var</a:t>
            </a:r>
            <a:r>
              <a:rPr lang="en-US" dirty="0" smtClean="0"/>
              <a:t> name=prompt("Please enter your </a:t>
            </a:r>
            <a:r>
              <a:rPr lang="en-US" dirty="0" err="1" smtClean="0"/>
              <a:t>name","Harry</a:t>
            </a:r>
            <a:r>
              <a:rPr lang="en-US" dirty="0" smtClean="0"/>
              <a:t> Potter");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(name!=null &amp;&amp; name!="")</a:t>
            </a:r>
            <a:br>
              <a:rPr lang="en-US" dirty="0" smtClean="0"/>
            </a:br>
            <a:r>
              <a:rPr lang="en-US" dirty="0" smtClean="0"/>
              <a:t>  {</a:t>
            </a:r>
            <a:br>
              <a:rPr lang="en-US" dirty="0" smtClean="0"/>
            </a:br>
            <a:r>
              <a:rPr lang="en-US" dirty="0" smtClean="0"/>
              <a:t>  x="Hello " + name + "! How are you today?";</a:t>
            </a:r>
            <a:br>
              <a:rPr lang="en-US" dirty="0" smtClean="0"/>
            </a:br>
            <a:r>
              <a:rPr lang="en-US" dirty="0" smtClean="0"/>
              <a:t>  }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 Breaks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display line breaks inside a popup box, use a back-slash followed by the character n.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Example</a:t>
            </a:r>
          </a:p>
          <a:p>
            <a:r>
              <a:rPr lang="en-US" dirty="0" smtClean="0"/>
              <a:t>alert("Hello\n How are you?");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Timing Events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JavaScript, it is possible to execute some code at specified time-intervals. This is called timing events.</a:t>
            </a:r>
          </a:p>
          <a:p>
            <a:r>
              <a:rPr lang="en-US" dirty="0" smtClean="0"/>
              <a:t>It's very easy to time events in JavaScript. The two key methods that are used are:</a:t>
            </a:r>
          </a:p>
          <a:p>
            <a:endParaRPr lang="en-US" dirty="0" smtClean="0"/>
          </a:p>
          <a:p>
            <a:r>
              <a:rPr lang="en-US" dirty="0" err="1" smtClean="0"/>
              <a:t>setInterval</a:t>
            </a:r>
            <a:r>
              <a:rPr lang="en-US" dirty="0" smtClean="0"/>
              <a:t>() - executes a function, over and over again, at specified time intervals</a:t>
            </a:r>
          </a:p>
          <a:p>
            <a:r>
              <a:rPr lang="en-US" dirty="0" err="1" smtClean="0"/>
              <a:t>setTimeout</a:t>
            </a:r>
            <a:r>
              <a:rPr lang="en-US" dirty="0" smtClean="0"/>
              <a:t>() - executes a function, once, after waiting a specified number of milliseconds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setInterval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setInterval</a:t>
            </a:r>
            <a:r>
              <a:rPr lang="en-US" b="1" dirty="0" smtClean="0"/>
              <a:t>() Method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setInterval</a:t>
            </a:r>
            <a:r>
              <a:rPr lang="en-US" dirty="0" smtClean="0"/>
              <a:t>() method will wait a specified number of milliseconds, and then execute a specified function, and it will continue to execute the function, once at every given time-interval.</a:t>
            </a:r>
          </a:p>
          <a:p>
            <a:endParaRPr lang="en-US" b="1" dirty="0" smtClean="0"/>
          </a:p>
          <a:p>
            <a:r>
              <a:rPr lang="en-US" b="1" dirty="0" smtClean="0"/>
              <a:t>Syntax</a:t>
            </a:r>
          </a:p>
          <a:p>
            <a:r>
              <a:rPr lang="en-US" dirty="0" err="1" smtClean="0"/>
              <a:t>window.setInterval</a:t>
            </a:r>
            <a:r>
              <a:rPr lang="en-US" dirty="0" smtClean="0"/>
              <a:t>("</a:t>
            </a:r>
            <a:r>
              <a:rPr lang="en-US" i="1" dirty="0" err="1" smtClean="0"/>
              <a:t>javascript</a:t>
            </a:r>
            <a:r>
              <a:rPr lang="en-US" i="1" dirty="0" smtClean="0"/>
              <a:t> </a:t>
            </a:r>
            <a:r>
              <a:rPr lang="en-US" i="1" dirty="0" err="1" smtClean="0"/>
              <a:t>function</a:t>
            </a:r>
            <a:r>
              <a:rPr lang="en-US" dirty="0" err="1" smtClean="0"/>
              <a:t>",</a:t>
            </a:r>
            <a:r>
              <a:rPr lang="en-US" i="1" dirty="0" err="1" smtClean="0"/>
              <a:t>milliseconds</a:t>
            </a:r>
            <a:r>
              <a:rPr lang="en-US" dirty="0" smtClean="0"/>
              <a:t>);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1)	</a:t>
            </a:r>
            <a:r>
              <a:rPr lang="en-US" dirty="0" err="1" smtClean="0"/>
              <a:t>setInterval</a:t>
            </a:r>
            <a:r>
              <a:rPr lang="en-US" dirty="0" smtClean="0"/>
              <a:t>(function(){alert("Hello")},3000);</a:t>
            </a:r>
          </a:p>
          <a:p>
            <a:endParaRPr lang="en-US" dirty="0" smtClean="0"/>
          </a:p>
          <a:p>
            <a:r>
              <a:rPr lang="en-US" dirty="0" smtClean="0"/>
              <a:t>2)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myVar</a:t>
            </a:r>
            <a:r>
              <a:rPr lang="en-US" dirty="0" smtClean="0"/>
              <a:t>= </a:t>
            </a:r>
            <a:r>
              <a:rPr lang="en-US" dirty="0" err="1" smtClean="0"/>
              <a:t>setInterval</a:t>
            </a:r>
            <a:r>
              <a:rPr lang="en-US" dirty="0" smtClean="0"/>
              <a:t>(function() {</a:t>
            </a:r>
            <a:r>
              <a:rPr lang="en-US" dirty="0" err="1" smtClean="0"/>
              <a:t>myTimer</a:t>
            </a:r>
            <a:r>
              <a:rPr lang="en-US" dirty="0" smtClean="0"/>
              <a:t>()},</a:t>
            </a:r>
          </a:p>
          <a:p>
            <a:r>
              <a:rPr lang="en-US" dirty="0" smtClean="0"/>
              <a:t>1000);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function </a:t>
            </a:r>
            <a:r>
              <a:rPr lang="en-US" dirty="0" err="1" smtClean="0"/>
              <a:t>myTimer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var</a:t>
            </a:r>
            <a:r>
              <a:rPr lang="en-US" dirty="0" smtClean="0"/>
              <a:t> d=new Date();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var</a:t>
            </a:r>
            <a:r>
              <a:rPr lang="en-US" dirty="0" smtClean="0"/>
              <a:t> t=</a:t>
            </a:r>
            <a:r>
              <a:rPr lang="en-US" dirty="0" err="1" smtClean="0"/>
              <a:t>d.toLocaleTimeString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document.getElementById</a:t>
            </a:r>
            <a:r>
              <a:rPr lang="en-US" dirty="0" smtClean="0"/>
              <a:t>("demo")</a:t>
            </a:r>
          </a:p>
          <a:p>
            <a:r>
              <a:rPr lang="en-US" dirty="0" smtClean="0"/>
              <a:t>.		</a:t>
            </a:r>
            <a:r>
              <a:rPr lang="en-US" dirty="0" err="1" smtClean="0"/>
              <a:t>innerHTML</a:t>
            </a:r>
            <a:r>
              <a:rPr lang="en-US" dirty="0" smtClean="0"/>
              <a:t>=t;</a:t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Stop the Execution?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clearInterval</a:t>
            </a:r>
            <a:r>
              <a:rPr lang="en-US" dirty="0" smtClean="0"/>
              <a:t>() method is used to stop further executions of the function specified in the </a:t>
            </a:r>
            <a:r>
              <a:rPr lang="en-US" dirty="0" err="1" smtClean="0"/>
              <a:t>setInterval</a:t>
            </a:r>
            <a:r>
              <a:rPr lang="en-US" dirty="0" smtClean="0"/>
              <a:t>() method.</a:t>
            </a:r>
          </a:p>
          <a:p>
            <a:endParaRPr lang="en-US" b="1" dirty="0" smtClean="0"/>
          </a:p>
          <a:p>
            <a:r>
              <a:rPr lang="en-US" b="1" dirty="0" smtClean="0"/>
              <a:t>Syntax</a:t>
            </a:r>
          </a:p>
          <a:p>
            <a:r>
              <a:rPr lang="en-US" dirty="0" err="1" smtClean="0"/>
              <a:t>window.clearInterval</a:t>
            </a:r>
            <a:r>
              <a:rPr lang="en-US" dirty="0" smtClean="0"/>
              <a:t>(</a:t>
            </a:r>
            <a:r>
              <a:rPr lang="en-US" i="1" dirty="0" err="1" smtClean="0"/>
              <a:t>intervalVariable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setTimeout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indow.setTimeout</a:t>
            </a:r>
            <a:r>
              <a:rPr lang="en-US" dirty="0" smtClean="0"/>
              <a:t>("</a:t>
            </a:r>
            <a:r>
              <a:rPr lang="en-US" i="1" dirty="0" err="1" smtClean="0"/>
              <a:t>javascript</a:t>
            </a:r>
            <a:r>
              <a:rPr lang="en-US" i="1" dirty="0" smtClean="0"/>
              <a:t> </a:t>
            </a:r>
            <a:r>
              <a:rPr lang="en-US" i="1" dirty="0" err="1" smtClean="0"/>
              <a:t>function</a:t>
            </a:r>
            <a:r>
              <a:rPr lang="en-US" dirty="0" err="1" smtClean="0"/>
              <a:t>",</a:t>
            </a:r>
            <a:r>
              <a:rPr lang="en-US" i="1" dirty="0" err="1" smtClean="0"/>
              <a:t>milliseconds</a:t>
            </a:r>
            <a:r>
              <a:rPr lang="en-US" dirty="0" smtClean="0"/>
              <a:t>);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endParaRPr lang="en-US" dirty="0" smtClean="0"/>
          </a:p>
          <a:p>
            <a:r>
              <a:rPr lang="en-US" dirty="0" err="1" smtClean="0"/>
              <a:t>setTimeout</a:t>
            </a:r>
            <a:r>
              <a:rPr lang="en-US" dirty="0" smtClean="0"/>
              <a:t>(function(){alert("Hello")},3000);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Code Blocks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statements can be grouped together in blocks.</a:t>
            </a:r>
          </a:p>
          <a:p>
            <a:r>
              <a:rPr lang="en-US" dirty="0" smtClean="0"/>
              <a:t>Blocks start with a left curly bracket, and end with a right curly bracket.</a:t>
            </a:r>
          </a:p>
          <a:p>
            <a:r>
              <a:rPr lang="en-US" dirty="0" smtClean="0"/>
              <a:t>The purpose of a block is to make the sequence of statements execute together. </a:t>
            </a:r>
          </a:p>
          <a:p>
            <a:r>
              <a:rPr lang="en-US" dirty="0" smtClean="0"/>
              <a:t>A good example of statements grouped together in blocks, are JavaScript </a:t>
            </a:r>
            <a:r>
              <a:rPr lang="en-US" b="1" dirty="0" smtClean="0"/>
              <a:t>functions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This example will run a function that will manipulate two HTML elements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Stop the Execution?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clearTimeout</a:t>
            </a:r>
            <a:r>
              <a:rPr lang="en-US" dirty="0" smtClean="0"/>
              <a:t>() method is used to stop the execution of the function specified in the </a:t>
            </a:r>
            <a:r>
              <a:rPr lang="en-US" dirty="0" err="1" smtClean="0"/>
              <a:t>setTimeout</a:t>
            </a:r>
            <a:r>
              <a:rPr lang="en-US" dirty="0" smtClean="0"/>
              <a:t>() method.</a:t>
            </a:r>
          </a:p>
          <a:p>
            <a:endParaRPr lang="en-US" b="1" dirty="0" smtClean="0"/>
          </a:p>
          <a:p>
            <a:r>
              <a:rPr lang="en-US" b="1" dirty="0" smtClean="0"/>
              <a:t>Syntax</a:t>
            </a:r>
          </a:p>
          <a:p>
            <a:r>
              <a:rPr lang="en-US" dirty="0" err="1" smtClean="0"/>
              <a:t>window.clearTimeout</a:t>
            </a:r>
            <a:r>
              <a:rPr lang="en-US" dirty="0" smtClean="0"/>
              <a:t>(</a:t>
            </a:r>
            <a:r>
              <a:rPr lang="en-US" i="1" dirty="0" err="1" smtClean="0"/>
              <a:t>timeoutVariable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cookie is a variable that is stored on the visitor's computer. Each time the same computer requests a page with a browser, it will send the cookie too. With JavaScript, you can both create and retrieve cookie values.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is Case Sensitive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is case sensitive.</a:t>
            </a:r>
          </a:p>
          <a:p>
            <a:endParaRPr lang="en-US" dirty="0" smtClean="0"/>
          </a:p>
          <a:p>
            <a:r>
              <a:rPr lang="en-US" dirty="0" smtClean="0"/>
              <a:t>Watch your capitalization closely when you write JavaScript statements:</a:t>
            </a:r>
          </a:p>
          <a:p>
            <a:endParaRPr lang="en-US" dirty="0" smtClean="0"/>
          </a:p>
          <a:p>
            <a:r>
              <a:rPr lang="en-US" dirty="0" smtClean="0"/>
              <a:t>A function </a:t>
            </a:r>
            <a:r>
              <a:rPr lang="en-US" dirty="0" err="1" smtClean="0"/>
              <a:t>getElementById</a:t>
            </a:r>
            <a:r>
              <a:rPr lang="en-US" dirty="0" smtClean="0"/>
              <a:t> is not the same as </a:t>
            </a:r>
            <a:r>
              <a:rPr lang="en-US" dirty="0" err="1" smtClean="0"/>
              <a:t>getElementbyID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 variable named </a:t>
            </a:r>
            <a:r>
              <a:rPr lang="en-US" dirty="0" err="1" smtClean="0"/>
              <a:t>myVariable</a:t>
            </a:r>
            <a:r>
              <a:rPr lang="en-US" dirty="0" smtClean="0"/>
              <a:t> is not the same as </a:t>
            </a:r>
            <a:r>
              <a:rPr lang="en-US" dirty="0" err="1" smtClean="0"/>
              <a:t>MyVariable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White Space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JavaScript ignores extra spaces. You can add white space to your script to make it more </a:t>
            </a:r>
            <a:r>
              <a:rPr lang="en-US" dirty="0" err="1" smtClean="0"/>
              <a:t>readabl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var</a:t>
            </a:r>
            <a:r>
              <a:rPr lang="en-US" dirty="0" smtClean="0"/>
              <a:t> name="</a:t>
            </a:r>
            <a:r>
              <a:rPr lang="en-US" dirty="0" err="1" smtClean="0"/>
              <a:t>Hege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name = "</a:t>
            </a:r>
            <a:r>
              <a:rPr lang="en-US" dirty="0" err="1" smtClean="0"/>
              <a:t>Hege</a:t>
            </a:r>
            <a:r>
              <a:rPr lang="en-US" dirty="0" smtClean="0"/>
              <a:t>“;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 up a Code Line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document.write</a:t>
            </a:r>
            <a:r>
              <a:rPr lang="en-US" dirty="0" smtClean="0"/>
              <a:t>("Hello \</a:t>
            </a:r>
            <a:br>
              <a:rPr lang="en-US" dirty="0" smtClean="0"/>
            </a:br>
            <a:r>
              <a:rPr lang="en-US" dirty="0" smtClean="0"/>
              <a:t>World!");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of Java Script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scripting language is a lightweight programming language.</a:t>
            </a:r>
          </a:p>
          <a:p>
            <a:endParaRPr lang="en-US" dirty="0" smtClean="0"/>
          </a:p>
          <a:p>
            <a:r>
              <a:rPr lang="en-US" dirty="0" smtClean="0"/>
              <a:t>JavaScript is programming code that can be inserted into HTML pages.</a:t>
            </a:r>
          </a:p>
          <a:p>
            <a:endParaRPr lang="en-US" dirty="0" smtClean="0"/>
          </a:p>
          <a:p>
            <a:r>
              <a:rPr lang="en-US" dirty="0" smtClean="0"/>
              <a:t>JavaScript inserted into HTML pages, can be executed by all modern web browsers.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JavaScript is easy to learn.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Comments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// Write to a heading:</a:t>
            </a:r>
            <a:br>
              <a:rPr lang="en-US" dirty="0" smtClean="0"/>
            </a:br>
            <a:r>
              <a:rPr lang="en-US" dirty="0" err="1" smtClean="0"/>
              <a:t>document.getElementById</a:t>
            </a:r>
            <a:r>
              <a:rPr lang="en-US" dirty="0" smtClean="0"/>
              <a:t>("myH1").</a:t>
            </a:r>
            <a:r>
              <a:rPr lang="en-US" dirty="0" err="1" smtClean="0"/>
              <a:t>innerHTML</a:t>
            </a:r>
            <a:r>
              <a:rPr lang="en-US" dirty="0" smtClean="0"/>
              <a:t>="Welcome to my Homepage";</a:t>
            </a:r>
          </a:p>
          <a:p>
            <a:endParaRPr lang="en-US" dirty="0" smtClean="0"/>
          </a:p>
          <a:p>
            <a:r>
              <a:rPr lang="en-US" dirty="0" smtClean="0"/>
              <a:t>/*</a:t>
            </a:r>
            <a:br>
              <a:rPr lang="en-US" dirty="0" smtClean="0"/>
            </a:br>
            <a:r>
              <a:rPr lang="en-US" dirty="0" smtClean="0"/>
              <a:t>The code below will write</a:t>
            </a:r>
            <a:br>
              <a:rPr lang="en-US" dirty="0" smtClean="0"/>
            </a:br>
            <a:r>
              <a:rPr lang="en-US" dirty="0" smtClean="0"/>
              <a:t>to a heading and to a paragraph,</a:t>
            </a:r>
            <a:br>
              <a:rPr lang="en-US" dirty="0" smtClean="0"/>
            </a:br>
            <a:r>
              <a:rPr lang="en-US" dirty="0" smtClean="0"/>
              <a:t>and will represent the start of</a:t>
            </a:r>
            <a:br>
              <a:rPr lang="en-US" dirty="0" smtClean="0"/>
            </a:br>
            <a:r>
              <a:rPr lang="en-US" dirty="0" smtClean="0"/>
              <a:t>my homepage:</a:t>
            </a:r>
            <a:br>
              <a:rPr lang="en-US" dirty="0" smtClean="0"/>
            </a:br>
            <a:r>
              <a:rPr lang="en-US" dirty="0" smtClean="0"/>
              <a:t>*/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cont…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var</a:t>
            </a:r>
            <a:r>
              <a:rPr lang="en-US" dirty="0" smtClean="0"/>
              <a:t> x=5;    // declare x and assign 5 to it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y=x+2;  // declare y and assign x+2 to it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Variables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Variable names must begin with a letter</a:t>
            </a:r>
          </a:p>
          <a:p>
            <a:endParaRPr lang="en-US" dirty="0" smtClean="0"/>
          </a:p>
          <a:p>
            <a:r>
              <a:rPr lang="en-US" dirty="0" smtClean="0"/>
              <a:t>Variable names can also begin with $ and _ (but we will not use it) </a:t>
            </a:r>
          </a:p>
          <a:p>
            <a:endParaRPr lang="en-US" dirty="0" smtClean="0"/>
          </a:p>
          <a:p>
            <a:r>
              <a:rPr lang="en-US" dirty="0" smtClean="0"/>
              <a:t>Variable names are case sensitive (y and Y are different variables)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Data Types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JavaScript variables can also hold other types of data, like text values (name="John Doe").</a:t>
            </a:r>
          </a:p>
          <a:p>
            <a:r>
              <a:rPr lang="en-US" dirty="0" smtClean="0"/>
              <a:t>In JavaScript a text like "John Doe" is called a string.</a:t>
            </a:r>
          </a:p>
          <a:p>
            <a:r>
              <a:rPr lang="en-US" dirty="0" smtClean="0"/>
              <a:t>There are many types of JavaScript variables, but for now, just think of numbers and strings. </a:t>
            </a:r>
          </a:p>
          <a:p>
            <a:r>
              <a:rPr lang="en-US" dirty="0" smtClean="0"/>
              <a:t>When you assign a text value to a variable, put double or single quotes around the value.</a:t>
            </a:r>
          </a:p>
          <a:p>
            <a:r>
              <a:rPr lang="en-US" dirty="0" smtClean="0"/>
              <a:t>When you assign a numeric value to a variable, do not put quotes around the value. If you put quotes around a numeric value, it will be treated as text.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 Examples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var</a:t>
            </a:r>
            <a:r>
              <a:rPr lang="en-US" dirty="0" smtClean="0"/>
              <a:t> pi=3.14;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name="John Doe";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answer='Yes I am!';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Declaring JavaScript Variables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declare JavaScript variables with the </a:t>
            </a:r>
            <a:r>
              <a:rPr lang="en-US" b="1" dirty="0" err="1" smtClean="0"/>
              <a:t>var</a:t>
            </a:r>
            <a:r>
              <a:rPr lang="en-US" dirty="0" smtClean="0"/>
              <a:t> keyword</a:t>
            </a:r>
          </a:p>
          <a:p>
            <a:endParaRPr lang="en-US" dirty="0" smtClean="0"/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carname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err="1" smtClean="0"/>
              <a:t>carname</a:t>
            </a:r>
            <a:r>
              <a:rPr lang="en-US" dirty="0" smtClean="0"/>
              <a:t> = “Volvo”;</a:t>
            </a:r>
          </a:p>
          <a:p>
            <a:endParaRPr lang="en-US" dirty="0" smtClean="0"/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carname</a:t>
            </a:r>
            <a:r>
              <a:rPr lang="en-US" dirty="0" smtClean="0"/>
              <a:t> = “</a:t>
            </a:r>
            <a:r>
              <a:rPr lang="en-US" dirty="0" err="1" smtClean="0"/>
              <a:t>volvo</a:t>
            </a:r>
            <a:r>
              <a:rPr lang="en-US" dirty="0" smtClean="0"/>
              <a:t>”;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is Loosely Typed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JavaScript is weakly typed. This means that the same variable can be used as different types: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Example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x                // Now x is undefined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x = 5;           // Now x is a Number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x = "John";      // Now x is a String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Arrays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var</a:t>
            </a:r>
            <a:r>
              <a:rPr lang="en-US" dirty="0" smtClean="0"/>
              <a:t> cars=new Array();</a:t>
            </a:r>
            <a:br>
              <a:rPr lang="en-US" dirty="0" smtClean="0"/>
            </a:br>
            <a:r>
              <a:rPr lang="en-US" dirty="0" smtClean="0"/>
              <a:t>cars[0]="Saab";</a:t>
            </a:r>
            <a:br>
              <a:rPr lang="en-US" dirty="0" smtClean="0"/>
            </a:br>
            <a:r>
              <a:rPr lang="en-US" dirty="0" smtClean="0"/>
              <a:t>cars[1]="Volvo";</a:t>
            </a:r>
            <a:br>
              <a:rPr lang="en-US" dirty="0" smtClean="0"/>
            </a:br>
            <a:r>
              <a:rPr lang="en-US" dirty="0" smtClean="0"/>
              <a:t>cars[2]="BMW";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Objects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var</a:t>
            </a:r>
            <a:r>
              <a:rPr lang="en-US" dirty="0" smtClean="0"/>
              <a:t> person={ </a:t>
            </a:r>
            <a:r>
              <a:rPr lang="en-US" dirty="0" err="1" smtClean="0"/>
              <a:t>firstname</a:t>
            </a:r>
            <a:r>
              <a:rPr lang="en-US" dirty="0" smtClean="0"/>
              <a:t>:"John", </a:t>
            </a:r>
          </a:p>
          <a:p>
            <a:r>
              <a:rPr lang="en-US" dirty="0" err="1" smtClean="0"/>
              <a:t>lastname</a:t>
            </a:r>
            <a:r>
              <a:rPr lang="en-US" dirty="0" smtClean="0"/>
              <a:t>:“Dolly",  id:5566 };</a:t>
            </a:r>
          </a:p>
          <a:p>
            <a:endParaRPr lang="en-US" dirty="0" smtClean="0"/>
          </a:p>
          <a:p>
            <a:r>
              <a:rPr lang="en-US" dirty="0" smtClean="0"/>
              <a:t>You can address the object properties in two ways: </a:t>
            </a:r>
          </a:p>
          <a:p>
            <a:endParaRPr lang="en-US" dirty="0" smtClean="0"/>
          </a:p>
          <a:p>
            <a:r>
              <a:rPr lang="en-US" dirty="0" smtClean="0"/>
              <a:t>name=</a:t>
            </a:r>
            <a:r>
              <a:rPr lang="en-US" dirty="0" err="1" smtClean="0"/>
              <a:t>person.lastname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name=person["</a:t>
            </a:r>
            <a:r>
              <a:rPr lang="en-US" dirty="0" err="1" smtClean="0"/>
              <a:t>lastname</a:t>
            </a:r>
            <a:r>
              <a:rPr lang="en-US" dirty="0" smtClean="0"/>
              <a:t>"];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Declaring Variable Types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you declare a new variable, you can declare its type using the "new" keyword: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carname</a:t>
            </a:r>
            <a:r>
              <a:rPr lang="en-US" dirty="0" smtClean="0"/>
              <a:t>	=	new 	String;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	x		=    	new 	Number;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	y		=   	new 	Boolean;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	cars		=   	new 	Array;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	person	= 	new 	Object; a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JavaScript was invented by Brendan </a:t>
            </a:r>
            <a:r>
              <a:rPr lang="en-US" dirty="0" err="1" smtClean="0"/>
              <a:t>Eich</a:t>
            </a:r>
            <a:r>
              <a:rPr lang="en-US" dirty="0" smtClean="0"/>
              <a:t>. It appeared in Netscape (a no longer existing browser) in 1995, and has been adopted by ECMA (a standard association) since 1997.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Script Object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"Everything" in JavaScript is an Object: a String, a Number, an Array, a Date....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JavaScript, an object is data, with properties and methods.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Properties and Methods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Properties</a:t>
            </a:r>
            <a:r>
              <a:rPr lang="en-US" dirty="0" smtClean="0"/>
              <a:t> are </a:t>
            </a:r>
            <a:r>
              <a:rPr lang="en-US" b="1" dirty="0" smtClean="0"/>
              <a:t>values</a:t>
            </a:r>
            <a:r>
              <a:rPr lang="en-US" dirty="0" smtClean="0"/>
              <a:t> associated with an object. 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Methods</a:t>
            </a:r>
            <a:r>
              <a:rPr lang="en-US" dirty="0" smtClean="0"/>
              <a:t> are </a:t>
            </a:r>
            <a:r>
              <a:rPr lang="en-US" b="1" dirty="0" smtClean="0"/>
              <a:t>actions</a:t>
            </a:r>
            <a:r>
              <a:rPr lang="en-US" dirty="0" smtClean="0"/>
              <a:t> that can be performed on objects.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Real Life Object. A Car: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 descr="C:\Users\iant\Desktop\Cap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6452" y="1690468"/>
            <a:ext cx="82296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In Java Script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 Syntax</a:t>
            </a:r>
          </a:p>
          <a:p>
            <a:endParaRPr lang="en-US" dirty="0" smtClean="0"/>
          </a:p>
          <a:p>
            <a:r>
              <a:rPr lang="en-US" dirty="0" smtClean="0"/>
              <a:t>function </a:t>
            </a:r>
            <a:r>
              <a:rPr lang="en-US" i="1" dirty="0" err="1" smtClean="0"/>
              <a:t>function_name</a:t>
            </a:r>
            <a:r>
              <a:rPr lang="en-US" dirty="0" smtClean="0"/>
              <a:t>([list of parameters])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i="1" dirty="0" smtClean="0"/>
              <a:t>some code to be executed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parameter no return value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&lt;script&gt;</a:t>
            </a:r>
            <a:br>
              <a:rPr lang="en-US" dirty="0" smtClean="0"/>
            </a:br>
            <a:r>
              <a:rPr lang="en-US" dirty="0" smtClean="0"/>
              <a:t>function </a:t>
            </a:r>
            <a:r>
              <a:rPr lang="en-US" dirty="0" err="1" smtClean="0"/>
              <a:t>myFunction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	alert("Hello World!");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&lt;/script&gt;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parameter with return value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&lt;script&gt;</a:t>
            </a:r>
            <a:br>
              <a:rPr lang="en-US" dirty="0" smtClean="0"/>
            </a:br>
            <a:r>
              <a:rPr lang="en-US" dirty="0" smtClean="0"/>
              <a:t>function pi()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	return 3.14</a:t>
            </a:r>
          </a:p>
          <a:p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&lt;/script&gt;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parameter no return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&lt;script&gt;</a:t>
            </a:r>
            <a:br>
              <a:rPr lang="en-US" dirty="0" smtClean="0"/>
            </a:br>
            <a:r>
              <a:rPr lang="en-US" dirty="0" smtClean="0"/>
              <a:t>function </a:t>
            </a:r>
            <a:r>
              <a:rPr lang="en-US" dirty="0" err="1" smtClean="0"/>
              <a:t>myFunction</a:t>
            </a:r>
            <a:r>
              <a:rPr lang="en-US" dirty="0" smtClean="0"/>
              <a:t>(val1,val2)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	alert(“sum of two value is “ + (val1+val2));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&lt;/script&gt;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parameter with return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&lt;script&gt;</a:t>
            </a:r>
            <a:br>
              <a:rPr lang="en-US" dirty="0" smtClean="0"/>
            </a:br>
            <a:r>
              <a:rPr lang="en-US" dirty="0" smtClean="0"/>
              <a:t>function </a:t>
            </a:r>
            <a:r>
              <a:rPr lang="en-US" dirty="0" err="1" smtClean="0"/>
              <a:t>myFunction</a:t>
            </a:r>
            <a:r>
              <a:rPr lang="en-US" dirty="0" smtClean="0"/>
              <a:t>(val1,val2)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	return (val1+val2);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&lt;/script&gt;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JavaScript Variables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variable declared (using </a:t>
            </a:r>
            <a:r>
              <a:rPr lang="en-US" dirty="0" err="1" smtClean="0"/>
              <a:t>var</a:t>
            </a:r>
            <a:r>
              <a:rPr lang="en-US" dirty="0" smtClean="0"/>
              <a:t>) within a JavaScript function becomes </a:t>
            </a:r>
            <a:r>
              <a:rPr lang="en-US" b="1" dirty="0" smtClean="0"/>
              <a:t>LOCAL</a:t>
            </a:r>
            <a:r>
              <a:rPr lang="en-US" dirty="0" smtClean="0"/>
              <a:t> and can only be accessed from within that function. (the variable has local scope).</a:t>
            </a:r>
          </a:p>
          <a:p>
            <a:r>
              <a:rPr lang="en-US" dirty="0" smtClean="0"/>
              <a:t>You can have local variables with the same name in different functions, because local variables are only recognized by the function in which they are declared.</a:t>
            </a:r>
          </a:p>
          <a:p>
            <a:r>
              <a:rPr lang="en-US" dirty="0" smtClean="0"/>
              <a:t>Local variables are deleted as soon as the function is completed.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Global JavaScript Variables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Variables declared outside a function, become </a:t>
            </a:r>
            <a:r>
              <a:rPr lang="en-US" b="1" dirty="0" smtClean="0"/>
              <a:t>GLOBAL</a:t>
            </a:r>
            <a:r>
              <a:rPr lang="en-US" dirty="0" smtClean="0"/>
              <a:t>, and all scripts and functions on the web page can access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Script Tag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Scripts in HTML must be inserted between &lt;script&gt; and &lt;/script&gt; tags.</a:t>
            </a:r>
          </a:p>
          <a:p>
            <a:r>
              <a:rPr lang="en-US" dirty="0" smtClean="0"/>
              <a:t>Scripts can be put in the &lt;body&gt; and in the &lt;head&gt; section of an HTML page.</a:t>
            </a:r>
          </a:p>
          <a:p>
            <a:pPr>
              <a:buNone/>
            </a:pPr>
            <a:r>
              <a:rPr lang="en-US" b="1" dirty="0" smtClean="0"/>
              <a:t>			</a:t>
            </a:r>
            <a:r>
              <a:rPr lang="en-US" sz="3200" b="1" dirty="0" smtClean="0"/>
              <a:t>The &lt;script&gt; Tag</a:t>
            </a:r>
          </a:p>
          <a:p>
            <a:r>
              <a:rPr lang="en-US" dirty="0" smtClean="0"/>
              <a:t>To insert a JavaScript into an HTML page, use the &lt;script&gt; tag.</a:t>
            </a:r>
          </a:p>
          <a:p>
            <a:r>
              <a:rPr lang="en-US" dirty="0" smtClean="0"/>
              <a:t>The &lt;script&gt; and &lt;/script&gt; tells where the JavaScript starts and ends.</a:t>
            </a:r>
          </a:p>
          <a:p>
            <a:r>
              <a:rPr lang="en-US" dirty="0" smtClean="0"/>
              <a:t>The lines between the &lt;script&gt; and &lt;/script&gt; contain the JavaScript: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Lifetime of JavaScript Variables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lifetime JavaScript variables starts when they are declared.</a:t>
            </a:r>
          </a:p>
          <a:p>
            <a:r>
              <a:rPr lang="en-US" dirty="0" smtClean="0"/>
              <a:t>Local variables are deleted when the function is completed.</a:t>
            </a:r>
          </a:p>
          <a:p>
            <a:r>
              <a:rPr lang="en-US" dirty="0" smtClean="0"/>
              <a:t>Global variables are deleted when you close the page.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Assigning Values to Undeclared JavaScript Variables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assign a value to variable that has not yet been declared, the variable will automatically be declared as a  </a:t>
            </a:r>
            <a:r>
              <a:rPr lang="en-US" b="1" dirty="0" smtClean="0"/>
              <a:t>GLOBAL</a:t>
            </a:r>
            <a:r>
              <a:rPr lang="en-US" dirty="0" smtClean="0"/>
              <a:t> variable.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Operators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= is used to assign values.</a:t>
            </a:r>
          </a:p>
          <a:p>
            <a:r>
              <a:rPr lang="en-US" dirty="0" smtClean="0"/>
              <a:t>The assignment operator </a:t>
            </a:r>
            <a:r>
              <a:rPr lang="en-US" b="1" dirty="0" smtClean="0"/>
              <a:t>=</a:t>
            </a:r>
            <a:r>
              <a:rPr lang="en-US" dirty="0" smtClean="0"/>
              <a:t> is used to assign values to JavaScript variables.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+ is used to add values.</a:t>
            </a:r>
          </a:p>
          <a:p>
            <a:r>
              <a:rPr lang="en-US" dirty="0" smtClean="0"/>
              <a:t>The arithmetic operator + is used to add values together.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 operator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Operator		example		x	 y</a:t>
            </a:r>
          </a:p>
          <a:p>
            <a:r>
              <a:rPr lang="en-US" dirty="0" smtClean="0"/>
              <a:t>+ 	Addition 		x=y+2 	7	 5 </a:t>
            </a:r>
          </a:p>
          <a:p>
            <a:r>
              <a:rPr lang="en-US" dirty="0" smtClean="0"/>
              <a:t>- 	Subtraction 		x=y-2	 	3 	 5 </a:t>
            </a:r>
          </a:p>
          <a:p>
            <a:r>
              <a:rPr lang="en-US" dirty="0" smtClean="0"/>
              <a:t>*	Multiplication 	x=y*2 	10 	 5 </a:t>
            </a:r>
          </a:p>
          <a:p>
            <a:r>
              <a:rPr lang="en-US" dirty="0" smtClean="0"/>
              <a:t>/ 	Division 		x=y/2 		2.5 	 5 </a:t>
            </a:r>
          </a:p>
          <a:p>
            <a:r>
              <a:rPr lang="en-US" dirty="0" smtClean="0"/>
              <a:t>% 	Modulus 		x=y%2 	1 	 5 </a:t>
            </a:r>
          </a:p>
          <a:p>
            <a:r>
              <a:rPr lang="en-US" dirty="0" smtClean="0"/>
              <a:t>++ 	Increment 		x=++y 	6 	 6 </a:t>
            </a:r>
          </a:p>
          <a:p>
            <a:pPr>
              <a:buNone/>
            </a:pPr>
            <a:r>
              <a:rPr lang="en-US" dirty="0" smtClean="0"/>
              <a:t>					x=y++ 	5 	 6 </a:t>
            </a:r>
          </a:p>
          <a:p>
            <a:pPr>
              <a:buNone/>
            </a:pPr>
            <a:r>
              <a:rPr lang="en-US" dirty="0" smtClean="0"/>
              <a:t>	-- Decrement 		x=--y 		4 	 4 </a:t>
            </a:r>
          </a:p>
          <a:p>
            <a:pPr>
              <a:buNone/>
            </a:pPr>
            <a:r>
              <a:rPr lang="en-US" dirty="0" smtClean="0"/>
              <a:t>					x=y-- 		5 	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+ Operator Used on Strings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txt1="What a very";</a:t>
            </a:r>
            <a:br>
              <a:rPr lang="en-US" dirty="0" smtClean="0"/>
            </a:br>
            <a:r>
              <a:rPr lang="en-US" dirty="0" smtClean="0"/>
              <a:t>txt2="nice day";</a:t>
            </a:r>
            <a:br>
              <a:rPr lang="en-US" dirty="0" smtClean="0"/>
            </a:br>
            <a:r>
              <a:rPr lang="en-US" dirty="0" smtClean="0"/>
              <a:t>txt3=txt1+txt2;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Strings and Numbers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x=5+5;</a:t>
            </a:r>
            <a:br>
              <a:rPr lang="es-ES" dirty="0" smtClean="0"/>
            </a:br>
            <a:r>
              <a:rPr lang="es-ES" dirty="0" smtClean="0"/>
              <a:t>y="5"+5;</a:t>
            </a:r>
            <a:br>
              <a:rPr lang="es-ES" dirty="0" smtClean="0"/>
            </a:br>
            <a:r>
              <a:rPr lang="es-ES" dirty="0" smtClean="0"/>
              <a:t>z="</a:t>
            </a:r>
            <a:r>
              <a:rPr lang="es-ES" dirty="0" err="1" smtClean="0"/>
              <a:t>Hello</a:t>
            </a:r>
            <a:r>
              <a:rPr lang="es-ES" dirty="0" smtClean="0"/>
              <a:t>"+5;</a:t>
            </a:r>
          </a:p>
          <a:p>
            <a:endParaRPr lang="es-ES" dirty="0" smtClean="0"/>
          </a:p>
          <a:p>
            <a:r>
              <a:rPr lang="es-ES" dirty="0" smtClean="0"/>
              <a:t>output</a:t>
            </a:r>
          </a:p>
          <a:p>
            <a:r>
              <a:rPr lang="es-ES" dirty="0" smtClean="0"/>
              <a:t>10</a:t>
            </a:r>
            <a:br>
              <a:rPr lang="es-ES" dirty="0" smtClean="0"/>
            </a:br>
            <a:r>
              <a:rPr lang="es-ES" dirty="0" smtClean="0"/>
              <a:t>55</a:t>
            </a:r>
            <a:br>
              <a:rPr lang="es-ES" dirty="0" smtClean="0"/>
            </a:br>
            <a:r>
              <a:rPr lang="es-ES" dirty="0" smtClean="0"/>
              <a:t>Hello5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operator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== 		is equal to </a:t>
            </a:r>
          </a:p>
          <a:p>
            <a:r>
              <a:rPr lang="en-US" dirty="0" smtClean="0"/>
              <a:t>=== 		is exactly equal to (value and type) </a:t>
            </a:r>
          </a:p>
          <a:p>
            <a:r>
              <a:rPr lang="en-US" dirty="0" smtClean="0"/>
              <a:t>!= 		is not equal </a:t>
            </a:r>
          </a:p>
          <a:p>
            <a:r>
              <a:rPr lang="en-US" dirty="0" smtClean="0"/>
              <a:t>!== 		is not equal (neither value nor type) </a:t>
            </a:r>
          </a:p>
          <a:p>
            <a:r>
              <a:rPr lang="en-US" dirty="0" smtClean="0"/>
              <a:t>&gt; 		is greater than </a:t>
            </a:r>
          </a:p>
          <a:p>
            <a:r>
              <a:rPr lang="en-US" dirty="0" smtClean="0"/>
              <a:t>&lt; 		is less than </a:t>
            </a:r>
          </a:p>
          <a:p>
            <a:r>
              <a:rPr lang="en-US" dirty="0" smtClean="0"/>
              <a:t>&gt;= 		is greater than or equal to </a:t>
            </a:r>
          </a:p>
          <a:p>
            <a:r>
              <a:rPr lang="en-US" dirty="0" smtClean="0"/>
              <a:t>&lt;= 		is less than or equal 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&amp;&amp; 		and 		(x &lt; 10 &amp;&amp; y &gt; 1) </a:t>
            </a:r>
          </a:p>
          <a:p>
            <a:r>
              <a:rPr lang="en-US" dirty="0" smtClean="0"/>
              <a:t>|| 		or 		(x==5 || y==5) </a:t>
            </a:r>
          </a:p>
          <a:p>
            <a:r>
              <a:rPr lang="en-US" dirty="0" smtClean="0"/>
              <a:t> ! 		not 		!(x==y) </a:t>
            </a:r>
          </a:p>
          <a:p>
            <a:endParaRPr lang="en-US" dirty="0" smtClean="0"/>
          </a:p>
          <a:p>
            <a:r>
              <a:rPr lang="en-US" dirty="0" smtClean="0"/>
              <a:t>Consider x = 6 and y = 3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Operator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JavaScript also contains a conditional operator that assigns a value to a variable based on some condition.</a:t>
            </a:r>
          </a:p>
          <a:p>
            <a:r>
              <a:rPr lang="en-US" b="1" dirty="0" smtClean="0"/>
              <a:t>Syntax</a:t>
            </a:r>
          </a:p>
          <a:p>
            <a:r>
              <a:rPr lang="en-US" i="1" dirty="0" smtClean="0"/>
              <a:t>Variable name</a:t>
            </a:r>
            <a:r>
              <a:rPr lang="en-US" dirty="0" smtClean="0"/>
              <a:t>=(</a:t>
            </a:r>
            <a:r>
              <a:rPr lang="en-US" i="1" dirty="0" smtClean="0"/>
              <a:t>condition</a:t>
            </a:r>
            <a:r>
              <a:rPr lang="en-US" dirty="0" smtClean="0"/>
              <a:t>)?</a:t>
            </a:r>
            <a:r>
              <a:rPr lang="en-US" i="1" dirty="0" smtClean="0"/>
              <a:t>value1</a:t>
            </a:r>
            <a:r>
              <a:rPr lang="en-US" dirty="0" smtClean="0"/>
              <a:t>:</a:t>
            </a:r>
            <a:r>
              <a:rPr lang="en-US" i="1" dirty="0" smtClean="0"/>
              <a:t>value2</a:t>
            </a:r>
            <a:r>
              <a:rPr lang="en-US" dirty="0" smtClean="0"/>
              <a:t> 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voteable</a:t>
            </a:r>
            <a:r>
              <a:rPr lang="en-US" dirty="0" smtClean="0"/>
              <a:t>=(age&lt;18)?"Too young":"Old enough";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Conditional Statements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Very often when you write code, you want to perform different actions for different decisions. You can use conditional statements in your code to do this.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&lt;script&gt;</a:t>
            </a:r>
            <a:br>
              <a:rPr lang="en-US" dirty="0" smtClean="0"/>
            </a:br>
            <a:r>
              <a:rPr lang="en-US" dirty="0" smtClean="0"/>
              <a:t>		alert("My First JavaScript");</a:t>
            </a:r>
            <a:br>
              <a:rPr lang="en-US" dirty="0" smtClean="0"/>
            </a:br>
            <a:r>
              <a:rPr lang="en-US" dirty="0" smtClean="0"/>
              <a:t>&lt;/script&gt;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Statements cont..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In JavaScript we have the following conditional statements:</a:t>
            </a:r>
          </a:p>
          <a:p>
            <a:r>
              <a:rPr lang="en-US" b="1" dirty="0" smtClean="0"/>
              <a:t>if statement</a:t>
            </a:r>
            <a:r>
              <a:rPr lang="en-US" dirty="0" smtClean="0"/>
              <a:t> - use this statement to execute some code only if a specified condition is true</a:t>
            </a:r>
          </a:p>
          <a:p>
            <a:r>
              <a:rPr lang="en-US" b="1" dirty="0" smtClean="0"/>
              <a:t>if...else statement</a:t>
            </a:r>
            <a:r>
              <a:rPr lang="en-US" dirty="0" smtClean="0"/>
              <a:t> - use this statement to execute some code if the condition is true and another code if the condition is false</a:t>
            </a:r>
          </a:p>
          <a:p>
            <a:r>
              <a:rPr lang="en-US" b="1" dirty="0" smtClean="0"/>
              <a:t>if...else if....else statement</a:t>
            </a:r>
            <a:r>
              <a:rPr lang="en-US" dirty="0" smtClean="0"/>
              <a:t> - use this statement to select one of many blocks of code to be executed</a:t>
            </a:r>
          </a:p>
          <a:p>
            <a:r>
              <a:rPr lang="en-US" b="1" dirty="0" smtClean="0"/>
              <a:t>switch statement</a:t>
            </a:r>
            <a:r>
              <a:rPr lang="en-US" dirty="0" smtClean="0"/>
              <a:t> - use this statement to select one of many blocks of code to be executed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(</a:t>
            </a:r>
            <a:r>
              <a:rPr lang="en-US" i="1" dirty="0" smtClean="0"/>
              <a:t>condition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  {</a:t>
            </a:r>
            <a:br>
              <a:rPr lang="en-US" dirty="0" smtClean="0"/>
            </a:br>
            <a:r>
              <a:rPr lang="en-US" i="1" dirty="0" smtClean="0"/>
              <a:t>  code to be executed if condition is true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If…else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(</a:t>
            </a:r>
            <a:r>
              <a:rPr lang="en-US" i="1" dirty="0" smtClean="0"/>
              <a:t>condition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  {</a:t>
            </a:r>
            <a:br>
              <a:rPr lang="en-US" dirty="0" smtClean="0"/>
            </a:br>
            <a:r>
              <a:rPr lang="en-US" i="1" dirty="0" smtClean="0"/>
              <a:t>  code to be executed if condition is true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}</a:t>
            </a:r>
            <a:br>
              <a:rPr lang="en-US" dirty="0" smtClean="0"/>
            </a:br>
            <a:r>
              <a:rPr lang="en-US" dirty="0" smtClean="0"/>
              <a:t>else</a:t>
            </a:r>
            <a:br>
              <a:rPr lang="en-US" dirty="0" smtClean="0"/>
            </a:br>
            <a:r>
              <a:rPr lang="en-US" dirty="0" smtClean="0"/>
              <a:t>  {</a:t>
            </a:r>
            <a:br>
              <a:rPr lang="en-US" dirty="0" smtClean="0"/>
            </a:br>
            <a:r>
              <a:rPr lang="en-US" i="1" dirty="0" smtClean="0"/>
              <a:t>  code to be executed if condition is not true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… else if … else 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/>
          </a:bodyPr>
          <a:lstStyle/>
          <a:p>
            <a:r>
              <a:rPr lang="en-US" dirty="0" smtClean="0"/>
              <a:t>if (</a:t>
            </a:r>
            <a:r>
              <a:rPr lang="en-US" i="1" dirty="0" smtClean="0"/>
              <a:t>condition1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  {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i="1" dirty="0" smtClean="0"/>
              <a:t>  code to be executed if condition1 is true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}</a:t>
            </a:r>
            <a:br>
              <a:rPr lang="en-US" dirty="0" smtClean="0"/>
            </a:br>
            <a:r>
              <a:rPr lang="en-US" dirty="0" smtClean="0"/>
              <a:t>else if (</a:t>
            </a:r>
            <a:r>
              <a:rPr lang="en-US" i="1" dirty="0" smtClean="0"/>
              <a:t>condition2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  {</a:t>
            </a:r>
            <a:br>
              <a:rPr lang="en-US" dirty="0" smtClean="0"/>
            </a:br>
            <a:r>
              <a:rPr lang="en-US" i="1" dirty="0" smtClean="0"/>
              <a:t>  	code to be executed if condition2 is true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}</a:t>
            </a:r>
            <a:br>
              <a:rPr lang="en-US" dirty="0" smtClean="0"/>
            </a:br>
            <a:r>
              <a:rPr lang="en-US" dirty="0" smtClean="0"/>
              <a:t>else</a:t>
            </a:r>
            <a:br>
              <a:rPr lang="en-US" dirty="0" smtClean="0"/>
            </a:br>
            <a:r>
              <a:rPr lang="en-US" dirty="0" smtClean="0"/>
              <a:t>  {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i="1" dirty="0" smtClean="0"/>
              <a:t>  code to be executed if neither condition1 	nor condition2 is true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JavaScript Switch Statement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switch(n)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case 1:</a:t>
            </a:r>
            <a:br>
              <a:rPr lang="en-US" dirty="0" smtClean="0"/>
            </a:br>
            <a:r>
              <a:rPr lang="en-US" i="1" dirty="0" smtClean="0"/>
              <a:t>  execute code block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break;</a:t>
            </a:r>
            <a:br>
              <a:rPr lang="en-US" dirty="0" smtClean="0"/>
            </a:br>
            <a:r>
              <a:rPr lang="en-US" dirty="0" smtClean="0"/>
              <a:t>case 2:</a:t>
            </a:r>
            <a:br>
              <a:rPr lang="en-US" dirty="0" smtClean="0"/>
            </a:br>
            <a:r>
              <a:rPr lang="en-US" i="1" dirty="0" smtClean="0"/>
              <a:t>  execute code block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break;</a:t>
            </a:r>
            <a:br>
              <a:rPr lang="en-US" dirty="0" smtClean="0"/>
            </a:br>
            <a:r>
              <a:rPr lang="en-US" dirty="0" smtClean="0"/>
              <a:t>default:</a:t>
            </a:r>
            <a:br>
              <a:rPr lang="en-US" dirty="0" smtClean="0"/>
            </a:br>
            <a:r>
              <a:rPr lang="en-US" i="1" dirty="0" smtClean="0"/>
              <a:t>  code to be executed if n is different from case 1 and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Loops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Loops are handy, if you want to run the same code over and over again, each time with a different value.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document.write</a:t>
            </a:r>
            <a:r>
              <a:rPr lang="en-US" dirty="0" smtClean="0"/>
              <a:t>(cars[0] + "&lt;</a:t>
            </a:r>
            <a:r>
              <a:rPr lang="en-US" dirty="0" err="1" smtClean="0"/>
              <a:t>br</a:t>
            </a:r>
            <a:r>
              <a:rPr lang="en-US" dirty="0" smtClean="0"/>
              <a:t>&gt;"); </a:t>
            </a:r>
            <a:br>
              <a:rPr lang="en-US" dirty="0" smtClean="0"/>
            </a:br>
            <a:r>
              <a:rPr lang="en-US" dirty="0" err="1" smtClean="0"/>
              <a:t>document.write</a:t>
            </a:r>
            <a:r>
              <a:rPr lang="en-US" dirty="0" smtClean="0"/>
              <a:t>(cars[1] + "&lt;</a:t>
            </a:r>
            <a:r>
              <a:rPr lang="en-US" dirty="0" err="1" smtClean="0"/>
              <a:t>br</a:t>
            </a:r>
            <a:r>
              <a:rPr lang="en-US" dirty="0" smtClean="0"/>
              <a:t>&gt;"); </a:t>
            </a:r>
            <a:br>
              <a:rPr lang="en-US" dirty="0" smtClean="0"/>
            </a:br>
            <a:r>
              <a:rPr lang="en-US" dirty="0" err="1" smtClean="0"/>
              <a:t>document.write</a:t>
            </a:r>
            <a:r>
              <a:rPr lang="en-US" dirty="0" smtClean="0"/>
              <a:t>(cars[2] + "&lt;</a:t>
            </a:r>
            <a:r>
              <a:rPr lang="en-US" dirty="0" err="1" smtClean="0"/>
              <a:t>br</a:t>
            </a:r>
            <a:r>
              <a:rPr lang="en-US" dirty="0" smtClean="0"/>
              <a:t>&gt;"); </a:t>
            </a:r>
            <a:br>
              <a:rPr lang="en-US" dirty="0" smtClean="0"/>
            </a:br>
            <a:r>
              <a:rPr lang="en-US" dirty="0" err="1" smtClean="0"/>
              <a:t>document.write</a:t>
            </a:r>
            <a:r>
              <a:rPr lang="en-US" dirty="0" smtClean="0"/>
              <a:t>(cars[3] + "&lt;</a:t>
            </a:r>
            <a:r>
              <a:rPr lang="en-US" dirty="0" err="1" smtClean="0"/>
              <a:t>br</a:t>
            </a:r>
            <a:r>
              <a:rPr lang="en-US" dirty="0" smtClean="0"/>
              <a:t>&gt;"); </a:t>
            </a:r>
            <a:br>
              <a:rPr lang="en-US" dirty="0" smtClean="0"/>
            </a:br>
            <a:r>
              <a:rPr lang="en-US" dirty="0" err="1" smtClean="0"/>
              <a:t>document.write</a:t>
            </a:r>
            <a:r>
              <a:rPr lang="en-US" dirty="0" smtClean="0"/>
              <a:t>(cars[4] + "&lt;</a:t>
            </a:r>
            <a:r>
              <a:rPr lang="en-US" dirty="0" err="1" smtClean="0"/>
              <a:t>br</a:t>
            </a:r>
            <a:r>
              <a:rPr lang="en-US" dirty="0" smtClean="0"/>
              <a:t>&gt;"); </a:t>
            </a:r>
            <a:br>
              <a:rPr lang="en-US" dirty="0" smtClean="0"/>
            </a:br>
            <a:r>
              <a:rPr lang="en-US" dirty="0" err="1" smtClean="0"/>
              <a:t>document.write</a:t>
            </a:r>
            <a:r>
              <a:rPr lang="en-US" dirty="0" smtClean="0"/>
              <a:t>(cars[5] + "&lt;</a:t>
            </a:r>
            <a:r>
              <a:rPr lang="en-US" dirty="0" err="1" smtClean="0"/>
              <a:t>br</a:t>
            </a:r>
            <a:r>
              <a:rPr lang="en-US" dirty="0" smtClean="0"/>
              <a:t>&gt;"); </a:t>
            </a:r>
            <a:br>
              <a:rPr lang="en-US" dirty="0" smtClean="0"/>
            </a:br>
            <a:r>
              <a:rPr lang="en-US" dirty="0" err="1" smtClean="0"/>
              <a:t>document.write</a:t>
            </a:r>
            <a:r>
              <a:rPr lang="en-US" dirty="0" smtClean="0"/>
              <a:t>(cars[6] + "&lt;</a:t>
            </a:r>
            <a:r>
              <a:rPr lang="en-US" dirty="0" err="1" smtClean="0"/>
              <a:t>br</a:t>
            </a:r>
            <a:r>
              <a:rPr lang="en-US" dirty="0" smtClean="0"/>
              <a:t>&gt;"); </a:t>
            </a:r>
            <a:br>
              <a:rPr lang="en-US" dirty="0" smtClean="0"/>
            </a:br>
            <a:r>
              <a:rPr lang="en-US" dirty="0" err="1" smtClean="0"/>
              <a:t>document.write</a:t>
            </a:r>
            <a:r>
              <a:rPr lang="en-US" dirty="0" smtClean="0"/>
              <a:t>(cars[7] + "&lt;</a:t>
            </a:r>
            <a:r>
              <a:rPr lang="en-US" dirty="0" err="1" smtClean="0"/>
              <a:t>br</a:t>
            </a:r>
            <a:r>
              <a:rPr lang="en-US" dirty="0" smtClean="0"/>
              <a:t>&gt;"); </a:t>
            </a:r>
            <a:br>
              <a:rPr lang="en-US" dirty="0" smtClean="0"/>
            </a:br>
            <a:r>
              <a:rPr lang="en-US" dirty="0" err="1" smtClean="0"/>
              <a:t>document.write</a:t>
            </a:r>
            <a:r>
              <a:rPr lang="en-US" dirty="0" smtClean="0"/>
              <a:t>(cars[8] + "&lt;</a:t>
            </a:r>
            <a:r>
              <a:rPr lang="en-US" dirty="0" err="1" smtClean="0"/>
              <a:t>br</a:t>
            </a:r>
            <a:r>
              <a:rPr lang="en-US" dirty="0" smtClean="0"/>
              <a:t>&gt;"); </a:t>
            </a:r>
            <a:br>
              <a:rPr lang="en-US" dirty="0" smtClean="0"/>
            </a:br>
            <a:r>
              <a:rPr lang="en-US" dirty="0" err="1" smtClean="0"/>
              <a:t>document.write</a:t>
            </a:r>
            <a:r>
              <a:rPr lang="en-US" dirty="0" smtClean="0"/>
              <a:t>(cars[9] + "&lt;</a:t>
            </a:r>
            <a:r>
              <a:rPr lang="en-US" dirty="0" err="1" smtClean="0"/>
              <a:t>br</a:t>
            </a:r>
            <a:r>
              <a:rPr lang="en-US" dirty="0" smtClean="0"/>
              <a:t>&gt;"); </a:t>
            </a:r>
            <a:br>
              <a:rPr lang="en-US" dirty="0" smtClean="0"/>
            </a:br>
            <a:r>
              <a:rPr lang="en-US" dirty="0" err="1" smtClean="0"/>
              <a:t>document.write</a:t>
            </a:r>
            <a:r>
              <a:rPr lang="en-US" dirty="0" smtClean="0"/>
              <a:t>(cars[10] + "&lt;</a:t>
            </a:r>
            <a:r>
              <a:rPr lang="en-US" dirty="0" err="1" smtClean="0"/>
              <a:t>br</a:t>
            </a:r>
            <a:r>
              <a:rPr lang="en-US" dirty="0" smtClean="0"/>
              <a:t>&gt;");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(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=0;i&lt;=10;i++)</a:t>
            </a:r>
            <a:br>
              <a:rPr lang="en-US" dirty="0" smtClean="0"/>
            </a:br>
            <a:r>
              <a:rPr lang="en-US" dirty="0" smtClean="0"/>
              <a:t>{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document.write</a:t>
            </a:r>
            <a:r>
              <a:rPr lang="en-US" dirty="0" smtClean="0"/>
              <a:t>(cars[</a:t>
            </a:r>
            <a:r>
              <a:rPr lang="en-US" dirty="0" err="1" smtClean="0"/>
              <a:t>i</a:t>
            </a:r>
            <a:r>
              <a:rPr lang="en-US" dirty="0" smtClean="0"/>
              <a:t>] + "&lt;</a:t>
            </a:r>
            <a:r>
              <a:rPr lang="en-US" dirty="0" err="1" smtClean="0"/>
              <a:t>br</a:t>
            </a:r>
            <a:r>
              <a:rPr lang="en-US" dirty="0" smtClean="0"/>
              <a:t>&gt;");</a:t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 Loop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(</a:t>
            </a:r>
            <a:r>
              <a:rPr lang="en-US" i="1" dirty="0" smtClean="0"/>
              <a:t>variable initialization ; Condition Checking ; increment or decrement 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  {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i="1" dirty="0" smtClean="0"/>
              <a:t>  the code block to be executed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While Loop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while (</a:t>
            </a:r>
            <a:r>
              <a:rPr lang="en-US" i="1" dirty="0" smtClean="0"/>
              <a:t>condition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  {</a:t>
            </a:r>
            <a:br>
              <a:rPr lang="en-US" dirty="0" smtClean="0"/>
            </a:br>
            <a:r>
              <a:rPr lang="en-US" i="1" dirty="0" smtClean="0"/>
              <a:t>  code block to be executed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want to execute code when an </a:t>
            </a:r>
            <a:r>
              <a:rPr lang="en-US" b="1" dirty="0" smtClean="0"/>
              <a:t>event</a:t>
            </a:r>
            <a:r>
              <a:rPr lang="en-US" dirty="0" smtClean="0"/>
              <a:t> occurs, like when the user clicks a button.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 While Loop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br>
              <a:rPr lang="en-US" dirty="0" smtClean="0"/>
            </a:br>
            <a:r>
              <a:rPr lang="en-US" dirty="0" smtClean="0"/>
              <a:t>  {</a:t>
            </a:r>
            <a:br>
              <a:rPr lang="en-US" dirty="0" smtClean="0"/>
            </a:br>
            <a:r>
              <a:rPr lang="en-US" i="1" dirty="0" smtClean="0"/>
              <a:t>  code block to be executed</a:t>
            </a:r>
            <a:br>
              <a:rPr lang="en-US" i="1" dirty="0" smtClean="0"/>
            </a:br>
            <a:r>
              <a:rPr lang="en-US" i="1" dirty="0" smtClean="0"/>
              <a:t>  </a:t>
            </a: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while (</a:t>
            </a:r>
            <a:r>
              <a:rPr lang="en-US" i="1" dirty="0" smtClean="0"/>
              <a:t>condition</a:t>
            </a:r>
            <a:r>
              <a:rPr lang="en-US" dirty="0" smtClean="0"/>
              <a:t>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Break and Continue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Break Statement</a:t>
            </a:r>
          </a:p>
          <a:p>
            <a:endParaRPr lang="en-US" dirty="0" smtClean="0"/>
          </a:p>
          <a:p>
            <a:r>
              <a:rPr lang="en-US" dirty="0" smtClean="0"/>
              <a:t>You have already seen the break statement used in an earlier chapter of this tutorial. It was used to "jump out" of a switch() statement.</a:t>
            </a:r>
          </a:p>
          <a:p>
            <a:endParaRPr lang="en-US" dirty="0" smtClean="0"/>
          </a:p>
          <a:p>
            <a:r>
              <a:rPr lang="en-US" dirty="0" smtClean="0"/>
              <a:t>The break statement can also be used to jump out of a loop.  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break statement</a:t>
            </a:r>
            <a:r>
              <a:rPr lang="en-US" dirty="0" smtClean="0"/>
              <a:t> breaks the loop and continues executing the code after the loop (if any):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=0;i&lt;10;i++)</a:t>
            </a:r>
            <a:br>
              <a:rPr lang="en-US" dirty="0" smtClean="0"/>
            </a:br>
            <a:r>
              <a:rPr lang="en-US" dirty="0" smtClean="0"/>
              <a:t>  {</a:t>
            </a:r>
            <a:br>
              <a:rPr lang="en-US" dirty="0" smtClean="0"/>
            </a:br>
            <a:r>
              <a:rPr lang="en-US" dirty="0" smtClean="0"/>
              <a:t>  if (</a:t>
            </a:r>
            <a:r>
              <a:rPr lang="en-US" dirty="0" err="1" smtClean="0"/>
              <a:t>i</a:t>
            </a:r>
            <a:r>
              <a:rPr lang="en-US" dirty="0" smtClean="0"/>
              <a:t>==3)</a:t>
            </a:r>
            <a:br>
              <a:rPr lang="en-US" dirty="0" smtClean="0"/>
            </a:br>
            <a:r>
              <a:rPr lang="en-US" dirty="0" smtClean="0"/>
              <a:t>    {</a:t>
            </a:r>
            <a:br>
              <a:rPr lang="en-US" dirty="0" smtClean="0"/>
            </a:br>
            <a:r>
              <a:rPr lang="en-US" dirty="0" smtClean="0"/>
              <a:t>    break;</a:t>
            </a:r>
            <a:br>
              <a:rPr lang="en-US" dirty="0" smtClean="0"/>
            </a:br>
            <a:r>
              <a:rPr lang="en-US" dirty="0" smtClean="0"/>
              <a:t>    }</a:t>
            </a:r>
            <a:br>
              <a:rPr lang="en-US" dirty="0" smtClean="0"/>
            </a:br>
            <a:r>
              <a:rPr lang="en-US" dirty="0" smtClean="0"/>
              <a:t>  x=x + "The number is " + </a:t>
            </a:r>
            <a:r>
              <a:rPr lang="en-US" dirty="0" err="1" smtClean="0"/>
              <a:t>i</a:t>
            </a:r>
            <a:r>
              <a:rPr lang="en-US" dirty="0" smtClean="0"/>
              <a:t> +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  <a:br>
              <a:rPr lang="en-US" dirty="0" smtClean="0"/>
            </a:br>
            <a:r>
              <a:rPr lang="en-US" dirty="0" smtClean="0"/>
              <a:t>  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Continue Statement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continue statement</a:t>
            </a:r>
            <a:r>
              <a:rPr lang="en-US" dirty="0" smtClean="0"/>
              <a:t> breaks one iteration (in the loop), if a specified condition occurs, and continues with the next iteration in the loop.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=0;i&lt;=10;i++)</a:t>
            </a:r>
            <a:br>
              <a:rPr lang="en-US" dirty="0" smtClean="0"/>
            </a:br>
            <a:r>
              <a:rPr lang="en-US" dirty="0" smtClean="0"/>
              <a:t> {</a:t>
            </a:r>
            <a:br>
              <a:rPr lang="en-US" dirty="0" smtClean="0"/>
            </a:br>
            <a:r>
              <a:rPr lang="en-US" dirty="0" smtClean="0"/>
              <a:t> if (</a:t>
            </a:r>
            <a:r>
              <a:rPr lang="en-US" dirty="0" err="1" smtClean="0"/>
              <a:t>i</a:t>
            </a:r>
            <a:r>
              <a:rPr lang="en-US" dirty="0" smtClean="0"/>
              <a:t>==3) continue;</a:t>
            </a:r>
            <a:br>
              <a:rPr lang="en-US" dirty="0" smtClean="0"/>
            </a:br>
            <a:r>
              <a:rPr lang="en-US" dirty="0" smtClean="0"/>
              <a:t>  x=x + "The number is " + </a:t>
            </a:r>
            <a:r>
              <a:rPr lang="en-US" dirty="0" err="1" smtClean="0"/>
              <a:t>i</a:t>
            </a:r>
            <a:r>
              <a:rPr lang="en-US" dirty="0" smtClean="0"/>
              <a:t> +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  <a:br>
              <a:rPr lang="en-US" dirty="0" smtClean="0"/>
            </a:br>
            <a:r>
              <a:rPr lang="en-US" dirty="0" smtClean="0"/>
              <a:t>  }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Script Labels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break </a:t>
            </a:r>
            <a:r>
              <a:rPr lang="en-US" i="1" dirty="0" err="1" smtClean="0"/>
              <a:t>labelname</a:t>
            </a:r>
            <a:r>
              <a:rPr lang="en-US" dirty="0" smtClean="0"/>
              <a:t>;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continue </a:t>
            </a:r>
            <a:r>
              <a:rPr lang="en-US" i="1" dirty="0" err="1" smtClean="0"/>
              <a:t>labelname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Script Labels 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cars=["</a:t>
            </a:r>
            <a:r>
              <a:rPr lang="en-US" dirty="0" err="1" smtClean="0"/>
              <a:t>BMW","Volvo","Saab","Ford</a:t>
            </a:r>
            <a:r>
              <a:rPr lang="en-US" dirty="0" smtClean="0"/>
              <a:t>"];</a:t>
            </a:r>
            <a:br>
              <a:rPr lang="en-US" dirty="0" smtClean="0"/>
            </a:br>
            <a:r>
              <a:rPr lang="en-US" dirty="0" smtClean="0"/>
              <a:t>list: 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err="1" smtClean="0"/>
              <a:t>document.write</a:t>
            </a:r>
            <a:r>
              <a:rPr lang="en-US" dirty="0" smtClean="0"/>
              <a:t>(cars[0] + "&lt;</a:t>
            </a:r>
            <a:r>
              <a:rPr lang="en-US" dirty="0" err="1" smtClean="0"/>
              <a:t>br</a:t>
            </a:r>
            <a:r>
              <a:rPr lang="en-US" dirty="0" smtClean="0"/>
              <a:t>&gt;"); </a:t>
            </a:r>
            <a:br>
              <a:rPr lang="en-US" dirty="0" smtClean="0"/>
            </a:br>
            <a:r>
              <a:rPr lang="en-US" dirty="0" err="1" smtClean="0"/>
              <a:t>document.write</a:t>
            </a:r>
            <a:r>
              <a:rPr lang="en-US" dirty="0" smtClean="0"/>
              <a:t>(cars[1] + "&lt;</a:t>
            </a:r>
            <a:r>
              <a:rPr lang="en-US" dirty="0" err="1" smtClean="0"/>
              <a:t>br</a:t>
            </a:r>
            <a:r>
              <a:rPr lang="en-US" dirty="0" smtClean="0"/>
              <a:t>&gt;"); </a:t>
            </a:r>
            <a:br>
              <a:rPr lang="en-US" dirty="0" smtClean="0"/>
            </a:br>
            <a:r>
              <a:rPr lang="en-US" dirty="0" err="1" smtClean="0"/>
              <a:t>document.write</a:t>
            </a:r>
            <a:r>
              <a:rPr lang="en-US" dirty="0" smtClean="0"/>
              <a:t>(cars[2] + "&lt;</a:t>
            </a:r>
            <a:r>
              <a:rPr lang="en-US" dirty="0" err="1" smtClean="0"/>
              <a:t>br</a:t>
            </a:r>
            <a:r>
              <a:rPr lang="en-US" dirty="0" smtClean="0"/>
              <a:t>&gt;"); </a:t>
            </a:r>
            <a:br>
              <a:rPr lang="en-US" dirty="0" smtClean="0"/>
            </a:br>
            <a:r>
              <a:rPr lang="en-US" dirty="0" smtClean="0"/>
              <a:t>break list;</a:t>
            </a:r>
            <a:br>
              <a:rPr lang="en-US" dirty="0" smtClean="0"/>
            </a:br>
            <a:r>
              <a:rPr lang="en-US" dirty="0" err="1" smtClean="0"/>
              <a:t>document.write</a:t>
            </a:r>
            <a:r>
              <a:rPr lang="en-US" dirty="0" smtClean="0"/>
              <a:t>(cars[3] + "&lt;</a:t>
            </a:r>
            <a:r>
              <a:rPr lang="en-US" dirty="0" err="1" smtClean="0"/>
              <a:t>br</a:t>
            </a:r>
            <a:r>
              <a:rPr lang="en-US" dirty="0" smtClean="0"/>
              <a:t>&gt;"); </a:t>
            </a:r>
            <a:br>
              <a:rPr lang="en-US" dirty="0" smtClean="0"/>
            </a:br>
            <a:r>
              <a:rPr lang="en-US" dirty="0" err="1" smtClean="0"/>
              <a:t>document.write</a:t>
            </a:r>
            <a:r>
              <a:rPr lang="en-US" dirty="0" smtClean="0"/>
              <a:t>(cars[4] + "&lt;</a:t>
            </a:r>
            <a:r>
              <a:rPr lang="en-US" dirty="0" err="1" smtClean="0"/>
              <a:t>br</a:t>
            </a:r>
            <a:r>
              <a:rPr lang="en-US" dirty="0" smtClean="0"/>
              <a:t>&gt;"); </a:t>
            </a:r>
            <a:br>
              <a:rPr lang="en-US" dirty="0" smtClean="0"/>
            </a:br>
            <a:r>
              <a:rPr lang="en-US" dirty="0" err="1" smtClean="0"/>
              <a:t>document.write</a:t>
            </a:r>
            <a:r>
              <a:rPr lang="en-US" dirty="0" smtClean="0"/>
              <a:t>(cars[5] + "&lt;</a:t>
            </a:r>
            <a:r>
              <a:rPr lang="en-US" dirty="0" err="1" smtClean="0"/>
              <a:t>br</a:t>
            </a:r>
            <a:r>
              <a:rPr lang="en-US" dirty="0" smtClean="0"/>
              <a:t>&gt;"); </a:t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Script Error Handling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try</a:t>
            </a:r>
            <a:r>
              <a:rPr lang="en-US" dirty="0" smtClean="0"/>
              <a:t> statement lets you to test a block of code for errors.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catch</a:t>
            </a:r>
            <a:r>
              <a:rPr lang="en-US" dirty="0" smtClean="0"/>
              <a:t> statement lets you handle the error.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throw</a:t>
            </a:r>
            <a:r>
              <a:rPr lang="en-US" dirty="0" smtClean="0"/>
              <a:t> statement lets you create custom errors.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Errors Will Happen!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the JavaScript engine is executing JavaScript code, different errors can occur:</a:t>
            </a:r>
          </a:p>
          <a:p>
            <a:r>
              <a:rPr lang="en-US" dirty="0" smtClean="0"/>
              <a:t>It can be syntax errors, typically coding errors or typos made by the programmer.</a:t>
            </a:r>
          </a:p>
          <a:p>
            <a:r>
              <a:rPr lang="en-US" dirty="0" smtClean="0"/>
              <a:t>It can be misspelled or missing features in the language (maybe due to browser differences).</a:t>
            </a:r>
          </a:p>
          <a:p>
            <a:r>
              <a:rPr lang="en-US" dirty="0" smtClean="0"/>
              <a:t>It can be errors due to wrong input, from a user, or from an Internet server.</a:t>
            </a:r>
          </a:p>
          <a:p>
            <a:r>
              <a:rPr lang="en-US" dirty="0" smtClean="0"/>
              <a:t>And, of course, it can be many other unforeseeable things.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Throws Errors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an error occurs, when something goes wrong, the JavaScript engine will normally stop, and generate an error message.</a:t>
            </a:r>
          </a:p>
          <a:p>
            <a:endParaRPr lang="en-US" dirty="0" smtClean="0"/>
          </a:p>
          <a:p>
            <a:r>
              <a:rPr lang="en-US" dirty="0" smtClean="0"/>
              <a:t>The technical term for this is: JavaScript will </a:t>
            </a:r>
            <a:r>
              <a:rPr lang="en-US" b="1" dirty="0" smtClean="0"/>
              <a:t>throw</a:t>
            </a:r>
            <a:r>
              <a:rPr lang="en-US" dirty="0" smtClean="0"/>
              <a:t> an error.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we put JavaScript code inside a </a:t>
            </a:r>
            <a:r>
              <a:rPr lang="en-US" b="1" dirty="0" smtClean="0"/>
              <a:t>function</a:t>
            </a:r>
            <a:r>
              <a:rPr lang="en-US" dirty="0" smtClean="0"/>
              <a:t>, we can call that function when an event occurs.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try and catch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try</a:t>
            </a:r>
            <a:r>
              <a:rPr lang="en-US" dirty="0" smtClean="0"/>
              <a:t> statement allows you to define a block of code to be tested for errors while it is being executed.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catch</a:t>
            </a:r>
            <a:r>
              <a:rPr lang="en-US" dirty="0" smtClean="0"/>
              <a:t> statement allows you to define a block of code to be executed, if an error occurs in the try block.</a:t>
            </a:r>
          </a:p>
          <a:p>
            <a:r>
              <a:rPr lang="en-US" dirty="0" smtClean="0"/>
              <a:t>The JavaScript statements </a:t>
            </a:r>
            <a:r>
              <a:rPr lang="en-US" b="1" dirty="0" smtClean="0"/>
              <a:t>try</a:t>
            </a:r>
            <a:r>
              <a:rPr lang="en-US" dirty="0" smtClean="0"/>
              <a:t> and </a:t>
            </a:r>
            <a:r>
              <a:rPr lang="en-US" b="1" dirty="0" smtClean="0"/>
              <a:t>catch</a:t>
            </a:r>
            <a:r>
              <a:rPr lang="en-US" dirty="0" smtClean="0"/>
              <a:t> come in pairs.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try</a:t>
            </a:r>
            <a:br>
              <a:rPr lang="en-US" dirty="0" smtClean="0"/>
            </a:br>
            <a:r>
              <a:rPr lang="en-US" dirty="0" smtClean="0"/>
              <a:t>  {</a:t>
            </a:r>
            <a:br>
              <a:rPr lang="en-US" dirty="0" smtClean="0"/>
            </a:br>
            <a:r>
              <a:rPr lang="en-US" dirty="0" smtClean="0"/>
              <a:t>  //Run some code here</a:t>
            </a:r>
            <a:br>
              <a:rPr lang="en-US" dirty="0" smtClean="0"/>
            </a:br>
            <a:r>
              <a:rPr lang="en-US" dirty="0" smtClean="0"/>
              <a:t>  }</a:t>
            </a:r>
            <a:br>
              <a:rPr lang="en-US" dirty="0" smtClean="0"/>
            </a:br>
            <a:r>
              <a:rPr lang="en-US" dirty="0" smtClean="0"/>
              <a:t>catch(err)</a:t>
            </a:r>
            <a:br>
              <a:rPr lang="en-US" dirty="0" smtClean="0"/>
            </a:br>
            <a:r>
              <a:rPr lang="en-US" dirty="0" smtClean="0"/>
              <a:t>  {</a:t>
            </a:r>
            <a:br>
              <a:rPr lang="en-US" dirty="0" smtClean="0"/>
            </a:br>
            <a:r>
              <a:rPr lang="en-US" dirty="0" smtClean="0"/>
              <a:t>  //Handle errors here</a:t>
            </a:r>
            <a:br>
              <a:rPr lang="en-US" dirty="0" smtClean="0"/>
            </a:br>
            <a:r>
              <a:rPr lang="en-US" dirty="0" smtClean="0"/>
              <a:t>  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&lt;script&gt;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txt="";</a:t>
            </a:r>
            <a:br>
              <a:rPr lang="en-US" dirty="0" smtClean="0"/>
            </a:br>
            <a:r>
              <a:rPr lang="en-US" dirty="0" smtClean="0"/>
              <a:t>function message()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try</a:t>
            </a:r>
            <a:br>
              <a:rPr lang="en-US" dirty="0" smtClean="0"/>
            </a:br>
            <a:r>
              <a:rPr lang="en-US" dirty="0" smtClean="0"/>
              <a:t>  {</a:t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dirty="0" err="1" smtClean="0"/>
              <a:t>adddlert</a:t>
            </a:r>
            <a:r>
              <a:rPr lang="en-US" dirty="0" smtClean="0"/>
              <a:t>("Welcome guest!");</a:t>
            </a:r>
            <a:br>
              <a:rPr lang="en-US" dirty="0" smtClean="0"/>
            </a:br>
            <a:r>
              <a:rPr lang="en-US" dirty="0" smtClean="0"/>
              <a:t>  }</a:t>
            </a:r>
            <a:br>
              <a:rPr lang="en-US" dirty="0" smtClean="0"/>
            </a:br>
            <a:r>
              <a:rPr lang="en-US" dirty="0" smtClean="0"/>
              <a:t>catch(err)</a:t>
            </a:r>
            <a:br>
              <a:rPr lang="en-US" dirty="0" smtClean="0"/>
            </a:br>
            <a:r>
              <a:rPr lang="en-US" dirty="0" smtClean="0"/>
              <a:t>  {</a:t>
            </a:r>
            <a:br>
              <a:rPr lang="en-US" dirty="0" smtClean="0"/>
            </a:br>
            <a:r>
              <a:rPr lang="en-US" dirty="0" smtClean="0"/>
              <a:t>  txt="There was an error on this page.\n\n";</a:t>
            </a:r>
            <a:br>
              <a:rPr lang="en-US" dirty="0" smtClean="0"/>
            </a:br>
            <a:r>
              <a:rPr lang="en-US" dirty="0" smtClean="0"/>
              <a:t>  txt+="Error description: " + </a:t>
            </a:r>
            <a:r>
              <a:rPr lang="en-US" dirty="0" err="1" smtClean="0"/>
              <a:t>err.message</a:t>
            </a:r>
            <a:r>
              <a:rPr lang="en-US" dirty="0" smtClean="0"/>
              <a:t> + "\n\n";</a:t>
            </a:r>
            <a:br>
              <a:rPr lang="en-US" dirty="0" smtClean="0"/>
            </a:br>
            <a:r>
              <a:rPr lang="en-US" dirty="0" smtClean="0"/>
              <a:t>  txt+="Click OK to continue.\n\n";</a:t>
            </a:r>
            <a:br>
              <a:rPr lang="en-US" dirty="0" smtClean="0"/>
            </a:br>
            <a:r>
              <a:rPr lang="en-US" dirty="0" smtClean="0"/>
              <a:t>  alert(txt);</a:t>
            </a:r>
            <a:br>
              <a:rPr lang="en-US" dirty="0" smtClean="0"/>
            </a:br>
            <a:r>
              <a:rPr lang="en-US" dirty="0" smtClean="0"/>
              <a:t>  }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&lt;/script&gt;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&lt;input type="button" value="View message" </a:t>
            </a:r>
            <a:r>
              <a:rPr lang="en-US" dirty="0" err="1" smtClean="0"/>
              <a:t>onclick</a:t>
            </a:r>
            <a:r>
              <a:rPr lang="en-US" dirty="0" smtClean="0"/>
              <a:t>="message()"&gt;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Throw Statement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throw statement allows you to create a custom error.</a:t>
            </a:r>
          </a:p>
          <a:p>
            <a:r>
              <a:rPr lang="en-US" dirty="0" smtClean="0"/>
              <a:t>The correct technical term is to create or </a:t>
            </a:r>
            <a:r>
              <a:rPr lang="en-US" b="1" dirty="0" smtClean="0"/>
              <a:t>throw an exception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you use the throw statement together with try and catch, you can control program flow and generate custom error messages.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script&gt;</a:t>
            </a:r>
            <a:br>
              <a:rPr lang="en-US" dirty="0" smtClean="0"/>
            </a:br>
            <a:r>
              <a:rPr lang="en-US" dirty="0" smtClean="0"/>
              <a:t>function </a:t>
            </a:r>
            <a:r>
              <a:rPr lang="en-US" dirty="0" err="1" smtClean="0"/>
              <a:t>myFunction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	try</a:t>
            </a:r>
            <a:br>
              <a:rPr lang="en-US" dirty="0" smtClean="0"/>
            </a:br>
            <a:r>
              <a:rPr lang="en-US" dirty="0" smtClean="0"/>
              <a:t>	{ 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var</a:t>
            </a:r>
            <a:r>
              <a:rPr lang="en-US" dirty="0" smtClean="0"/>
              <a:t> x=</a:t>
            </a:r>
            <a:r>
              <a:rPr lang="en-US" dirty="0" err="1" smtClean="0"/>
              <a:t>document.getElementById</a:t>
            </a:r>
            <a:r>
              <a:rPr lang="en-US" dirty="0" smtClean="0"/>
              <a:t>("demo").value;</a:t>
            </a:r>
            <a:br>
              <a:rPr lang="en-US" dirty="0" smtClean="0"/>
            </a:br>
            <a:r>
              <a:rPr lang="en-US" dirty="0" smtClean="0"/>
              <a:t>		if(x=="")    throw "empty";</a:t>
            </a:r>
            <a:br>
              <a:rPr lang="en-US" dirty="0" smtClean="0"/>
            </a:br>
            <a:r>
              <a:rPr lang="en-US" dirty="0" smtClean="0"/>
              <a:t>		if(</a:t>
            </a:r>
            <a:r>
              <a:rPr lang="en-US" dirty="0" err="1" smtClean="0"/>
              <a:t>isNaN</a:t>
            </a:r>
            <a:r>
              <a:rPr lang="en-US" dirty="0" smtClean="0"/>
              <a:t>(x)) throw "not a number";</a:t>
            </a:r>
            <a:br>
              <a:rPr lang="en-US" dirty="0" smtClean="0"/>
            </a:br>
            <a:r>
              <a:rPr lang="en-US" dirty="0" smtClean="0"/>
              <a:t>		if(x&gt;10)     throw "to high";</a:t>
            </a:r>
            <a:br>
              <a:rPr lang="en-US" dirty="0" smtClean="0"/>
            </a:br>
            <a:r>
              <a:rPr lang="en-US" dirty="0" smtClean="0"/>
              <a:t>		if(x&lt;5)      throw "too low";</a:t>
            </a:r>
            <a:br>
              <a:rPr lang="en-US" dirty="0" smtClean="0"/>
            </a:br>
            <a:r>
              <a:rPr lang="en-US" dirty="0" smtClean="0"/>
              <a:t>	}</a:t>
            </a:r>
            <a:br>
              <a:rPr lang="en-US" dirty="0" smtClean="0"/>
            </a:br>
            <a:r>
              <a:rPr lang="en-US" dirty="0" smtClean="0"/>
              <a:t>	catch(err)</a:t>
            </a:r>
            <a:br>
              <a:rPr lang="en-US" dirty="0" smtClean="0"/>
            </a:br>
            <a:r>
              <a:rPr lang="en-US" dirty="0" smtClean="0"/>
              <a:t>	{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var</a:t>
            </a:r>
            <a:r>
              <a:rPr lang="en-US" dirty="0" smtClean="0"/>
              <a:t> y=</a:t>
            </a:r>
            <a:r>
              <a:rPr lang="en-US" dirty="0" err="1" smtClean="0"/>
              <a:t>document.getElementById</a:t>
            </a:r>
            <a:r>
              <a:rPr lang="en-US" dirty="0" smtClean="0"/>
              <a:t>("mess");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y.innerHTML</a:t>
            </a:r>
            <a:r>
              <a:rPr lang="en-US" dirty="0" smtClean="0"/>
              <a:t>="Error: " + err + ".";}</a:t>
            </a:r>
            <a:br>
              <a:rPr lang="en-US" dirty="0" smtClean="0"/>
            </a:br>
            <a:r>
              <a:rPr lang="en-US" dirty="0" smtClean="0"/>
              <a:t>	}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&lt;/script&gt;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&lt;p&gt;Please input a number between 5 and 10:&lt;/p&gt;</a:t>
            </a:r>
            <a:br>
              <a:rPr lang="en-US" dirty="0" smtClean="0"/>
            </a:br>
            <a:r>
              <a:rPr lang="en-US" dirty="0" smtClean="0"/>
              <a:t>&lt;input id="demo" type="text"&gt;</a:t>
            </a:r>
            <a:br>
              <a:rPr lang="en-US" dirty="0" smtClean="0"/>
            </a:br>
            <a:r>
              <a:rPr lang="en-US" dirty="0" smtClean="0"/>
              <a:t>&lt;button type="button" </a:t>
            </a:r>
            <a:r>
              <a:rPr lang="en-US" dirty="0" err="1" smtClean="0"/>
              <a:t>onclick</a:t>
            </a:r>
            <a:r>
              <a:rPr lang="en-US" dirty="0" smtClean="0"/>
              <a:t>="</a:t>
            </a:r>
            <a:r>
              <a:rPr lang="en-US" dirty="0" err="1" smtClean="0"/>
              <a:t>myFunction</a:t>
            </a:r>
            <a:r>
              <a:rPr lang="en-US" dirty="0" smtClean="0"/>
              <a:t>()"&gt;Test Input&lt;/button&gt;</a:t>
            </a:r>
            <a:br>
              <a:rPr lang="en-US" dirty="0" smtClean="0"/>
            </a:br>
            <a:r>
              <a:rPr lang="en-US" dirty="0" smtClean="0"/>
              <a:t>&lt;p id="mess"&gt;&lt;/p&gt;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Form Validation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481328"/>
            <a:ext cx="8229600" cy="5071872"/>
          </a:xfrm>
        </p:spPr>
        <p:txBody>
          <a:bodyPr/>
          <a:lstStyle/>
          <a:p>
            <a:r>
              <a:rPr lang="en-US" dirty="0" smtClean="0"/>
              <a:t>JavaScript can be used to validate data in HTML forms before sending off the content to a server.</a:t>
            </a:r>
          </a:p>
          <a:p>
            <a:r>
              <a:rPr lang="en-US" dirty="0" smtClean="0"/>
              <a:t>Form data that typically are checked by a JavaScript could be:</a:t>
            </a:r>
          </a:p>
          <a:p>
            <a:endParaRPr lang="en-US" dirty="0" smtClean="0"/>
          </a:p>
          <a:p>
            <a:r>
              <a:rPr lang="en-US" dirty="0" smtClean="0"/>
              <a:t>has the user left required fields empty?</a:t>
            </a:r>
          </a:p>
          <a:p>
            <a:r>
              <a:rPr lang="en-US" dirty="0" smtClean="0"/>
              <a:t>has the user entered a valid e-mail address?</a:t>
            </a:r>
          </a:p>
          <a:p>
            <a:r>
              <a:rPr lang="en-US" dirty="0" smtClean="0"/>
              <a:t>has the user entered a valid date?</a:t>
            </a:r>
          </a:p>
          <a:p>
            <a:r>
              <a:rPr lang="en-US" dirty="0" smtClean="0"/>
              <a:t>has the user entered text in a numeric field?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Fields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dirty="0" err="1" smtClean="0"/>
              <a:t>validateForm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x=</a:t>
            </a:r>
            <a:r>
              <a:rPr lang="en-US" dirty="0" err="1" smtClean="0"/>
              <a:t>document.forms</a:t>
            </a:r>
            <a:r>
              <a:rPr lang="en-US" dirty="0" smtClean="0"/>
              <a:t>["</a:t>
            </a:r>
            <a:r>
              <a:rPr lang="en-US" dirty="0" err="1" smtClean="0"/>
              <a:t>myForm</a:t>
            </a:r>
            <a:r>
              <a:rPr lang="en-US" dirty="0" smtClean="0"/>
              <a:t>"]["</a:t>
            </a:r>
            <a:r>
              <a:rPr lang="en-US" dirty="0" err="1" smtClean="0"/>
              <a:t>fname</a:t>
            </a:r>
            <a:r>
              <a:rPr lang="en-US" dirty="0" smtClean="0"/>
              <a:t>"].value;</a:t>
            </a:r>
            <a:br>
              <a:rPr lang="en-US" dirty="0" smtClean="0"/>
            </a:br>
            <a:r>
              <a:rPr lang="en-US" dirty="0" smtClean="0"/>
              <a:t>if (x==null || x=="")</a:t>
            </a:r>
            <a:br>
              <a:rPr lang="en-US" dirty="0" smtClean="0"/>
            </a:br>
            <a:r>
              <a:rPr lang="en-US" dirty="0" smtClean="0"/>
              <a:t>  {</a:t>
            </a:r>
            <a:br>
              <a:rPr lang="en-US" dirty="0" smtClean="0"/>
            </a:br>
            <a:r>
              <a:rPr lang="en-US" dirty="0" smtClean="0"/>
              <a:t>  alert("First name must be filled out");</a:t>
            </a:r>
            <a:br>
              <a:rPr lang="en-US" dirty="0" smtClean="0"/>
            </a:br>
            <a:r>
              <a:rPr lang="en-US" dirty="0" smtClean="0"/>
              <a:t>  return false;</a:t>
            </a:r>
            <a:br>
              <a:rPr lang="en-US" dirty="0" smtClean="0"/>
            </a:br>
            <a:r>
              <a:rPr lang="en-US" dirty="0" smtClean="0"/>
              <a:t>  }</a:t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E-mail Validation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 </a:t>
            </a:r>
            <a:r>
              <a:rPr lang="en-US" dirty="0" err="1" smtClean="0"/>
              <a:t>validateForm</a:t>
            </a:r>
            <a:r>
              <a:rPr lang="en-US" dirty="0" smtClean="0"/>
              <a:t>()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x=</a:t>
            </a:r>
            <a:r>
              <a:rPr lang="en-US" dirty="0" err="1" smtClean="0"/>
              <a:t>document.forms</a:t>
            </a:r>
            <a:r>
              <a:rPr lang="en-US" dirty="0" smtClean="0"/>
              <a:t>["</a:t>
            </a:r>
            <a:r>
              <a:rPr lang="en-US" dirty="0" err="1" smtClean="0"/>
              <a:t>myForm</a:t>
            </a:r>
            <a:r>
              <a:rPr lang="en-US" dirty="0" smtClean="0"/>
              <a:t>"]["email"].value;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atpos</a:t>
            </a:r>
            <a:r>
              <a:rPr lang="en-US" dirty="0" smtClean="0"/>
              <a:t>=</a:t>
            </a:r>
            <a:r>
              <a:rPr lang="en-US" dirty="0" err="1" smtClean="0"/>
              <a:t>x.indexOf</a:t>
            </a:r>
            <a:r>
              <a:rPr lang="en-US" dirty="0" smtClean="0"/>
              <a:t>("@");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dotpos</a:t>
            </a:r>
            <a:r>
              <a:rPr lang="en-US" dirty="0" smtClean="0"/>
              <a:t>=</a:t>
            </a:r>
            <a:r>
              <a:rPr lang="en-US" dirty="0" err="1" smtClean="0"/>
              <a:t>x.lastIndexOf</a:t>
            </a:r>
            <a:r>
              <a:rPr lang="en-US" dirty="0" smtClean="0"/>
              <a:t>(".");</a:t>
            </a:r>
            <a:br>
              <a:rPr lang="en-US" dirty="0" smtClean="0"/>
            </a:br>
            <a:r>
              <a:rPr lang="en-US" dirty="0" smtClean="0"/>
              <a:t>if (</a:t>
            </a:r>
            <a:r>
              <a:rPr lang="en-US" dirty="0" err="1" smtClean="0"/>
              <a:t>atpos</a:t>
            </a:r>
            <a:r>
              <a:rPr lang="en-US" dirty="0" smtClean="0"/>
              <a:t>&lt;1 || </a:t>
            </a:r>
            <a:r>
              <a:rPr lang="en-US" dirty="0" err="1" smtClean="0"/>
              <a:t>dotpos</a:t>
            </a:r>
            <a:r>
              <a:rPr lang="en-US" dirty="0" smtClean="0"/>
              <a:t>&lt;atpos+2 || dotpos+2&gt;=</a:t>
            </a:r>
            <a:r>
              <a:rPr lang="en-US" dirty="0" err="1" smtClean="0"/>
              <a:t>x.length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  {</a:t>
            </a:r>
            <a:br>
              <a:rPr lang="en-US" dirty="0" smtClean="0"/>
            </a:br>
            <a:r>
              <a:rPr lang="en-US" dirty="0" smtClean="0"/>
              <a:t>  alert("Not a valid e-mail address");</a:t>
            </a:r>
            <a:br>
              <a:rPr lang="en-US" dirty="0" smtClean="0"/>
            </a:br>
            <a:r>
              <a:rPr lang="en-US" dirty="0" smtClean="0"/>
              <a:t>  return false;</a:t>
            </a:r>
            <a:br>
              <a:rPr lang="en-US" dirty="0" smtClean="0"/>
            </a:br>
            <a:r>
              <a:rPr lang="en-US" dirty="0" smtClean="0"/>
              <a:t>  }</a:t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HTML DOM (Document Object Model)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a web page is loaded, the browser creates a </a:t>
            </a:r>
            <a:r>
              <a:rPr lang="en-US" b="1" dirty="0" smtClean="0"/>
              <a:t>D</a:t>
            </a:r>
            <a:r>
              <a:rPr lang="en-US" dirty="0" smtClean="0"/>
              <a:t>ocument </a:t>
            </a:r>
            <a:r>
              <a:rPr lang="en-US" b="1" dirty="0" smtClean="0"/>
              <a:t>O</a:t>
            </a:r>
            <a:r>
              <a:rPr lang="en-US" dirty="0" smtClean="0"/>
              <a:t>bject </a:t>
            </a:r>
            <a:r>
              <a:rPr lang="en-US" b="1" dirty="0" smtClean="0"/>
              <a:t>M</a:t>
            </a:r>
            <a:r>
              <a:rPr lang="en-US" dirty="0" smtClean="0"/>
              <a:t>odel of the page.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Dom Model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8600" y="1143000"/>
            <a:ext cx="8610600" cy="495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1828800"/>
            <a:ext cx="7239000" cy="3733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524000" y="2362200"/>
            <a:ext cx="6019800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524000" y="3962400"/>
            <a:ext cx="6019800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81200" y="2514600"/>
            <a:ext cx="3124200" cy="838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38400" y="1219200"/>
            <a:ext cx="3581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Window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990600" y="1905000"/>
            <a:ext cx="2209800" cy="46166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Document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0" y="2667000"/>
            <a:ext cx="20574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Forms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0" y="4343400"/>
            <a:ext cx="20574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Forms</a:t>
            </a:r>
            <a:endParaRPr lang="en-US" sz="2400" dirty="0"/>
          </a:p>
        </p:txBody>
      </p:sp>
      <p:sp>
        <p:nvSpPr>
          <p:cNvPr id="19" name="Oval 18"/>
          <p:cNvSpPr/>
          <p:nvPr/>
        </p:nvSpPr>
        <p:spPr>
          <a:xfrm>
            <a:off x="2057400" y="4191000"/>
            <a:ext cx="3124200" cy="8382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514600" y="2667000"/>
            <a:ext cx="2057400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Elements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667000" y="4419600"/>
            <a:ext cx="2057400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Elements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in &lt;head&gt; or &lt;body&gt;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place an unlimited number of scripts in an HTML document.</a:t>
            </a:r>
          </a:p>
          <a:p>
            <a:endParaRPr lang="en-US" dirty="0" smtClean="0"/>
          </a:p>
          <a:p>
            <a:r>
              <a:rPr lang="en-US" dirty="0" smtClean="0"/>
              <a:t>Scripts can be in the &lt;body&gt; or in the &lt;head&gt; section of HTML, and/or in both.</a:t>
            </a:r>
          </a:p>
          <a:p>
            <a:endParaRPr lang="en-US" dirty="0" smtClean="0"/>
          </a:p>
          <a:p>
            <a:r>
              <a:rPr lang="en-US" dirty="0" smtClean="0"/>
              <a:t>It is a common practice to put functions in the &lt;head&gt; section, or at the bottom of the page. This way they are all in one place and do not interfere with page content.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The Dom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a programmable object model, JavaScript gets all the power it needs to </a:t>
            </a:r>
          </a:p>
          <a:p>
            <a:endParaRPr lang="en-US" dirty="0" smtClean="0"/>
          </a:p>
          <a:p>
            <a:r>
              <a:rPr lang="en-US" dirty="0" smtClean="0"/>
              <a:t>create dynamic HTML: </a:t>
            </a:r>
          </a:p>
          <a:p>
            <a:r>
              <a:rPr lang="en-US" dirty="0" smtClean="0"/>
              <a:t>JavaScript can change all the HTML elements in the page</a:t>
            </a:r>
          </a:p>
          <a:p>
            <a:r>
              <a:rPr lang="en-US" dirty="0" smtClean="0"/>
              <a:t>JavaScript can change all the HTML attributes in the page</a:t>
            </a:r>
          </a:p>
          <a:p>
            <a:r>
              <a:rPr lang="en-US" dirty="0" smtClean="0"/>
              <a:t>JavaScript can change all the CSS styles in the page</a:t>
            </a:r>
          </a:p>
          <a:p>
            <a:r>
              <a:rPr lang="en-US" dirty="0" smtClean="0"/>
              <a:t>JavaScript can react to all the events in the page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HTML Elements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Often, with JavaScript, you want to manipulate HTML elements.</a:t>
            </a:r>
          </a:p>
          <a:p>
            <a:endParaRPr lang="en-US" dirty="0" smtClean="0"/>
          </a:p>
          <a:p>
            <a:r>
              <a:rPr lang="en-US" dirty="0" smtClean="0"/>
              <a:t>To do so, you have to find the elements first. There are a couple of ways to do this: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Finding HTML elements by id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Finding HTML elements by tag name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Finding HTML elements by class name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HTML Elements by Id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var</a:t>
            </a:r>
            <a:r>
              <a:rPr lang="en-US" dirty="0" smtClean="0"/>
              <a:t> x=</a:t>
            </a:r>
            <a:r>
              <a:rPr lang="en-US" dirty="0" err="1" smtClean="0"/>
              <a:t>document.getElementById</a:t>
            </a:r>
            <a:r>
              <a:rPr lang="en-US" dirty="0" smtClean="0"/>
              <a:t>("intro");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HTML Elements by Tag Name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var</a:t>
            </a:r>
            <a:r>
              <a:rPr lang="en-US" dirty="0" smtClean="0"/>
              <a:t> x=</a:t>
            </a:r>
            <a:r>
              <a:rPr lang="en-US" dirty="0" err="1" smtClean="0"/>
              <a:t>document.getElementById</a:t>
            </a:r>
            <a:r>
              <a:rPr lang="en-US" dirty="0" smtClean="0"/>
              <a:t>("main");</a:t>
            </a:r>
            <a:br>
              <a:rPr lang="en-US" dirty="0" smtClean="0"/>
            </a:br>
            <a:r>
              <a:rPr lang="en-US" dirty="0" err="1" smtClean="0"/>
              <a:t>var</a:t>
            </a:r>
            <a:r>
              <a:rPr lang="en-US" dirty="0" smtClean="0"/>
              <a:t> y=</a:t>
            </a:r>
            <a:r>
              <a:rPr lang="en-US" dirty="0" err="1" smtClean="0"/>
              <a:t>x.getElementsByTagName</a:t>
            </a:r>
            <a:r>
              <a:rPr lang="en-US" dirty="0" smtClean="0"/>
              <a:t>("p");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Changing the HTML Output Stream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&lt;body&gt;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&lt;script&gt;</a:t>
            </a:r>
            <a:br>
              <a:rPr lang="en-US" dirty="0" smtClean="0"/>
            </a:br>
            <a:r>
              <a:rPr lang="en-US" dirty="0" err="1" smtClean="0"/>
              <a:t>document.write</a:t>
            </a:r>
            <a:r>
              <a:rPr lang="en-US" dirty="0" smtClean="0"/>
              <a:t>(Date());</a:t>
            </a:r>
            <a:br>
              <a:rPr lang="en-US" dirty="0" smtClean="0"/>
            </a:br>
            <a:r>
              <a:rPr lang="en-US" dirty="0" smtClean="0"/>
              <a:t>&lt;/script&gt;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&lt;/body&gt;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Changing HTML Content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easiest way to modify the content of an HTML element is by using the </a:t>
            </a:r>
            <a:r>
              <a:rPr lang="en-US" b="1" dirty="0" err="1" smtClean="0"/>
              <a:t>innerHTML</a:t>
            </a:r>
            <a:r>
              <a:rPr lang="en-US" dirty="0" smtClean="0"/>
              <a:t> property.</a:t>
            </a:r>
          </a:p>
          <a:p>
            <a:r>
              <a:rPr lang="en-US" dirty="0" smtClean="0"/>
              <a:t>To change the content of an HTML element, use this syntax:</a:t>
            </a:r>
          </a:p>
          <a:p>
            <a:endParaRPr lang="en-US" dirty="0" smtClean="0"/>
          </a:p>
          <a:p>
            <a:r>
              <a:rPr lang="en-US" dirty="0" err="1" smtClean="0"/>
              <a:t>document.getElementById</a:t>
            </a:r>
            <a:r>
              <a:rPr lang="en-US" dirty="0" smtClean="0"/>
              <a:t>(</a:t>
            </a:r>
            <a:r>
              <a:rPr lang="en-US" i="1" dirty="0" smtClean="0"/>
              <a:t>id</a:t>
            </a:r>
            <a:r>
              <a:rPr lang="en-US" dirty="0" smtClean="0"/>
              <a:t>).</a:t>
            </a:r>
            <a:r>
              <a:rPr lang="en-US" dirty="0" err="1" smtClean="0"/>
              <a:t>innerHTML</a:t>
            </a:r>
            <a:r>
              <a:rPr lang="en-US" dirty="0" smtClean="0"/>
              <a:t>=</a:t>
            </a:r>
          </a:p>
          <a:p>
            <a:r>
              <a:rPr lang="en-US" i="1" dirty="0" smtClean="0"/>
              <a:t>new HTML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&lt;p id="p1"&gt;Hello World!&lt;/p&gt;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&lt;script&gt;</a:t>
            </a:r>
            <a:br>
              <a:rPr lang="en-US" dirty="0" smtClean="0"/>
            </a:br>
            <a:r>
              <a:rPr lang="en-US" dirty="0" err="1" smtClean="0"/>
              <a:t>document.getElementById</a:t>
            </a:r>
            <a:r>
              <a:rPr lang="en-US" dirty="0" smtClean="0"/>
              <a:t>("p1").</a:t>
            </a:r>
            <a:r>
              <a:rPr lang="en-US" dirty="0" err="1" smtClean="0"/>
              <a:t>innerHTML</a:t>
            </a:r>
            <a:r>
              <a:rPr lang="en-US" dirty="0" smtClean="0"/>
              <a:t>="New text!";</a:t>
            </a:r>
            <a:br>
              <a:rPr lang="en-US" dirty="0" smtClean="0"/>
            </a:br>
            <a:r>
              <a:rPr lang="en-US" dirty="0" smtClean="0"/>
              <a:t>&lt;/script&gt;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Changing an HTML Attribute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change the attribute of an HTML element, use this syntax: </a:t>
            </a:r>
          </a:p>
          <a:p>
            <a:endParaRPr lang="en-US" dirty="0" smtClean="0"/>
          </a:p>
          <a:p>
            <a:r>
              <a:rPr lang="en-US" dirty="0" err="1" smtClean="0"/>
              <a:t>document.getElementById</a:t>
            </a:r>
            <a:r>
              <a:rPr lang="en-US" dirty="0" smtClean="0"/>
              <a:t>(</a:t>
            </a:r>
            <a:r>
              <a:rPr lang="en-US" i="1" dirty="0" smtClean="0"/>
              <a:t>id</a:t>
            </a:r>
            <a:r>
              <a:rPr lang="en-US" dirty="0" smtClean="0"/>
              <a:t>).</a:t>
            </a:r>
            <a:r>
              <a:rPr lang="en-US" i="1" dirty="0" smtClean="0"/>
              <a:t>attribute=new value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 id="image" </a:t>
            </a:r>
            <a:r>
              <a:rPr lang="en-US" dirty="0" err="1" smtClean="0"/>
              <a:t>src</a:t>
            </a:r>
            <a:r>
              <a:rPr lang="en-US" dirty="0" smtClean="0"/>
              <a:t>="smiley.gif"&gt;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&lt;script&gt;</a:t>
            </a:r>
            <a:br>
              <a:rPr lang="en-US" dirty="0" smtClean="0"/>
            </a:br>
            <a:r>
              <a:rPr lang="en-US" dirty="0" err="1" smtClean="0"/>
              <a:t>document.getElementById</a:t>
            </a:r>
            <a:r>
              <a:rPr lang="en-US" dirty="0" smtClean="0"/>
              <a:t>("image").</a:t>
            </a:r>
            <a:r>
              <a:rPr lang="en-US" dirty="0" err="1" smtClean="0"/>
              <a:t>src</a:t>
            </a:r>
            <a:r>
              <a:rPr lang="en-US" dirty="0" smtClean="0"/>
              <a:t>="landscape.jpg";</a:t>
            </a:r>
            <a:br>
              <a:rPr lang="en-US" dirty="0" smtClean="0"/>
            </a:br>
            <a:r>
              <a:rPr lang="en-US" dirty="0" smtClean="0"/>
              <a:t>&lt;/script&gt;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JavaScript can be executed when an event occurs, like when a user clicks on an HTML element.</a:t>
            </a:r>
          </a:p>
          <a:p>
            <a:r>
              <a:rPr lang="en-US" dirty="0" smtClean="0"/>
              <a:t>To execute code when a user clicks on an element, add JavaScript code to an HTML event attribute:</a:t>
            </a:r>
          </a:p>
          <a:p>
            <a:endParaRPr lang="en-US" dirty="0" smtClean="0"/>
          </a:p>
          <a:p>
            <a:r>
              <a:rPr lang="en-US" dirty="0" smtClean="0"/>
              <a:t>Example : </a:t>
            </a:r>
          </a:p>
          <a:p>
            <a:endParaRPr lang="en-US" dirty="0" smtClean="0"/>
          </a:p>
          <a:p>
            <a:r>
              <a:rPr lang="en-US" dirty="0" err="1" smtClean="0"/>
              <a:t>onclick</a:t>
            </a:r>
            <a:r>
              <a:rPr lang="en-US" dirty="0" smtClean="0"/>
              <a:t>=</a:t>
            </a:r>
            <a:r>
              <a:rPr lang="en-US" i="1" dirty="0" smtClean="0"/>
              <a:t>JavaScript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 </a:t>
            </a:r>
            <a:r>
              <a:rPr lang="en-US" dirty="0" err="1" smtClean="0"/>
              <a:t>JavaScripts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Scripts can also be placed in external files. External files often contain code to be used by several different web pages. </a:t>
            </a:r>
          </a:p>
          <a:p>
            <a:endParaRPr lang="en-US" dirty="0" smtClean="0"/>
          </a:p>
          <a:p>
            <a:r>
              <a:rPr lang="en-US" dirty="0" smtClean="0"/>
              <a:t>External JavaScript files have the file extension .</a:t>
            </a:r>
            <a:r>
              <a:rPr lang="en-US" dirty="0" err="1" smtClean="0"/>
              <a:t>js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To use an external script, point to the .</a:t>
            </a:r>
            <a:r>
              <a:rPr lang="en-US" dirty="0" err="1" smtClean="0"/>
              <a:t>js</a:t>
            </a:r>
            <a:r>
              <a:rPr lang="en-US" dirty="0" smtClean="0"/>
              <a:t> file in the "</a:t>
            </a:r>
            <a:r>
              <a:rPr lang="en-US" dirty="0" err="1" smtClean="0"/>
              <a:t>src</a:t>
            </a:r>
            <a:r>
              <a:rPr lang="en-US" dirty="0" smtClean="0"/>
              <a:t>" attribute of the &lt;script&gt; tag: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a user clicks the mouse</a:t>
            </a:r>
          </a:p>
          <a:p>
            <a:r>
              <a:rPr lang="en-US" dirty="0" smtClean="0"/>
              <a:t>When a web page has loaded</a:t>
            </a:r>
          </a:p>
          <a:p>
            <a:r>
              <a:rPr lang="en-US" dirty="0" smtClean="0"/>
              <a:t>When an image has been loaded</a:t>
            </a:r>
          </a:p>
          <a:p>
            <a:r>
              <a:rPr lang="en-US" dirty="0" smtClean="0"/>
              <a:t>When the mouse moves over an element</a:t>
            </a:r>
          </a:p>
          <a:p>
            <a:r>
              <a:rPr lang="en-US" dirty="0" smtClean="0"/>
              <a:t>When an input field is changed</a:t>
            </a:r>
          </a:p>
          <a:p>
            <a:r>
              <a:rPr lang="en-US" dirty="0" smtClean="0"/>
              <a:t>When an HTML form is submitted</a:t>
            </a:r>
          </a:p>
          <a:p>
            <a:r>
              <a:rPr lang="en-US" dirty="0" smtClean="0"/>
              <a:t>When a user strokes a key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onClick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&lt;button </a:t>
            </a:r>
            <a:r>
              <a:rPr lang="en-US" dirty="0" err="1" smtClean="0"/>
              <a:t>onclick</a:t>
            </a:r>
            <a:r>
              <a:rPr lang="en-US" dirty="0" smtClean="0"/>
              <a:t>="</a:t>
            </a:r>
            <a:r>
              <a:rPr lang="en-US" dirty="0" err="1" smtClean="0"/>
              <a:t>displayDate</a:t>
            </a:r>
            <a:r>
              <a:rPr lang="en-US" dirty="0" smtClean="0"/>
              <a:t>()"&gt;Try it&lt;/button&gt;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onload</a:t>
            </a:r>
            <a:r>
              <a:rPr lang="en-US" dirty="0" smtClean="0"/>
              <a:t> and </a:t>
            </a:r>
            <a:r>
              <a:rPr lang="en-US" dirty="0" err="1" smtClean="0"/>
              <a:t>onunload</a:t>
            </a:r>
            <a:r>
              <a:rPr lang="en-US" dirty="0" smtClean="0"/>
              <a:t> Events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 </a:t>
            </a:r>
            <a:r>
              <a:rPr lang="en-US" dirty="0" err="1" smtClean="0"/>
              <a:t>onload</a:t>
            </a:r>
            <a:r>
              <a:rPr lang="en-US" dirty="0" smtClean="0"/>
              <a:t> and </a:t>
            </a:r>
            <a:r>
              <a:rPr lang="en-US" dirty="0" err="1" smtClean="0"/>
              <a:t>onunload</a:t>
            </a:r>
            <a:r>
              <a:rPr lang="en-US" dirty="0" smtClean="0"/>
              <a:t> events are triggered when the user enters or leaves the page.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onload</a:t>
            </a:r>
            <a:r>
              <a:rPr lang="en-US" dirty="0" smtClean="0"/>
              <a:t> event can be used to check the visitor's browser type and browser version, and load the proper version of the web page based on the information.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&lt;body </a:t>
            </a:r>
            <a:r>
              <a:rPr lang="en-US" dirty="0" err="1" smtClean="0"/>
              <a:t>onload</a:t>
            </a:r>
            <a:r>
              <a:rPr lang="en-US" dirty="0" smtClean="0"/>
              <a:t>=“</a:t>
            </a:r>
            <a:r>
              <a:rPr lang="en-US" dirty="0" err="1" smtClean="0"/>
              <a:t>viewdate</a:t>
            </a:r>
            <a:r>
              <a:rPr lang="en-US" dirty="0" smtClean="0"/>
              <a:t>()"&gt;</a:t>
            </a:r>
          </a:p>
          <a:p>
            <a:endParaRPr lang="en-US" dirty="0" smtClean="0"/>
          </a:p>
          <a:p>
            <a:r>
              <a:rPr lang="en-US" dirty="0" smtClean="0"/>
              <a:t>&lt;script&gt;</a:t>
            </a:r>
          </a:p>
          <a:p>
            <a:pPr lvl="1"/>
            <a:r>
              <a:rPr lang="en-US" dirty="0" smtClean="0"/>
              <a:t>Function </a:t>
            </a:r>
            <a:r>
              <a:rPr lang="en-US" dirty="0" err="1" smtClean="0"/>
              <a:t>viewdate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{</a:t>
            </a:r>
          </a:p>
          <a:p>
            <a:pPr lvl="2"/>
            <a:r>
              <a:rPr lang="en-US" dirty="0" smtClean="0"/>
              <a:t>alert(date());</a:t>
            </a:r>
          </a:p>
          <a:p>
            <a:pPr lvl="1"/>
            <a:r>
              <a:rPr lang="en-US" dirty="0" smtClean="0"/>
              <a:t>}</a:t>
            </a:r>
          </a:p>
          <a:p>
            <a:r>
              <a:rPr lang="en-US" dirty="0" smtClean="0"/>
              <a:t>&lt;/script&gt;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mouse over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onmouseover</a:t>
            </a:r>
            <a:r>
              <a:rPr lang="en-US" dirty="0" smtClean="0"/>
              <a:t> and </a:t>
            </a:r>
            <a:r>
              <a:rPr lang="en-US" dirty="0" err="1" smtClean="0"/>
              <a:t>onmouseout</a:t>
            </a:r>
            <a:r>
              <a:rPr lang="en-US" dirty="0" smtClean="0"/>
              <a:t> events can be used to trigger a function when the user </a:t>
            </a:r>
            <a:r>
              <a:rPr lang="en-US" dirty="0" err="1" smtClean="0"/>
              <a:t>mouses</a:t>
            </a:r>
            <a:r>
              <a:rPr lang="en-US" dirty="0" smtClean="0"/>
              <a:t> over, or out of, an HTML element.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&lt;div </a:t>
            </a:r>
            <a:r>
              <a:rPr lang="en-US" dirty="0" err="1" smtClean="0"/>
              <a:t>onmouseover</a:t>
            </a:r>
            <a:r>
              <a:rPr lang="en-US" dirty="0" smtClean="0"/>
              <a:t>="</a:t>
            </a:r>
            <a:r>
              <a:rPr lang="en-US" dirty="0" err="1" smtClean="0"/>
              <a:t>mOver</a:t>
            </a:r>
            <a:r>
              <a:rPr lang="en-US" dirty="0" smtClean="0"/>
              <a:t>(this)" </a:t>
            </a:r>
            <a:r>
              <a:rPr lang="en-US" dirty="0" err="1" smtClean="0"/>
              <a:t>onmouseout</a:t>
            </a:r>
            <a:r>
              <a:rPr lang="en-US" dirty="0" smtClean="0"/>
              <a:t>="</a:t>
            </a:r>
            <a:r>
              <a:rPr lang="en-US" dirty="0" err="1" smtClean="0"/>
              <a:t>mOut</a:t>
            </a:r>
            <a:r>
              <a:rPr lang="en-US" dirty="0" smtClean="0"/>
              <a:t>(this)" style="background-color:#D94A38;width:120px;height:20px;padding:40px;"&gt;Mouse Over Me&lt;/div&gt;</a:t>
            </a:r>
          </a:p>
          <a:p>
            <a:endParaRPr lang="en-US" dirty="0" smtClean="0"/>
          </a:p>
          <a:p>
            <a:r>
              <a:rPr lang="en-US" dirty="0" smtClean="0"/>
              <a:t>&lt;script&gt;</a:t>
            </a:r>
          </a:p>
          <a:p>
            <a:r>
              <a:rPr lang="en-US" dirty="0" smtClean="0"/>
              <a:t>function </a:t>
            </a:r>
            <a:r>
              <a:rPr lang="en-US" dirty="0" err="1" smtClean="0"/>
              <a:t>mOver</a:t>
            </a:r>
            <a:r>
              <a:rPr lang="en-US" dirty="0" smtClean="0"/>
              <a:t>(</a:t>
            </a:r>
            <a:r>
              <a:rPr lang="en-US" dirty="0" err="1" smtClean="0"/>
              <a:t>obj</a:t>
            </a:r>
            <a:r>
              <a:rPr lang="en-US" dirty="0" smtClean="0"/>
              <a:t>)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obj.innerHTML</a:t>
            </a:r>
            <a:r>
              <a:rPr lang="en-US" dirty="0" smtClean="0"/>
              <a:t>="Thank You"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function </a:t>
            </a:r>
            <a:r>
              <a:rPr lang="en-US" dirty="0" err="1" smtClean="0"/>
              <a:t>mOut</a:t>
            </a:r>
            <a:r>
              <a:rPr lang="en-US" dirty="0" smtClean="0"/>
              <a:t>(</a:t>
            </a:r>
            <a:r>
              <a:rPr lang="en-US" dirty="0" err="1" smtClean="0"/>
              <a:t>obj</a:t>
            </a:r>
            <a:r>
              <a:rPr lang="en-US" dirty="0" smtClean="0"/>
              <a:t>)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obj.innerHTML</a:t>
            </a:r>
            <a:r>
              <a:rPr lang="en-US" dirty="0" smtClean="0"/>
              <a:t>="Mouse Over Me"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&lt;/script&gt;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onmousedown</a:t>
            </a:r>
            <a:r>
              <a:rPr lang="en-US" dirty="0" smtClean="0"/>
              <a:t>, </a:t>
            </a:r>
            <a:r>
              <a:rPr lang="en-US" dirty="0" err="1" smtClean="0"/>
              <a:t>onmouseup</a:t>
            </a:r>
            <a:r>
              <a:rPr lang="en-US" dirty="0" smtClean="0"/>
              <a:t> and </a:t>
            </a:r>
            <a:r>
              <a:rPr lang="en-US" dirty="0" err="1" smtClean="0"/>
              <a:t>onclick</a:t>
            </a:r>
            <a:r>
              <a:rPr lang="en-US" dirty="0" smtClean="0"/>
              <a:t> Events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onmousedown</a:t>
            </a:r>
            <a:r>
              <a:rPr lang="en-US" dirty="0" smtClean="0"/>
              <a:t>, </a:t>
            </a:r>
            <a:r>
              <a:rPr lang="en-US" dirty="0" err="1" smtClean="0"/>
              <a:t>onmouseup</a:t>
            </a:r>
            <a:r>
              <a:rPr lang="en-US" dirty="0" smtClean="0"/>
              <a:t>, and </a:t>
            </a:r>
            <a:r>
              <a:rPr lang="en-US" dirty="0" err="1" smtClean="0"/>
              <a:t>onclick</a:t>
            </a:r>
            <a:r>
              <a:rPr lang="en-US" dirty="0" smtClean="0"/>
              <a:t> events are all parts of a mouse-click. First when a mouse-button is clicked, the </a:t>
            </a:r>
            <a:r>
              <a:rPr lang="en-US" dirty="0" err="1" smtClean="0"/>
              <a:t>onmousedown</a:t>
            </a:r>
            <a:r>
              <a:rPr lang="en-US" dirty="0" smtClean="0"/>
              <a:t> event is triggered, then, when the mouse-button is released, the </a:t>
            </a:r>
            <a:r>
              <a:rPr lang="en-US" dirty="0" err="1" smtClean="0"/>
              <a:t>onmouseup</a:t>
            </a:r>
            <a:r>
              <a:rPr lang="en-US" dirty="0" smtClean="0"/>
              <a:t> event is triggered, finally, when the mouse-click is completed, the </a:t>
            </a:r>
            <a:r>
              <a:rPr lang="en-US" dirty="0" err="1" smtClean="0"/>
              <a:t>onclick</a:t>
            </a:r>
            <a:r>
              <a:rPr lang="en-US" dirty="0" smtClean="0"/>
              <a:t> event is triggered.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&lt;div </a:t>
            </a:r>
            <a:r>
              <a:rPr lang="en-US" dirty="0" err="1" smtClean="0"/>
              <a:t>onmousedown</a:t>
            </a:r>
            <a:r>
              <a:rPr lang="en-US" dirty="0" smtClean="0"/>
              <a:t>="</a:t>
            </a:r>
            <a:r>
              <a:rPr lang="en-US" dirty="0" err="1" smtClean="0"/>
              <a:t>mDown</a:t>
            </a:r>
            <a:r>
              <a:rPr lang="en-US" dirty="0" smtClean="0"/>
              <a:t>(this)" </a:t>
            </a:r>
            <a:r>
              <a:rPr lang="en-US" dirty="0" err="1" smtClean="0"/>
              <a:t>onmouseup</a:t>
            </a:r>
            <a:r>
              <a:rPr lang="en-US" dirty="0" smtClean="0"/>
              <a:t>="</a:t>
            </a:r>
            <a:r>
              <a:rPr lang="en-US" dirty="0" err="1" smtClean="0"/>
              <a:t>mUp</a:t>
            </a:r>
            <a:r>
              <a:rPr lang="en-US" dirty="0" smtClean="0"/>
              <a:t>(this)" style="background-color:#D94A38;width:90px;height:20px;padding:40px;"&gt;Click Me&lt;/div&gt;</a:t>
            </a:r>
          </a:p>
          <a:p>
            <a:endParaRPr lang="en-US" dirty="0" smtClean="0"/>
          </a:p>
          <a:p>
            <a:r>
              <a:rPr lang="en-US" dirty="0" smtClean="0"/>
              <a:t>&lt;script&gt;</a:t>
            </a:r>
          </a:p>
          <a:p>
            <a:r>
              <a:rPr lang="en-US" dirty="0" smtClean="0"/>
              <a:t>function </a:t>
            </a:r>
            <a:r>
              <a:rPr lang="en-US" dirty="0" err="1" smtClean="0"/>
              <a:t>mDown</a:t>
            </a:r>
            <a:r>
              <a:rPr lang="en-US" dirty="0" smtClean="0"/>
              <a:t>(</a:t>
            </a:r>
            <a:r>
              <a:rPr lang="en-US" dirty="0" err="1" smtClean="0"/>
              <a:t>obj</a:t>
            </a:r>
            <a:r>
              <a:rPr lang="en-US" dirty="0" smtClean="0"/>
              <a:t>)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obj.style.backgroundColor</a:t>
            </a:r>
            <a:r>
              <a:rPr lang="en-US" dirty="0" smtClean="0"/>
              <a:t>="#1ec5e5";</a:t>
            </a:r>
          </a:p>
          <a:p>
            <a:r>
              <a:rPr lang="en-US" dirty="0" err="1" smtClean="0"/>
              <a:t>obj.innerHTML</a:t>
            </a:r>
            <a:r>
              <a:rPr lang="en-US" dirty="0" smtClean="0"/>
              <a:t>="Release Me"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function </a:t>
            </a:r>
            <a:r>
              <a:rPr lang="en-US" dirty="0" err="1" smtClean="0"/>
              <a:t>mUp</a:t>
            </a:r>
            <a:r>
              <a:rPr lang="en-US" dirty="0" smtClean="0"/>
              <a:t>(</a:t>
            </a:r>
            <a:r>
              <a:rPr lang="en-US" dirty="0" err="1" smtClean="0"/>
              <a:t>obj</a:t>
            </a:r>
            <a:r>
              <a:rPr lang="en-US" dirty="0" smtClean="0"/>
              <a:t>)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obj.style.backgroundColor</a:t>
            </a:r>
            <a:r>
              <a:rPr lang="en-US" dirty="0" smtClean="0"/>
              <a:t>="#D94A38";</a:t>
            </a:r>
          </a:p>
          <a:p>
            <a:r>
              <a:rPr lang="en-US" dirty="0" err="1" smtClean="0"/>
              <a:t>obj.innerHTML</a:t>
            </a:r>
            <a:r>
              <a:rPr lang="en-US" dirty="0" smtClean="0"/>
              <a:t>="Thank You"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&lt;/script&gt;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New HTML Elements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add a new element to the HTML DOM, you must create the element (element node) first, and then append it to an existing element.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&lt;div id="d1"&gt;</a:t>
            </a:r>
          </a:p>
          <a:p>
            <a:r>
              <a:rPr lang="en-US" dirty="0" smtClean="0"/>
              <a:t>&lt;p id="p1"&gt;This is a paragraph.&lt;/p&gt;</a:t>
            </a:r>
          </a:p>
          <a:p>
            <a:r>
              <a:rPr lang="en-US" dirty="0" smtClean="0"/>
              <a:t>&lt;p id="p2"&gt;This is another paragraph.&lt;/p&gt;</a:t>
            </a:r>
          </a:p>
          <a:p>
            <a:r>
              <a:rPr lang="en-US" dirty="0" smtClean="0"/>
              <a:t>&lt;/div&gt;</a:t>
            </a:r>
          </a:p>
          <a:p>
            <a:endParaRPr lang="en-US" dirty="0" smtClean="0"/>
          </a:p>
          <a:p>
            <a:r>
              <a:rPr lang="en-US" dirty="0" smtClean="0"/>
              <a:t>&lt;script&gt;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=</a:t>
            </a:r>
            <a:r>
              <a:rPr lang="en-US" dirty="0" err="1" smtClean="0"/>
              <a:t>document.createElement</a:t>
            </a:r>
            <a:r>
              <a:rPr lang="en-US" dirty="0" smtClean="0"/>
              <a:t>("p");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node=</a:t>
            </a:r>
            <a:r>
              <a:rPr lang="en-US" dirty="0" err="1" smtClean="0"/>
              <a:t>document.createTextNode</a:t>
            </a:r>
            <a:r>
              <a:rPr lang="en-US" dirty="0" smtClean="0"/>
              <a:t>("This is new.");</a:t>
            </a:r>
          </a:p>
          <a:p>
            <a:r>
              <a:rPr lang="en-US" dirty="0" err="1" smtClean="0"/>
              <a:t>para.appendChild</a:t>
            </a:r>
            <a:r>
              <a:rPr lang="en-US" dirty="0" smtClean="0"/>
              <a:t>(node);</a:t>
            </a:r>
          </a:p>
          <a:p>
            <a:endParaRPr lang="en-US" dirty="0" smtClean="0"/>
          </a:p>
          <a:p>
            <a:r>
              <a:rPr lang="en-US" dirty="0" err="1" smtClean="0"/>
              <a:t>var</a:t>
            </a:r>
            <a:r>
              <a:rPr lang="en-US" dirty="0" smtClean="0"/>
              <a:t> element=</a:t>
            </a:r>
            <a:r>
              <a:rPr lang="en-US" dirty="0" err="1" smtClean="0"/>
              <a:t>document.getElementById</a:t>
            </a:r>
            <a:r>
              <a:rPr lang="en-US" dirty="0" smtClean="0"/>
              <a:t>("d1");</a:t>
            </a:r>
          </a:p>
          <a:p>
            <a:r>
              <a:rPr lang="en-US" dirty="0" err="1" smtClean="0"/>
              <a:t>element.appendChild</a:t>
            </a:r>
            <a:r>
              <a:rPr lang="en-US" dirty="0" smtClean="0"/>
              <a:t>(</a:t>
            </a:r>
            <a:r>
              <a:rPr lang="en-US" dirty="0" err="1" smtClean="0"/>
              <a:t>para</a:t>
            </a:r>
            <a:r>
              <a:rPr lang="en-US" dirty="0" smtClean="0"/>
              <a:t>);</a:t>
            </a:r>
          </a:p>
          <a:p>
            <a:r>
              <a:rPr lang="en-US" dirty="0" smtClean="0"/>
              <a:t>&lt;/script&gt;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381</TotalTime>
  <Words>4349</Words>
  <Application>Microsoft Office PowerPoint</Application>
  <PresentationFormat>On-screen Show (4:3)</PresentationFormat>
  <Paragraphs>748</Paragraphs>
  <Slides>161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161</vt:i4>
      </vt:variant>
    </vt:vector>
  </HeadingPairs>
  <TitlesOfParts>
    <vt:vector size="162" baseType="lpstr">
      <vt:lpstr>Oriel</vt:lpstr>
      <vt:lpstr>Java Script</vt:lpstr>
      <vt:lpstr>Introduction of Java Script</vt:lpstr>
      <vt:lpstr>History </vt:lpstr>
      <vt:lpstr>Script Tag</vt:lpstr>
      <vt:lpstr>Demo </vt:lpstr>
      <vt:lpstr>Event</vt:lpstr>
      <vt:lpstr>Functions</vt:lpstr>
      <vt:lpstr>JavaScript in &lt;head&gt; or &lt;body&gt;</vt:lpstr>
      <vt:lpstr>External JavaScripts</vt:lpstr>
      <vt:lpstr>Manipulating HTML Elements</vt:lpstr>
      <vt:lpstr>Example</vt:lpstr>
      <vt:lpstr>Writing to The Document Output</vt:lpstr>
      <vt:lpstr>JavaScript Statements</vt:lpstr>
      <vt:lpstr>Semicolon ;</vt:lpstr>
      <vt:lpstr>JavaScript Code</vt:lpstr>
      <vt:lpstr>JavaScript Code Blocks</vt:lpstr>
      <vt:lpstr>JavaScript is Case Sensitive</vt:lpstr>
      <vt:lpstr>White Space</vt:lpstr>
      <vt:lpstr>Break up a Code Line</vt:lpstr>
      <vt:lpstr>JavaScript Comments</vt:lpstr>
      <vt:lpstr>Comment cont…</vt:lpstr>
      <vt:lpstr>JavaScript Variables</vt:lpstr>
      <vt:lpstr>JavaScript Data Types</vt:lpstr>
      <vt:lpstr>Data Type Examples</vt:lpstr>
      <vt:lpstr>Declaring JavaScript Variables</vt:lpstr>
      <vt:lpstr>JavaScript is Loosely Typed</vt:lpstr>
      <vt:lpstr>JavaScript Arrays</vt:lpstr>
      <vt:lpstr>JavaScript Objects</vt:lpstr>
      <vt:lpstr>Declaring Variable Types</vt:lpstr>
      <vt:lpstr>Java Script Object</vt:lpstr>
      <vt:lpstr>Properties and Methods</vt:lpstr>
      <vt:lpstr>A Real Life Object. A Car:</vt:lpstr>
      <vt:lpstr>Function In Java Script</vt:lpstr>
      <vt:lpstr>No parameter no return value</vt:lpstr>
      <vt:lpstr>No parameter with return value</vt:lpstr>
      <vt:lpstr>With parameter no return</vt:lpstr>
      <vt:lpstr>With parameter with return</vt:lpstr>
      <vt:lpstr>Local JavaScript Variables</vt:lpstr>
      <vt:lpstr>Global JavaScript Variables</vt:lpstr>
      <vt:lpstr>The Lifetime of JavaScript Variables</vt:lpstr>
      <vt:lpstr>Assigning Values to Undeclared JavaScript Variables</vt:lpstr>
      <vt:lpstr>JavaScript Operators</vt:lpstr>
      <vt:lpstr>Arithmetic  operator</vt:lpstr>
      <vt:lpstr>The + Operator Used on Strings</vt:lpstr>
      <vt:lpstr>Adding Strings and Numbers</vt:lpstr>
      <vt:lpstr>Compression operator</vt:lpstr>
      <vt:lpstr>Logical Operators</vt:lpstr>
      <vt:lpstr>Conditional Operator</vt:lpstr>
      <vt:lpstr>Conditional Statements</vt:lpstr>
      <vt:lpstr>Conditional Statements cont..</vt:lpstr>
      <vt:lpstr>If statement</vt:lpstr>
      <vt:lpstr>If…else</vt:lpstr>
      <vt:lpstr>If … else if … else   </vt:lpstr>
      <vt:lpstr>The JavaScript Switch Statement</vt:lpstr>
      <vt:lpstr>JavaScript Loops</vt:lpstr>
      <vt:lpstr>Problem</vt:lpstr>
      <vt:lpstr>Solution</vt:lpstr>
      <vt:lpstr>The For Loop</vt:lpstr>
      <vt:lpstr>The While Loop</vt:lpstr>
      <vt:lpstr>The Do While Loop</vt:lpstr>
      <vt:lpstr>JavaScript Break and Continue</vt:lpstr>
      <vt:lpstr>Example</vt:lpstr>
      <vt:lpstr>The Continue Statement</vt:lpstr>
      <vt:lpstr>Example</vt:lpstr>
      <vt:lpstr>Java Script Labels </vt:lpstr>
      <vt:lpstr>Java Script Labels Example</vt:lpstr>
      <vt:lpstr>Java Script Error Handling</vt:lpstr>
      <vt:lpstr>Errors Will Happen!</vt:lpstr>
      <vt:lpstr>JavaScript Throws Errors</vt:lpstr>
      <vt:lpstr>JavaScript try and catch</vt:lpstr>
      <vt:lpstr>Syntax </vt:lpstr>
      <vt:lpstr>Example</vt:lpstr>
      <vt:lpstr>The Throw Statement</vt:lpstr>
      <vt:lpstr>Example</vt:lpstr>
      <vt:lpstr>JavaScript Form Validation</vt:lpstr>
      <vt:lpstr>Null Fields</vt:lpstr>
      <vt:lpstr>E-mail Validation</vt:lpstr>
      <vt:lpstr>The HTML DOM (Document Object Model)</vt:lpstr>
      <vt:lpstr>Dom Model</vt:lpstr>
      <vt:lpstr>With The Dom</vt:lpstr>
      <vt:lpstr>Finding HTML Elements</vt:lpstr>
      <vt:lpstr>Finding HTML Elements by Id</vt:lpstr>
      <vt:lpstr>Finding HTML Elements by Tag Name</vt:lpstr>
      <vt:lpstr>Changing the HTML Output Stream</vt:lpstr>
      <vt:lpstr>Changing HTML Content</vt:lpstr>
      <vt:lpstr>Example</vt:lpstr>
      <vt:lpstr>Changing an HTML Attribute</vt:lpstr>
      <vt:lpstr>Example</vt:lpstr>
      <vt:lpstr>Events</vt:lpstr>
      <vt:lpstr>Slide 90</vt:lpstr>
      <vt:lpstr>onClick</vt:lpstr>
      <vt:lpstr>The onload and onunload Events</vt:lpstr>
      <vt:lpstr>Example</vt:lpstr>
      <vt:lpstr>On mouse over</vt:lpstr>
      <vt:lpstr>Example</vt:lpstr>
      <vt:lpstr>The onmousedown, onmouseup and onclick Events</vt:lpstr>
      <vt:lpstr>Example</vt:lpstr>
      <vt:lpstr>Creating New HTML Elements</vt:lpstr>
      <vt:lpstr>Example</vt:lpstr>
      <vt:lpstr>Removing Existing HTML Elements</vt:lpstr>
      <vt:lpstr>Example</vt:lpstr>
      <vt:lpstr>The Java Script Object</vt:lpstr>
      <vt:lpstr>Creating JavaScript Objects</vt:lpstr>
      <vt:lpstr>Creating a Direct Instance</vt:lpstr>
      <vt:lpstr>Using an Object Constructor</vt:lpstr>
      <vt:lpstr>Adding Methods to JavaScript Objects</vt:lpstr>
      <vt:lpstr>JavaScript Classes</vt:lpstr>
      <vt:lpstr>JavaScript for...in Loop</vt:lpstr>
      <vt:lpstr>Example</vt:lpstr>
      <vt:lpstr>JavaScript Numbers</vt:lpstr>
      <vt:lpstr>JavaScript Strings</vt:lpstr>
      <vt:lpstr>Slide 112</vt:lpstr>
      <vt:lpstr>String Methods</vt:lpstr>
      <vt:lpstr>Date Object</vt:lpstr>
      <vt:lpstr>Set a Date</vt:lpstr>
      <vt:lpstr>Compare Two Dates</vt:lpstr>
      <vt:lpstr>Array</vt:lpstr>
      <vt:lpstr>You Can Have Different Objects in One Array</vt:lpstr>
      <vt:lpstr>Creating Array</vt:lpstr>
      <vt:lpstr>Array Methods and Properties</vt:lpstr>
      <vt:lpstr>Boolean</vt:lpstr>
      <vt:lpstr>Math Functions</vt:lpstr>
      <vt:lpstr>Regular Expression  </vt:lpstr>
      <vt:lpstr>syntax</vt:lpstr>
      <vt:lpstr>modifiers </vt:lpstr>
      <vt:lpstr>example</vt:lpstr>
      <vt:lpstr>Example 2</vt:lpstr>
      <vt:lpstr>Example</vt:lpstr>
      <vt:lpstr>test()</vt:lpstr>
      <vt:lpstr>example</vt:lpstr>
      <vt:lpstr>exec()</vt:lpstr>
      <vt:lpstr>example</vt:lpstr>
      <vt:lpstr>Java Script Objects</vt:lpstr>
      <vt:lpstr>Window Object</vt:lpstr>
      <vt:lpstr>Window Size</vt:lpstr>
      <vt:lpstr>Other Window Methods</vt:lpstr>
      <vt:lpstr>Window Screen Object</vt:lpstr>
      <vt:lpstr>Example</vt:lpstr>
      <vt:lpstr>Location Object</vt:lpstr>
      <vt:lpstr>Slide 140</vt:lpstr>
      <vt:lpstr>example</vt:lpstr>
      <vt:lpstr>History Object</vt:lpstr>
      <vt:lpstr>Example</vt:lpstr>
      <vt:lpstr>Example </vt:lpstr>
      <vt:lpstr>Navigator Object</vt:lpstr>
      <vt:lpstr>Warning !!!</vt:lpstr>
      <vt:lpstr>Popup Boxes</vt:lpstr>
      <vt:lpstr>Alert Box</vt:lpstr>
      <vt:lpstr>Example</vt:lpstr>
      <vt:lpstr>Confirm Box</vt:lpstr>
      <vt:lpstr>Example</vt:lpstr>
      <vt:lpstr>Prompt Box</vt:lpstr>
      <vt:lpstr>Example</vt:lpstr>
      <vt:lpstr>Line Breaks</vt:lpstr>
      <vt:lpstr>JavaScript Timing Events</vt:lpstr>
      <vt:lpstr>setInterval()</vt:lpstr>
      <vt:lpstr>Example</vt:lpstr>
      <vt:lpstr>How to Stop the Execution?</vt:lpstr>
      <vt:lpstr>setTimeout()</vt:lpstr>
      <vt:lpstr>How to Stop the Execution?</vt:lpstr>
      <vt:lpstr>Cookies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Script</dc:title>
  <dc:creator>iant</dc:creator>
  <cp:lastModifiedBy>iant</cp:lastModifiedBy>
  <cp:revision>368</cp:revision>
  <dcterms:created xsi:type="dcterms:W3CDTF">2014-02-07T02:34:47Z</dcterms:created>
  <dcterms:modified xsi:type="dcterms:W3CDTF">2014-03-04T04:43:05Z</dcterms:modified>
</cp:coreProperties>
</file>