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FF"/>
    <a:srgbClr val="FFFFFF"/>
    <a:srgbClr val="3333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68" d="100"/>
          <a:sy n="68" d="100"/>
        </p:scale>
        <p:origin x="-1224"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1/1/2008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1/1/2008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1/1/2008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1/1/2008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1/1/2008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audio" Target="../media/audio10.wav"/><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audio" Target="../media/audio11.wa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audio" Target="../media/audio12.wav"/><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audio" Target="../media/audio25.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audio" Target="../media/audio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audio" Target="../media/audio7.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audio" Target="../media/audio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203960"/>
          </a:xfrm>
        </p:spPr>
        <p:txBody>
          <a:bodyPr>
            <a:normAutofit/>
          </a:bodyPr>
          <a:lstStyle/>
          <a:p>
            <a:pPr algn="ctr"/>
            <a:r>
              <a:rPr lang="en-US" dirty="0" smtClean="0">
                <a:solidFill>
                  <a:srgbClr val="FF00FF"/>
                </a:solidFill>
                <a:effectLst>
                  <a:outerShdw blurRad="38100" dist="38100" dir="2700000" algn="tl">
                    <a:srgbClr val="000000">
                      <a:alpha val="43137"/>
                    </a:srgbClr>
                  </a:outerShdw>
                </a:effectLst>
              </a:rPr>
              <a:t>G PULLAIAH COLLEGE OF ENGINEERING AND TECHNOLOGY</a:t>
            </a:r>
            <a:r>
              <a:rPr lang="en-US" dirty="0" smtClean="0">
                <a:solidFill>
                  <a:srgbClr val="FF00FF"/>
                </a:solidFill>
              </a:rPr>
              <a:t> </a:t>
            </a:r>
            <a:endParaRPr lang="en-US" dirty="0">
              <a:solidFill>
                <a:srgbClr val="FF00FF"/>
              </a:solidFill>
            </a:endParaRPr>
          </a:p>
        </p:txBody>
      </p:sp>
      <p:sp>
        <p:nvSpPr>
          <p:cNvPr id="4" name="Title 1"/>
          <p:cNvSpPr>
            <a:spLocks noGrp="1"/>
          </p:cNvSpPr>
          <p:nvPr>
            <p:ph idx="1"/>
          </p:nvPr>
        </p:nvSpPr>
        <p:spPr>
          <a:xfrm>
            <a:off x="76200" y="3297864"/>
            <a:ext cx="8153400" cy="1426536"/>
          </a:xfrm>
        </p:spPr>
        <p:txBody>
          <a:bodyPr>
            <a:normAutofit fontScale="77500" lnSpcReduction="20000"/>
          </a:bodyPr>
          <a:lstStyle/>
          <a:p>
            <a:pPr algn="ctr">
              <a:buNone/>
            </a:pPr>
            <a:r>
              <a:rPr lang="en-US" sz="4000" b="1" dirty="0" smtClean="0">
                <a:ln w="1905"/>
                <a:solidFill>
                  <a:srgbClr val="002060"/>
                </a:solidFill>
                <a:effectLst>
                  <a:outerShdw blurRad="38100" dist="38100" dir="2700000" algn="tl">
                    <a:srgbClr val="000000">
                      <a:alpha val="43137"/>
                    </a:srgbClr>
                  </a:outerShdw>
                </a:effectLst>
                <a:latin typeface="Algerian" pitchFamily="82" charset="0"/>
              </a:rPr>
              <a:t>Subject: </a:t>
            </a:r>
          </a:p>
          <a:p>
            <a:pPr algn="ctr">
              <a:buNone/>
            </a:pPr>
            <a:endParaRPr lang="en-US" sz="4000" b="1" dirty="0" smtClean="0">
              <a:ln w="1905"/>
              <a:solidFill>
                <a:srgbClr val="002060"/>
              </a:solidFill>
              <a:effectLst>
                <a:outerShdw blurRad="38100" dist="38100" dir="2700000" algn="tl">
                  <a:srgbClr val="000000">
                    <a:alpha val="43137"/>
                  </a:srgbClr>
                </a:outerShdw>
              </a:effectLst>
              <a:latin typeface="Algerian" pitchFamily="82" charset="0"/>
            </a:endParaRPr>
          </a:p>
          <a:p>
            <a:pPr algn="ctr">
              <a:buNone/>
            </a:pPr>
            <a:r>
              <a:rPr lang="en-US" sz="4000" b="1" dirty="0" smtClean="0">
                <a:ln w="1905"/>
                <a:solidFill>
                  <a:srgbClr val="002060"/>
                </a:solidFill>
                <a:effectLst>
                  <a:outerShdw blurRad="38100" dist="38100" dir="2700000" algn="tl">
                    <a:srgbClr val="000000">
                      <a:alpha val="43137"/>
                    </a:srgbClr>
                  </a:outerShdw>
                </a:effectLst>
                <a:latin typeface="Algerian" pitchFamily="82" charset="0"/>
              </a:rPr>
              <a:t>COST EFFECTIVE HOUSING TECHNIQUES</a:t>
            </a:r>
            <a:endParaRPr lang="en-US" sz="4000" b="1" dirty="0">
              <a:ln w="1905"/>
              <a:solidFill>
                <a:srgbClr val="002060"/>
              </a:solidFill>
              <a:effectLst>
                <a:outerShdw blurRad="38100" dist="38100" dir="2700000" algn="tl">
                  <a:srgbClr val="000000">
                    <a:alpha val="43137"/>
                  </a:srgbClr>
                </a:outerShdw>
              </a:effectLst>
              <a:latin typeface="Algerian" pitchFamily="82" charset="0"/>
            </a:endParaRPr>
          </a:p>
        </p:txBody>
      </p:sp>
      <p:sp>
        <p:nvSpPr>
          <p:cNvPr id="5" name="Title 1"/>
          <p:cNvSpPr txBox="1">
            <a:spLocks/>
          </p:cNvSpPr>
          <p:nvPr/>
        </p:nvSpPr>
        <p:spPr>
          <a:xfrm>
            <a:off x="152400" y="2057400"/>
            <a:ext cx="8229600" cy="1045536"/>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3600" b="1" dirty="0" smtClean="0">
                <a:ln w="1905"/>
                <a:solidFill>
                  <a:srgbClr val="00B0F0"/>
                </a:solidFill>
                <a:effectLst>
                  <a:innerShdw blurRad="69850" dist="43180" dir="5400000">
                    <a:srgbClr val="000000">
                      <a:alpha val="65000"/>
                    </a:srgbClr>
                  </a:innerShdw>
                </a:effectLst>
                <a:latin typeface="Algerian" pitchFamily="82" charset="0"/>
              </a:rPr>
              <a:t>DEPARTMENT OF Civil Engineering</a:t>
            </a:r>
            <a:endParaRPr kumimoji="0" lang="en-US" sz="3600" b="1" i="0" u="none" strike="noStrike" kern="1200" cap="none" spc="0" normalizeH="0" baseline="0" noProof="0" dirty="0">
              <a:ln w="1905"/>
              <a:solidFill>
                <a:srgbClr val="00B0F0"/>
              </a:solidFill>
              <a:effectLst>
                <a:innerShdw blurRad="69850" dist="43180" dir="5400000">
                  <a:srgbClr val="000000">
                    <a:alpha val="65000"/>
                  </a:srgbClr>
                </a:innerShdw>
              </a:effectLst>
              <a:uLnTx/>
              <a:uFillTx/>
              <a:latin typeface="Algerian" pitchFamily="82" charset="0"/>
            </a:endParaRPr>
          </a:p>
        </p:txBody>
      </p:sp>
      <p:pic>
        <p:nvPicPr>
          <p:cNvPr id="6" name="~PP4001.WAV">
            <a:hlinkClick r:id="" action="ppaction://media"/>
          </p:cNvPr>
          <p:cNvPicPr>
            <a:picLocks noRot="1" noChangeAspect="1"/>
          </p:cNvPicPr>
          <p:nvPr>
            <a:wavAudioFile r:embed="rId1" name="~PP4001.WAV"/>
          </p:nvPr>
        </p:nvPicPr>
        <p:blipFill>
          <a:blip r:embed="rId3"/>
          <a:stretch>
            <a:fillRect/>
          </a:stretch>
        </p:blipFill>
        <p:spPr>
          <a:xfrm>
            <a:off x="8724900" y="6438900"/>
            <a:ext cx="304800" cy="304800"/>
          </a:xfrm>
          <a:prstGeom prst="rect">
            <a:avLst/>
          </a:prstGeom>
        </p:spPr>
      </p:pic>
    </p:spTree>
  </p:cSld>
  <p:clrMapOvr>
    <a:masterClrMapping/>
  </p:clrMapOvr>
  <p:transition advTm="61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1"/>
            <a:ext cx="8534400" cy="2209799"/>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600" b="0" dirty="0" smtClean="0">
                <a:latin typeface="Calibri" pitchFamily="34" charset="0"/>
              </a:rPr>
              <a:t>A condominium is the form of housing tenure and other real property where a specified part of a piece of a real is individual owned.</a:t>
            </a:r>
            <a:r>
              <a:rPr lang="en-US" dirty="0" smtClean="0"/>
              <a:t/>
            </a:r>
            <a:br>
              <a:rPr lang="en-US" dirty="0" smtClean="0"/>
            </a:br>
            <a:r>
              <a:rPr lang="en-US" dirty="0" smtClean="0"/>
              <a:t> </a:t>
            </a:r>
            <a:br>
              <a:rPr lang="en-US" dirty="0" smtClean="0"/>
            </a:br>
            <a:endParaRPr lang="en-US" dirty="0"/>
          </a:p>
        </p:txBody>
      </p:sp>
      <p:sp>
        <p:nvSpPr>
          <p:cNvPr id="3" name="Text Placeholder 2"/>
          <p:cNvSpPr>
            <a:spLocks noGrp="1"/>
          </p:cNvSpPr>
          <p:nvPr>
            <p:ph type="body" idx="1"/>
          </p:nvPr>
        </p:nvSpPr>
        <p:spPr>
          <a:xfrm>
            <a:off x="228600" y="228600"/>
            <a:ext cx="8763000" cy="914400"/>
          </a:xfrm>
        </p:spPr>
        <p:txBody>
          <a:bodyPr>
            <a:normAutofit/>
          </a:bodyPr>
          <a:lstStyle/>
          <a:p>
            <a:pPr algn="ctr"/>
            <a:r>
              <a:rPr lang="en-US" sz="3800" b="1" dirty="0" smtClean="0">
                <a:latin typeface="Calibri" pitchFamily="34" charset="0"/>
              </a:rPr>
              <a:t>Condominium</a:t>
            </a:r>
            <a:endParaRPr lang="en-US" sz="3800" b="1" dirty="0">
              <a:latin typeface="Calibri" pitchFamily="34" charset="0"/>
            </a:endParaRPr>
          </a:p>
        </p:txBody>
      </p:sp>
      <p:pic>
        <p:nvPicPr>
          <p:cNvPr id="33794" name="Picture 2" descr="Image result for Condominium"/>
          <p:cNvPicPr>
            <a:picLocks noChangeAspect="1" noChangeArrowheads="1"/>
          </p:cNvPicPr>
          <p:nvPr/>
        </p:nvPicPr>
        <p:blipFill>
          <a:blip r:embed="rId3" cstate="print"/>
          <a:srcRect/>
          <a:stretch>
            <a:fillRect/>
          </a:stretch>
        </p:blipFill>
        <p:spPr bwMode="auto">
          <a:xfrm>
            <a:off x="381000" y="3761014"/>
            <a:ext cx="8610600" cy="2868386"/>
          </a:xfrm>
          <a:prstGeom prst="rect">
            <a:avLst/>
          </a:prstGeom>
          <a:noFill/>
        </p:spPr>
      </p:pic>
      <p:pic>
        <p:nvPicPr>
          <p:cNvPr id="5" name="~PP2895.WAV">
            <a:hlinkClick r:id="" action="ppaction://media"/>
          </p:cNvPr>
          <p:cNvPicPr>
            <a:picLocks noRot="1" noChangeAspect="1"/>
          </p:cNvPicPr>
          <p:nvPr>
            <a:wavAudioFile r:embed="rId1" name="~PP2895.WAV"/>
          </p:nvPr>
        </p:nvPicPr>
        <p:blipFill>
          <a:blip r:embed="rId4"/>
          <a:stretch>
            <a:fillRect/>
          </a:stretch>
        </p:blipFill>
        <p:spPr>
          <a:xfrm>
            <a:off x="8724900" y="6438900"/>
            <a:ext cx="304800" cy="304800"/>
          </a:xfrm>
          <a:prstGeom prst="rect">
            <a:avLst/>
          </a:prstGeom>
        </p:spPr>
      </p:pic>
    </p:spTree>
  </p:cSld>
  <p:clrMapOvr>
    <a:masterClrMapping/>
  </p:clrMapOvr>
  <p:transition advTm="32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4267200" cy="5029199"/>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100" dirty="0" smtClean="0">
                <a:latin typeface="Calibri" pitchFamily="34" charset="0"/>
              </a:rPr>
              <a:t>A dormitory in the United States is a residence hall consisting of sleeping quarters or entire buildings primarily providing sleeping and residential quarters for large numbers</a:t>
            </a:r>
            <a:br>
              <a:rPr lang="en-US" sz="3100" dirty="0" smtClean="0">
                <a:latin typeface="Calibri" pitchFamily="34" charset="0"/>
              </a:rPr>
            </a:br>
            <a:r>
              <a:rPr lang="en-US" sz="3100" dirty="0" smtClean="0">
                <a:latin typeface="Calibri" pitchFamily="34" charset="0"/>
              </a:rPr>
              <a:t> of people.</a:t>
            </a:r>
            <a:endParaRPr lang="en-US" sz="3100" dirty="0">
              <a:latin typeface="Calibri" pitchFamily="34" charset="0"/>
            </a:endParaRPr>
          </a:p>
        </p:txBody>
      </p:sp>
      <p:sp>
        <p:nvSpPr>
          <p:cNvPr id="3" name="Text Placeholder 2"/>
          <p:cNvSpPr>
            <a:spLocks noGrp="1"/>
          </p:cNvSpPr>
          <p:nvPr>
            <p:ph type="body" idx="1"/>
          </p:nvPr>
        </p:nvSpPr>
        <p:spPr>
          <a:xfrm>
            <a:off x="304800" y="76200"/>
            <a:ext cx="8610600" cy="743507"/>
          </a:xfrm>
        </p:spPr>
        <p:txBody>
          <a:bodyPr>
            <a:normAutofit/>
          </a:bodyPr>
          <a:lstStyle/>
          <a:p>
            <a:pPr algn="ctr"/>
            <a:r>
              <a:rPr lang="en-US" sz="3800" b="1" dirty="0" smtClean="0">
                <a:effectLst>
                  <a:outerShdw blurRad="38100" dist="38100" dir="2700000" algn="tl">
                    <a:srgbClr val="000000">
                      <a:alpha val="43137"/>
                    </a:srgbClr>
                  </a:outerShdw>
                </a:effectLst>
                <a:latin typeface="Calibri" pitchFamily="34" charset="0"/>
              </a:rPr>
              <a:t>Dormitory</a:t>
            </a:r>
            <a:endParaRPr lang="en-US" sz="3800" b="1" dirty="0">
              <a:effectLst>
                <a:outerShdw blurRad="38100" dist="38100" dir="2700000" algn="tl">
                  <a:srgbClr val="000000">
                    <a:alpha val="43137"/>
                  </a:srgbClr>
                </a:outerShdw>
              </a:effectLst>
              <a:latin typeface="Calibri" pitchFamily="34" charset="0"/>
            </a:endParaRPr>
          </a:p>
        </p:txBody>
      </p:sp>
      <p:pic>
        <p:nvPicPr>
          <p:cNvPr id="34818" name="Picture 2" descr="Related image"/>
          <p:cNvPicPr>
            <a:picLocks noChangeAspect="1" noChangeArrowheads="1"/>
          </p:cNvPicPr>
          <p:nvPr/>
        </p:nvPicPr>
        <p:blipFill>
          <a:blip r:embed="rId3" cstate="print"/>
          <a:srcRect/>
          <a:stretch>
            <a:fillRect/>
          </a:stretch>
        </p:blipFill>
        <p:spPr bwMode="auto">
          <a:xfrm>
            <a:off x="4724400" y="914400"/>
            <a:ext cx="4419600" cy="5381626"/>
          </a:xfrm>
          <a:prstGeom prst="rect">
            <a:avLst/>
          </a:prstGeom>
          <a:noFill/>
        </p:spPr>
      </p:pic>
      <p:pic>
        <p:nvPicPr>
          <p:cNvPr id="5" name="~PP2878.WAV">
            <a:hlinkClick r:id="" action="ppaction://media"/>
          </p:cNvPr>
          <p:cNvPicPr>
            <a:picLocks noRot="1" noChangeAspect="1"/>
          </p:cNvPicPr>
          <p:nvPr>
            <a:wavAudioFile r:embed="rId1" name="~PP2878.WAV"/>
          </p:nvPr>
        </p:nvPicPr>
        <p:blipFill>
          <a:blip r:embed="rId4"/>
          <a:stretch>
            <a:fillRect/>
          </a:stretch>
        </p:blipFill>
        <p:spPr>
          <a:xfrm>
            <a:off x="8724900" y="6438900"/>
            <a:ext cx="304800" cy="304800"/>
          </a:xfrm>
          <a:prstGeom prst="rect">
            <a:avLst/>
          </a:prstGeom>
        </p:spPr>
      </p:pic>
    </p:spTree>
  </p:cSld>
  <p:clrMapOvr>
    <a:masterClrMapping/>
  </p:clrMapOvr>
  <p:transition advTm="36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1"/>
            <a:ext cx="8610600" cy="2590799"/>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3100" b="0" dirty="0" smtClean="0">
                <a:latin typeface="Calibri" pitchFamily="34" charset="0"/>
              </a:rPr>
              <a:t>A duplex house is a dwelling having apartments with separate entrances for two households. This includes two-story houses having a complete apartment on each floor and also side-by-side apartments on a single lot that share a common wall.</a:t>
            </a:r>
            <a:endParaRPr lang="en-US" sz="3100" b="0" dirty="0">
              <a:latin typeface="Calibri" pitchFamily="34" charset="0"/>
            </a:endParaRPr>
          </a:p>
        </p:txBody>
      </p:sp>
      <p:sp>
        <p:nvSpPr>
          <p:cNvPr id="3" name="Text Placeholder 2"/>
          <p:cNvSpPr>
            <a:spLocks noGrp="1"/>
          </p:cNvSpPr>
          <p:nvPr>
            <p:ph type="body" idx="1"/>
          </p:nvPr>
        </p:nvSpPr>
        <p:spPr>
          <a:xfrm>
            <a:off x="1066800" y="76200"/>
            <a:ext cx="6255488" cy="743507"/>
          </a:xfrm>
        </p:spPr>
        <p:txBody>
          <a:bodyPr/>
          <a:lstStyle/>
          <a:p>
            <a:pPr algn="ctr"/>
            <a:r>
              <a:rPr lang="en-US" sz="3800" b="1" dirty="0" smtClean="0">
                <a:latin typeface="Calibri" pitchFamily="34" charset="0"/>
              </a:rPr>
              <a:t>Duplex building</a:t>
            </a:r>
            <a:endParaRPr lang="en-US" sz="3800" b="1" dirty="0">
              <a:latin typeface="Calibri" pitchFamily="34" charset="0"/>
            </a:endParaRPr>
          </a:p>
        </p:txBody>
      </p:sp>
      <p:pic>
        <p:nvPicPr>
          <p:cNvPr id="35842" name="Picture 2" descr="Image result for interior Duplex building"/>
          <p:cNvPicPr>
            <a:picLocks noChangeAspect="1" noChangeArrowheads="1"/>
          </p:cNvPicPr>
          <p:nvPr/>
        </p:nvPicPr>
        <p:blipFill>
          <a:blip r:embed="rId3" cstate="print"/>
          <a:srcRect/>
          <a:stretch>
            <a:fillRect/>
          </a:stretch>
        </p:blipFill>
        <p:spPr bwMode="auto">
          <a:xfrm>
            <a:off x="304800" y="3657600"/>
            <a:ext cx="8610600" cy="2905125"/>
          </a:xfrm>
          <a:prstGeom prst="rect">
            <a:avLst/>
          </a:prstGeom>
          <a:noFill/>
        </p:spPr>
      </p:pic>
      <p:pic>
        <p:nvPicPr>
          <p:cNvPr id="5" name="~PP2468.WAV">
            <a:hlinkClick r:id="" action="ppaction://media"/>
          </p:cNvPr>
          <p:cNvPicPr>
            <a:picLocks noRot="1" noChangeAspect="1"/>
          </p:cNvPicPr>
          <p:nvPr>
            <a:wavAudioFile r:embed="rId1" name="~PP2468.WAV"/>
          </p:nvPr>
        </p:nvPicPr>
        <p:blipFill>
          <a:blip r:embed="rId4"/>
          <a:stretch>
            <a:fillRect/>
          </a:stretch>
        </p:blipFill>
        <p:spPr>
          <a:xfrm>
            <a:off x="8724900" y="6438900"/>
            <a:ext cx="304800" cy="304800"/>
          </a:xfrm>
          <a:prstGeom prst="rect">
            <a:avLst/>
          </a:prstGeom>
        </p:spPr>
      </p:pic>
    </p:spTree>
  </p:cSld>
  <p:clrMapOvr>
    <a:masterClrMapping/>
  </p:clrMapOvr>
  <p:transition advTm="52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1"/>
            <a:ext cx="8763000" cy="3200400"/>
          </a:xfrm>
        </p:spPr>
        <p:txBody>
          <a:bodyPr>
            <a:normAutofit/>
          </a:bodyPr>
          <a:lstStyle/>
          <a:p>
            <a:pPr algn="l"/>
            <a:r>
              <a:rPr lang="en-US" dirty="0" smtClean="0"/>
              <a:t>Educational buildings</a:t>
            </a:r>
            <a:br>
              <a:rPr lang="en-US" dirty="0" smtClean="0"/>
            </a:br>
            <a:r>
              <a:rPr lang="en-US" dirty="0" smtClean="0"/>
              <a:t>Government buildings </a:t>
            </a:r>
            <a:br>
              <a:rPr lang="en-US" dirty="0" smtClean="0"/>
            </a:br>
            <a:r>
              <a:rPr lang="en-US" dirty="0" smtClean="0"/>
              <a:t>Industrial buildings </a:t>
            </a:r>
            <a:r>
              <a:rPr lang="en-US" smtClean="0"/>
              <a:t/>
            </a:r>
            <a:br>
              <a:rPr lang="en-US" smtClean="0"/>
            </a:br>
            <a:r>
              <a:rPr lang="en-US" smtClean="0"/>
              <a:t>Parking </a:t>
            </a:r>
            <a:r>
              <a:rPr lang="en-US" dirty="0" smtClean="0"/>
              <a:t>and storage</a:t>
            </a:r>
            <a:endParaRPr lang="en-US" dirty="0"/>
          </a:p>
        </p:txBody>
      </p:sp>
      <p:sp>
        <p:nvSpPr>
          <p:cNvPr id="3" name="Text Placeholder 2"/>
          <p:cNvSpPr>
            <a:spLocks noGrp="1"/>
          </p:cNvSpPr>
          <p:nvPr>
            <p:ph type="body" idx="1"/>
          </p:nvPr>
        </p:nvSpPr>
        <p:spPr>
          <a:xfrm>
            <a:off x="1066800" y="0"/>
            <a:ext cx="6255488" cy="743507"/>
          </a:xfrm>
        </p:spPr>
        <p:txBody>
          <a:bodyPr>
            <a:normAutofit/>
          </a:bodyPr>
          <a:lstStyle/>
          <a:p>
            <a:pPr algn="ctr"/>
            <a:r>
              <a:rPr lang="en-US" sz="3500" b="1" dirty="0" smtClean="0">
                <a:solidFill>
                  <a:srgbClr val="92D050"/>
                </a:solidFill>
              </a:rPr>
              <a:t>And another houses are</a:t>
            </a:r>
            <a:endParaRPr lang="en-US" sz="3500" b="1" dirty="0">
              <a:solidFill>
                <a:srgbClr val="92D050"/>
              </a:solidFill>
            </a:endParaRPr>
          </a:p>
        </p:txBody>
      </p:sp>
      <p:pic>
        <p:nvPicPr>
          <p:cNvPr id="4" name="~PP607.WAV">
            <a:hlinkClick r:id="" action="ppaction://media"/>
          </p:cNvPr>
          <p:cNvPicPr>
            <a:picLocks noRot="1" noChangeAspect="1"/>
          </p:cNvPicPr>
          <p:nvPr>
            <a:wavAudioFile r:embed="rId1" name="~PP607.WAV"/>
          </p:nvPr>
        </p:nvPicPr>
        <p:blipFill>
          <a:blip r:embed="rId3"/>
          <a:stretch>
            <a:fillRect/>
          </a:stretch>
        </p:blipFill>
        <p:spPr>
          <a:xfrm>
            <a:off x="8724900" y="6438900"/>
            <a:ext cx="304800" cy="304800"/>
          </a:xfrm>
          <a:prstGeom prst="rect">
            <a:avLst/>
          </a:prstGeom>
        </p:spPr>
      </p:pic>
    </p:spTree>
  </p:cSld>
  <p:clrMapOvr>
    <a:masterClrMapping/>
  </p:clrMapOvr>
  <p:transition advTm="79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1"/>
            <a:ext cx="8763000" cy="4953000"/>
          </a:xfrm>
        </p:spPr>
        <p:style>
          <a:lnRef idx="2">
            <a:schemeClr val="dk1"/>
          </a:lnRef>
          <a:fillRef idx="1001">
            <a:schemeClr val="lt1"/>
          </a:fillRef>
          <a:effectRef idx="0">
            <a:schemeClr val="dk1"/>
          </a:effectRef>
          <a:fontRef idx="minor">
            <a:schemeClr val="dk1"/>
          </a:fontRef>
        </p:style>
        <p:txBody>
          <a:bodyPr>
            <a:normAutofit fontScale="90000"/>
          </a:bodyPr>
          <a:lstStyle/>
          <a:p>
            <a:pPr algn="l"/>
            <a:r>
              <a:rPr lang="en-US" sz="3000" b="0" dirty="0" smtClean="0">
                <a:latin typeface="Calibri" pitchFamily="34" charset="0"/>
              </a:rPr>
              <a:t>In this policy the planning commission was formed to know the requirement of house , types of people, no of village house required and no of houses in urban area are collected and decisions are made.</a:t>
            </a:r>
            <a:r>
              <a:rPr lang="en-US" dirty="0" smtClean="0"/>
              <a:t/>
            </a:r>
            <a:br>
              <a:rPr lang="en-US" dirty="0" smtClean="0"/>
            </a:br>
            <a:r>
              <a:rPr lang="en-US" sz="3000" b="0" dirty="0" smtClean="0">
                <a:latin typeface="Calibri" pitchFamily="34" charset="0"/>
              </a:rPr>
              <a:t>This commission forms 5 sub commissions among them.</a:t>
            </a:r>
            <a:br>
              <a:rPr lang="en-US" sz="3000" b="0" dirty="0" smtClean="0">
                <a:latin typeface="Calibri" pitchFamily="34" charset="0"/>
              </a:rPr>
            </a:br>
            <a:r>
              <a:rPr lang="en-US" sz="3000" b="0" dirty="0" smtClean="0">
                <a:latin typeface="Calibri" pitchFamily="34" charset="0"/>
              </a:rPr>
              <a:t> - Housing development </a:t>
            </a:r>
            <a:br>
              <a:rPr lang="en-US" sz="3000" b="0" dirty="0" smtClean="0">
                <a:latin typeface="Calibri" pitchFamily="34" charset="0"/>
              </a:rPr>
            </a:br>
            <a:r>
              <a:rPr lang="en-US" sz="3000" b="0" dirty="0" smtClean="0">
                <a:latin typeface="Calibri" pitchFamily="34" charset="0"/>
              </a:rPr>
              <a:t> - Finance of the works </a:t>
            </a:r>
            <a:br>
              <a:rPr lang="en-US" sz="3000" b="0" dirty="0" smtClean="0">
                <a:latin typeface="Calibri" pitchFamily="34" charset="0"/>
              </a:rPr>
            </a:br>
            <a:r>
              <a:rPr lang="en-US" sz="3000" b="0" dirty="0" smtClean="0">
                <a:latin typeface="Calibri" pitchFamily="34" charset="0"/>
              </a:rPr>
              <a:t> - Deals with rural housing </a:t>
            </a:r>
            <a:br>
              <a:rPr lang="en-US" sz="3000" b="0" dirty="0" smtClean="0">
                <a:latin typeface="Calibri" pitchFamily="34" charset="0"/>
              </a:rPr>
            </a:br>
            <a:r>
              <a:rPr lang="en-US" sz="3000" b="0" dirty="0" smtClean="0">
                <a:latin typeface="Calibri" pitchFamily="34" charset="0"/>
              </a:rPr>
              <a:t> - Welfare schemes and </a:t>
            </a:r>
            <a:br>
              <a:rPr lang="en-US" sz="3000" b="0" dirty="0" smtClean="0">
                <a:latin typeface="Calibri" pitchFamily="34" charset="0"/>
              </a:rPr>
            </a:br>
            <a:r>
              <a:rPr lang="en-US" sz="3000" b="0" dirty="0" smtClean="0">
                <a:latin typeface="Calibri" pitchFamily="34" charset="0"/>
              </a:rPr>
              <a:t> - The problems of housing requirement. </a:t>
            </a:r>
            <a:r>
              <a:rPr lang="en-US" dirty="0" smtClean="0"/>
              <a:t/>
            </a:r>
            <a:br>
              <a:rPr lang="en-US" dirty="0" smtClean="0"/>
            </a:br>
            <a:endParaRPr lang="en-US" dirty="0"/>
          </a:p>
        </p:txBody>
      </p:sp>
      <p:sp>
        <p:nvSpPr>
          <p:cNvPr id="3" name="Text Placeholder 2"/>
          <p:cNvSpPr>
            <a:spLocks noGrp="1"/>
          </p:cNvSpPr>
          <p:nvPr>
            <p:ph type="body" idx="1"/>
          </p:nvPr>
        </p:nvSpPr>
        <p:spPr>
          <a:xfrm>
            <a:off x="1066800" y="-210107"/>
            <a:ext cx="6255488" cy="743507"/>
          </a:xfrm>
        </p:spPr>
        <p:txBody>
          <a:bodyPr/>
          <a:lstStyle/>
          <a:p>
            <a:pPr algn="ctr"/>
            <a:r>
              <a:rPr lang="en-US" sz="3000" b="1" dirty="0" smtClean="0">
                <a:solidFill>
                  <a:srgbClr val="FF0000"/>
                </a:solidFill>
                <a:latin typeface="Calibri" pitchFamily="34" charset="0"/>
              </a:rPr>
              <a:t>NATIONAL HOUSING POLICY (NHP)</a:t>
            </a:r>
            <a:endParaRPr lang="en-US" sz="3000" dirty="0">
              <a:solidFill>
                <a:srgbClr val="FF0000"/>
              </a:solidFill>
              <a:latin typeface="Calibri" pitchFamily="34" charset="0"/>
            </a:endParaRPr>
          </a:p>
        </p:txBody>
      </p:sp>
      <p:pic>
        <p:nvPicPr>
          <p:cNvPr id="4" name="~PP469.WAV">
            <a:hlinkClick r:id="" action="ppaction://media"/>
          </p:cNvPr>
          <p:cNvPicPr>
            <a:picLocks noRot="1" noChangeAspect="1"/>
          </p:cNvPicPr>
          <p:nvPr>
            <a:wavAudioFile r:embed="rId1" name="~PP469.WAV"/>
          </p:nvPr>
        </p:nvPicPr>
        <p:blipFill>
          <a:blip r:embed="rId3"/>
          <a:stretch>
            <a:fillRect/>
          </a:stretch>
        </p:blipFill>
        <p:spPr>
          <a:xfrm>
            <a:off x="8724900" y="6438900"/>
            <a:ext cx="304800" cy="304800"/>
          </a:xfrm>
          <a:prstGeom prst="rect">
            <a:avLst/>
          </a:prstGeom>
        </p:spPr>
      </p:pic>
    </p:spTree>
  </p:cSld>
  <p:clrMapOvr>
    <a:masterClrMapping/>
  </p:clrMapOvr>
  <p:transition advTm="122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6172199"/>
          </a:xfrm>
        </p:spPr>
        <p:txBody>
          <a:bodyPr>
            <a:normAutofit/>
          </a:bodyPr>
          <a:lstStyle/>
          <a:p>
            <a:pPr algn="l" hangingPunct="0"/>
            <a:r>
              <a:rPr lang="en-US" sz="3000" b="0" dirty="0" smtClean="0">
                <a:solidFill>
                  <a:schemeClr val="tx1"/>
                </a:solidFill>
                <a:latin typeface="Calibri" pitchFamily="34" charset="0"/>
              </a:rPr>
              <a:t>India has an area of 328.73 million hectares; the population of India exceeds 100 </a:t>
            </a:r>
            <a:r>
              <a:rPr lang="en-US" sz="3000" b="0" dirty="0" err="1" smtClean="0">
                <a:solidFill>
                  <a:schemeClr val="tx1"/>
                </a:solidFill>
                <a:latin typeface="Calibri" pitchFamily="34" charset="0"/>
              </a:rPr>
              <a:t>c</a:t>
            </a:r>
            <a:r>
              <a:rPr lang="en-US" sz="3000" b="0" cap="none" dirty="0" err="1" smtClean="0">
                <a:solidFill>
                  <a:schemeClr val="tx1"/>
                </a:solidFill>
                <a:latin typeface="Calibri" pitchFamily="34" charset="0"/>
              </a:rPr>
              <a:t>rs</a:t>
            </a:r>
            <a:r>
              <a:rPr lang="en-US" sz="3000" b="0" dirty="0" smtClean="0">
                <a:solidFill>
                  <a:schemeClr val="tx1"/>
                </a:solidFill>
                <a:latin typeface="Calibri" pitchFamily="34" charset="0"/>
              </a:rPr>
              <a:t>.</a:t>
            </a:r>
            <a:br>
              <a:rPr lang="en-US" sz="3000" b="0" dirty="0" smtClean="0">
                <a:solidFill>
                  <a:schemeClr val="tx1"/>
                </a:solidFill>
                <a:latin typeface="Calibri" pitchFamily="34" charset="0"/>
              </a:rPr>
            </a:br>
            <a:r>
              <a:rPr lang="en-US" sz="3000" b="0" dirty="0" smtClean="0">
                <a:solidFill>
                  <a:schemeClr val="tx1"/>
                </a:solidFill>
                <a:latin typeface="Calibri" pitchFamily="34" charset="0"/>
              </a:rPr>
              <a:t> In this, 75% of the people still living in villages. According to the statics 4 </a:t>
            </a:r>
            <a:r>
              <a:rPr lang="en-US" sz="3000" b="0" dirty="0" err="1" smtClean="0">
                <a:solidFill>
                  <a:schemeClr val="tx1"/>
                </a:solidFill>
                <a:latin typeface="Calibri" pitchFamily="34" charset="0"/>
              </a:rPr>
              <a:t>lakh</a:t>
            </a:r>
            <a:r>
              <a:rPr lang="en-US" sz="3000" b="0" dirty="0" smtClean="0">
                <a:solidFill>
                  <a:schemeClr val="tx1"/>
                </a:solidFill>
                <a:latin typeface="Calibri" pitchFamily="34" charset="0"/>
              </a:rPr>
              <a:t>, 87,170 villages are present.</a:t>
            </a:r>
            <a:br>
              <a:rPr lang="en-US" sz="3000" b="0" dirty="0" smtClean="0">
                <a:solidFill>
                  <a:schemeClr val="tx1"/>
                </a:solidFill>
                <a:latin typeface="Calibri" pitchFamily="34" charset="0"/>
              </a:rPr>
            </a:br>
            <a:r>
              <a:rPr lang="en-US" sz="3000" b="0" dirty="0" smtClean="0">
                <a:solidFill>
                  <a:schemeClr val="tx1"/>
                </a:solidFill>
                <a:latin typeface="Calibri" pitchFamily="34" charset="0"/>
              </a:rPr>
              <a:t> Keeping in view of the above points the government provides 5 year plan.</a:t>
            </a:r>
            <a:br>
              <a:rPr lang="en-US" sz="3000" b="0" dirty="0" smtClean="0">
                <a:solidFill>
                  <a:schemeClr val="tx1"/>
                </a:solidFill>
                <a:latin typeface="Calibri" pitchFamily="34" charset="0"/>
              </a:rPr>
            </a:br>
            <a:r>
              <a:rPr lang="en-US" sz="3000" b="0" dirty="0" smtClean="0">
                <a:solidFill>
                  <a:schemeClr val="tx1"/>
                </a:solidFill>
                <a:latin typeface="Calibri" pitchFamily="34" charset="0"/>
              </a:rPr>
              <a:t> 8</a:t>
            </a:r>
            <a:r>
              <a:rPr lang="en-US" sz="3000" b="0" baseline="30000" dirty="0" smtClean="0">
                <a:solidFill>
                  <a:schemeClr val="tx1"/>
                </a:solidFill>
                <a:latin typeface="Calibri" pitchFamily="34" charset="0"/>
              </a:rPr>
              <a:t>th</a:t>
            </a:r>
            <a:r>
              <a:rPr lang="en-US" sz="3000" b="0" dirty="0" smtClean="0">
                <a:solidFill>
                  <a:schemeClr val="tx1"/>
                </a:solidFill>
                <a:latin typeface="Calibri" pitchFamily="34" charset="0"/>
              </a:rPr>
              <a:t> five year plan are formed based on the basic criteria of improvement of villages. The 8</a:t>
            </a:r>
            <a:r>
              <a:rPr lang="en-US" sz="3000" b="0" baseline="30000" dirty="0" smtClean="0">
                <a:solidFill>
                  <a:schemeClr val="tx1"/>
                </a:solidFill>
                <a:latin typeface="Calibri" pitchFamily="34" charset="0"/>
              </a:rPr>
              <a:t>th</a:t>
            </a:r>
            <a:r>
              <a:rPr lang="en-US" sz="3000" b="0" dirty="0" smtClean="0">
                <a:solidFill>
                  <a:schemeClr val="tx1"/>
                </a:solidFill>
                <a:latin typeface="Calibri" pitchFamily="34" charset="0"/>
              </a:rPr>
              <a:t> five year plan combines any local agencies to achieve the objectives in this plan. In this, NHP is proposed.</a:t>
            </a:r>
            <a:endParaRPr lang="en-US" dirty="0"/>
          </a:p>
        </p:txBody>
      </p:sp>
      <p:pic>
        <p:nvPicPr>
          <p:cNvPr id="3" name="~PP2979.WAV">
            <a:hlinkClick r:id="" action="ppaction://media"/>
          </p:cNvPr>
          <p:cNvPicPr>
            <a:picLocks noRot="1" noChangeAspect="1"/>
          </p:cNvPicPr>
          <p:nvPr>
            <a:wavAudioFile r:embed="rId1" name="~PP2979.WAV"/>
          </p:nvPr>
        </p:nvPicPr>
        <p:blipFill>
          <a:blip r:embed="rId3"/>
          <a:stretch>
            <a:fillRect/>
          </a:stretch>
        </p:blipFill>
        <p:spPr>
          <a:xfrm>
            <a:off x="8724900" y="6438900"/>
            <a:ext cx="304800" cy="304800"/>
          </a:xfrm>
          <a:prstGeom prst="rect">
            <a:avLst/>
          </a:prstGeom>
        </p:spPr>
      </p:pic>
    </p:spTree>
  </p:cSld>
  <p:clrMapOvr>
    <a:masterClrMapping/>
  </p:clrMapOvr>
  <p:transition advTm="76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7848600" cy="5334000"/>
          </a:xfrm>
        </p:spPr>
        <p:txBody>
          <a:bodyPr>
            <a:normAutofit fontScale="90000"/>
          </a:bodyPr>
          <a:lstStyle/>
          <a:p>
            <a:pPr algn="l"/>
            <a:r>
              <a:rPr lang="en-US" sz="2700" b="0" dirty="0" smtClean="0">
                <a:solidFill>
                  <a:schemeClr val="tx1"/>
                </a:solidFill>
                <a:latin typeface="Calibri" pitchFamily="34" charset="0"/>
              </a:rPr>
              <a:t>- </a:t>
            </a:r>
            <a:r>
              <a:rPr lang="en-US" sz="2700" b="0" u="sng" dirty="0" smtClean="0">
                <a:solidFill>
                  <a:schemeClr val="tx1"/>
                </a:solidFill>
                <a:latin typeface="Calibri" pitchFamily="34" charset="0"/>
              </a:rPr>
              <a:t>Urban Planning</a:t>
            </a:r>
            <a:r>
              <a:rPr lang="en-US" sz="2700" b="0" dirty="0" smtClean="0">
                <a:solidFill>
                  <a:schemeClr val="tx1"/>
                </a:solidFill>
                <a:latin typeface="Calibri" pitchFamily="34" charset="0"/>
              </a:rPr>
              <a:t/>
            </a:r>
            <a:br>
              <a:rPr lang="en-US" sz="2700" b="0" dirty="0" smtClean="0">
                <a:solidFill>
                  <a:schemeClr val="tx1"/>
                </a:solidFill>
                <a:latin typeface="Calibri" pitchFamily="34" charset="0"/>
              </a:rPr>
            </a:br>
            <a:r>
              <a:rPr lang="en-US" sz="2700" b="0" dirty="0" smtClean="0">
                <a:solidFill>
                  <a:schemeClr val="tx1"/>
                </a:solidFill>
                <a:latin typeface="Calibri" pitchFamily="34" charset="0"/>
              </a:rPr>
              <a:t>Encouraging State Governments, Urban Local Bodies, Development Authorities to periodically update their Master Plans and Zoning Plans which should, interlaid adequately</a:t>
            </a:r>
            <a:br>
              <a:rPr lang="en-US" sz="2700" b="0" dirty="0" smtClean="0">
                <a:solidFill>
                  <a:schemeClr val="tx1"/>
                </a:solidFill>
                <a:latin typeface="Calibri" pitchFamily="34" charset="0"/>
              </a:rPr>
            </a:br>
            <a:r>
              <a:rPr lang="en-US" sz="2700" b="0" dirty="0" smtClean="0">
                <a:solidFill>
                  <a:schemeClr val="tx1"/>
                </a:solidFill>
                <a:latin typeface="Calibri" pitchFamily="34" charset="0"/>
              </a:rPr>
              <a:t>provide for housing and basic services for the urban poor.</a:t>
            </a:r>
            <a:br>
              <a:rPr lang="en-US" sz="2700" b="0" dirty="0" smtClean="0">
                <a:solidFill>
                  <a:schemeClr val="tx1"/>
                </a:solidFill>
                <a:latin typeface="Calibri" pitchFamily="34" charset="0"/>
              </a:rPr>
            </a:br>
            <a:r>
              <a:rPr lang="en-US" sz="2700" b="0" dirty="0" smtClean="0">
                <a:solidFill>
                  <a:schemeClr val="tx1"/>
                </a:solidFill>
                <a:latin typeface="Calibri" pitchFamily="34" charset="0"/>
              </a:rPr>
              <a:t>- </a:t>
            </a:r>
            <a:r>
              <a:rPr lang="en-US" sz="3000" b="0" u="sng" dirty="0" smtClean="0">
                <a:solidFill>
                  <a:schemeClr val="tx1"/>
                </a:solidFill>
                <a:latin typeface="Calibri" pitchFamily="34" charset="0"/>
              </a:rPr>
              <a:t>Increase flow of Funds</a:t>
            </a:r>
            <a:r>
              <a:rPr lang="en-US" sz="3000" b="0" dirty="0" smtClean="0">
                <a:solidFill>
                  <a:schemeClr val="tx1"/>
                </a:solidFill>
                <a:latin typeface="Calibri" pitchFamily="34" charset="0"/>
              </a:rPr>
              <a:t/>
            </a:r>
            <a:br>
              <a:rPr lang="en-US" sz="3000" b="0" dirty="0" smtClean="0">
                <a:solidFill>
                  <a:schemeClr val="tx1"/>
                </a:solidFill>
                <a:latin typeface="Calibri" pitchFamily="34" charset="0"/>
              </a:rPr>
            </a:br>
            <a:r>
              <a:rPr lang="en-US" sz="3000" b="0" dirty="0" smtClean="0">
                <a:solidFill>
                  <a:schemeClr val="tx1"/>
                </a:solidFill>
                <a:latin typeface="Calibri" pitchFamily="34" charset="0"/>
              </a:rPr>
              <a:t> Promoting larger flow of funds from governmental and private sources for fulfilling housing and infrastructure needs by designing innovative financial instruments.</a:t>
            </a:r>
            <a:endParaRPr lang="en-US" dirty="0"/>
          </a:p>
        </p:txBody>
      </p:sp>
      <p:sp>
        <p:nvSpPr>
          <p:cNvPr id="3" name="Text Placeholder 2"/>
          <p:cNvSpPr>
            <a:spLocks noGrp="1"/>
          </p:cNvSpPr>
          <p:nvPr>
            <p:ph type="body" idx="1"/>
          </p:nvPr>
        </p:nvSpPr>
        <p:spPr>
          <a:xfrm>
            <a:off x="0" y="304800"/>
            <a:ext cx="8839200" cy="743507"/>
          </a:xfrm>
        </p:spPr>
        <p:txBody>
          <a:bodyPr>
            <a:noAutofit/>
          </a:bodyPr>
          <a:lstStyle/>
          <a:p>
            <a:pPr algn="l"/>
            <a:r>
              <a:rPr lang="en-US" sz="3000" b="1" dirty="0" smtClean="0">
                <a:latin typeface="Calibri" pitchFamily="34" charset="0"/>
              </a:rPr>
              <a:t>The National Urban Housing and Habitat Policy aims</a:t>
            </a:r>
            <a:endParaRPr lang="en-US" sz="3000" b="1" dirty="0">
              <a:latin typeface="Calibri" pitchFamily="34" charset="0"/>
            </a:endParaRPr>
          </a:p>
        </p:txBody>
      </p:sp>
      <p:pic>
        <p:nvPicPr>
          <p:cNvPr id="4" name="~PP3765.WAV">
            <a:hlinkClick r:id="" action="ppaction://media"/>
          </p:cNvPr>
          <p:cNvPicPr>
            <a:picLocks noRot="1" noChangeAspect="1"/>
          </p:cNvPicPr>
          <p:nvPr>
            <a:wavAudioFile r:embed="rId1" name="~PP3765.WAV"/>
          </p:nvPr>
        </p:nvPicPr>
        <p:blipFill>
          <a:blip r:embed="rId3"/>
          <a:stretch>
            <a:fillRect/>
          </a:stretch>
        </p:blipFill>
        <p:spPr>
          <a:xfrm>
            <a:off x="8724900" y="6438900"/>
            <a:ext cx="304800" cy="304800"/>
          </a:xfrm>
          <a:prstGeom prst="rect">
            <a:avLst/>
          </a:prstGeom>
        </p:spPr>
      </p:pic>
    </p:spTree>
  </p:cSld>
  <p:clrMapOvr>
    <a:masterClrMapping/>
  </p:clrMapOvr>
  <p:transition advTm="1358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1"/>
            <a:ext cx="8153400" cy="5486400"/>
          </a:xfrm>
        </p:spPr>
        <p:txBody>
          <a:bodyPr>
            <a:normAutofit fontScale="90000"/>
          </a:bodyPr>
          <a:lstStyle/>
          <a:p>
            <a:pPr algn="l"/>
            <a:r>
              <a:rPr lang="en-US" sz="2700" b="0" dirty="0" smtClean="0">
                <a:solidFill>
                  <a:schemeClr val="tx1"/>
                </a:solidFill>
                <a:latin typeface="Calibri" pitchFamily="34" charset="0"/>
              </a:rPr>
              <a:t>“A sustainable house is one that uses energy and material more effectively both in production and operation while polluting and damaging natural systems as little as possible.”</a:t>
            </a:r>
            <a:br>
              <a:rPr lang="en-US" sz="2700" b="0" dirty="0" smtClean="0">
                <a:solidFill>
                  <a:schemeClr val="tx1"/>
                </a:solidFill>
                <a:latin typeface="Calibri" pitchFamily="34" charset="0"/>
              </a:rPr>
            </a:br>
            <a:r>
              <a:rPr lang="en-US" sz="2500" b="0" dirty="0" smtClean="0">
                <a:solidFill>
                  <a:schemeClr val="tx1"/>
                </a:solidFill>
                <a:latin typeface="Calibri" pitchFamily="34" charset="0"/>
              </a:rPr>
              <a:t> The common objective is that green buildings are designed to reduce the overall impact</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of the built environment on human health and the natural environment by:</a:t>
            </a:r>
            <a:br>
              <a:rPr lang="en-US" sz="2500" b="0" dirty="0" smtClean="0">
                <a:solidFill>
                  <a:schemeClr val="tx1"/>
                </a:solidFill>
                <a:latin typeface="Calibri" pitchFamily="34" charset="0"/>
              </a:rPr>
            </a:br>
            <a:r>
              <a:rPr lang="en-US" sz="2800" b="0" dirty="0" smtClean="0">
                <a:solidFill>
                  <a:schemeClr val="tx1"/>
                </a:solidFill>
                <a:latin typeface="Calibri" pitchFamily="34" charset="0"/>
              </a:rPr>
              <a:t> - Efficiently using energy, water, and other resources</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Protecting occupant health and improving employee productivity</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Reducing waste, pollution and environmental degradation</a:t>
            </a:r>
            <a:endParaRPr lang="en-US" sz="2500" b="0" dirty="0">
              <a:solidFill>
                <a:schemeClr val="tx1"/>
              </a:solidFill>
              <a:latin typeface="Calibri" pitchFamily="34" charset="0"/>
            </a:endParaRPr>
          </a:p>
        </p:txBody>
      </p:sp>
      <p:sp>
        <p:nvSpPr>
          <p:cNvPr id="3" name="Text Placeholder 2"/>
          <p:cNvSpPr>
            <a:spLocks noGrp="1"/>
          </p:cNvSpPr>
          <p:nvPr>
            <p:ph type="body" idx="1"/>
          </p:nvPr>
        </p:nvSpPr>
        <p:spPr>
          <a:xfrm>
            <a:off x="0" y="0"/>
            <a:ext cx="9144000" cy="838200"/>
          </a:xfrm>
        </p:spPr>
        <p:txBody>
          <a:bodyPr>
            <a:normAutofit/>
          </a:bodyPr>
          <a:lstStyle/>
          <a:p>
            <a:pPr algn="ctr"/>
            <a:r>
              <a:rPr lang="en-US" sz="3000" b="1" dirty="0" smtClean="0">
                <a:latin typeface="Calibri" pitchFamily="34" charset="0"/>
              </a:rPr>
              <a:t>SUSTAINABLE HOUSE</a:t>
            </a:r>
            <a:endParaRPr lang="en-US" sz="3000" b="1" dirty="0"/>
          </a:p>
        </p:txBody>
      </p:sp>
      <p:pic>
        <p:nvPicPr>
          <p:cNvPr id="4" name="~PP1763.WAV">
            <a:hlinkClick r:id="" action="ppaction://media"/>
          </p:cNvPr>
          <p:cNvPicPr>
            <a:picLocks noRot="1" noChangeAspect="1"/>
          </p:cNvPicPr>
          <p:nvPr>
            <a:wavAudioFile r:embed="rId1" name="~PP1763.WAV"/>
          </p:nvPr>
        </p:nvPicPr>
        <p:blipFill>
          <a:blip r:embed="rId3"/>
          <a:stretch>
            <a:fillRect/>
          </a:stretch>
        </p:blipFill>
        <p:spPr>
          <a:xfrm>
            <a:off x="8724900" y="6438900"/>
            <a:ext cx="304800" cy="304800"/>
          </a:xfrm>
          <a:prstGeom prst="rect">
            <a:avLst/>
          </a:prstGeom>
        </p:spPr>
      </p:pic>
    </p:spTree>
  </p:cSld>
  <p:clrMapOvr>
    <a:masterClrMapping/>
  </p:clrMapOvr>
  <p:transition advTm="153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153400" cy="6095999"/>
          </a:xfrm>
        </p:spPr>
        <p:txBody>
          <a:bodyPr>
            <a:normAutofit fontScale="90000"/>
          </a:bodyPr>
          <a:lstStyle/>
          <a:p>
            <a:pPr algn="l"/>
            <a:r>
              <a:rPr lang="en-US" sz="2500" b="0" dirty="0" smtClean="0">
                <a:solidFill>
                  <a:schemeClr val="tx1"/>
                </a:solidFill>
                <a:latin typeface="Calibri" pitchFamily="34" charset="0"/>
              </a:rPr>
              <a:t>State any two principles of sustainable housing. (Apr./May 2005, May/June 2006)</a:t>
            </a:r>
            <a:br>
              <a:rPr lang="en-US" sz="2500" b="0" dirty="0" smtClean="0">
                <a:solidFill>
                  <a:schemeClr val="tx1"/>
                </a:solidFill>
                <a:latin typeface="Calibri" pitchFamily="34" charset="0"/>
              </a:rPr>
            </a:br>
            <a:r>
              <a:rPr lang="en-US" sz="2800" b="0" dirty="0" smtClean="0">
                <a:solidFill>
                  <a:schemeClr val="tx1"/>
                </a:solidFill>
                <a:latin typeface="Calibri" pitchFamily="34" charset="0"/>
              </a:rPr>
              <a:t>The important features or principles of sustainable housing is as follows.</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The needs of the housing are to be satisfied or fulfilled for the present requirement</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without affecting the environment.</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Sustainable development should ensure the environmental protection while taking the</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housing programs.</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The sustainable development should ensure the maximum rate of resource</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consumption.</a:t>
            </a:r>
            <a:br>
              <a:rPr lang="en-US" sz="2800" b="0" dirty="0" smtClean="0">
                <a:solidFill>
                  <a:schemeClr val="tx1"/>
                </a:solidFill>
                <a:latin typeface="Calibri" pitchFamily="34" charset="0"/>
              </a:rPr>
            </a:br>
            <a:r>
              <a:rPr lang="en-US" sz="2800" b="0" dirty="0" smtClean="0">
                <a:solidFill>
                  <a:schemeClr val="tx1"/>
                </a:solidFill>
                <a:latin typeface="Calibri" pitchFamily="34" charset="0"/>
              </a:rPr>
              <a:t>- The waste materials should not be harmful to the society.</a:t>
            </a:r>
            <a:endParaRPr lang="en-US" sz="2500" b="0" dirty="0">
              <a:solidFill>
                <a:schemeClr val="tx1"/>
              </a:solidFill>
              <a:latin typeface="Calibri" pitchFamily="34" charset="0"/>
            </a:endParaRPr>
          </a:p>
        </p:txBody>
      </p:sp>
      <p:sp>
        <p:nvSpPr>
          <p:cNvPr id="3" name="Text Placeholder 2"/>
          <p:cNvSpPr>
            <a:spLocks noGrp="1"/>
          </p:cNvSpPr>
          <p:nvPr>
            <p:ph type="body" idx="1"/>
          </p:nvPr>
        </p:nvSpPr>
        <p:spPr>
          <a:xfrm>
            <a:off x="0" y="0"/>
            <a:ext cx="9144000" cy="762000"/>
          </a:xfrm>
        </p:spPr>
        <p:txBody>
          <a:bodyPr>
            <a:normAutofit/>
          </a:bodyPr>
          <a:lstStyle/>
          <a:p>
            <a:pPr algn="ctr"/>
            <a:r>
              <a:rPr lang="en-US" sz="3000" b="1" dirty="0" smtClean="0"/>
              <a:t>Principles of sustainable Housing</a:t>
            </a:r>
          </a:p>
        </p:txBody>
      </p:sp>
      <p:pic>
        <p:nvPicPr>
          <p:cNvPr id="4" name="~PP3681.WAV">
            <a:hlinkClick r:id="" action="ppaction://media"/>
          </p:cNvPr>
          <p:cNvPicPr>
            <a:picLocks noRot="1" noChangeAspect="1"/>
          </p:cNvPicPr>
          <p:nvPr>
            <a:wavAudioFile r:embed="rId1" name="~PP3681.WAV"/>
          </p:nvPr>
        </p:nvPicPr>
        <p:blipFill>
          <a:blip r:embed="rId3"/>
          <a:stretch>
            <a:fillRect/>
          </a:stretch>
        </p:blipFill>
        <p:spPr>
          <a:xfrm>
            <a:off x="8724900" y="6438900"/>
            <a:ext cx="304800" cy="304800"/>
          </a:xfrm>
          <a:prstGeom prst="rect">
            <a:avLst/>
          </a:prstGeom>
        </p:spPr>
      </p:pic>
    </p:spTree>
  </p:cSld>
  <p:clrMapOvr>
    <a:masterClrMapping/>
  </p:clrMapOvr>
  <p:transition advTm="104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153400" cy="6096000"/>
          </a:xfrm>
        </p:spPr>
        <p:txBody>
          <a:bodyPr>
            <a:noAutofit/>
          </a:bodyPr>
          <a:lstStyle/>
          <a:p>
            <a:pPr algn="l"/>
            <a:r>
              <a:rPr lang="en-US" sz="2500" b="0" dirty="0" smtClean="0">
                <a:solidFill>
                  <a:schemeClr val="tx1"/>
                </a:solidFill>
                <a:latin typeface="Calibri" pitchFamily="34" charset="0"/>
              </a:rPr>
              <a:t>The following are the organization acting at state level for housing program</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AP Housing Board [TNHB]</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AP Slim Clearance Board [TNSCB]</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AP Police Housing Corporation [TNPHC]</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Co-</a:t>
            </a:r>
            <a:r>
              <a:rPr lang="en-US" sz="2500" b="0" dirty="0" err="1" smtClean="0">
                <a:solidFill>
                  <a:schemeClr val="tx1"/>
                </a:solidFill>
                <a:latin typeface="Calibri" pitchFamily="34" charset="0"/>
              </a:rPr>
              <a:t>operaTive</a:t>
            </a:r>
            <a:r>
              <a:rPr lang="en-US" sz="2500" b="0" dirty="0" smtClean="0">
                <a:solidFill>
                  <a:schemeClr val="tx1"/>
                </a:solidFill>
                <a:latin typeface="Calibri" pitchFamily="34" charset="0"/>
              </a:rPr>
              <a:t>  housing societies</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Land development bank</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Building Centre [Located at </a:t>
            </a:r>
            <a:r>
              <a:rPr lang="en-US" sz="2500" b="0" dirty="0" err="1" smtClean="0">
                <a:solidFill>
                  <a:schemeClr val="tx1"/>
                </a:solidFill>
                <a:latin typeface="Calibri" pitchFamily="34" charset="0"/>
              </a:rPr>
              <a:t>collectorate</a:t>
            </a:r>
            <a:r>
              <a:rPr lang="en-US" sz="2500" b="0" dirty="0" smtClean="0">
                <a:solidFill>
                  <a:schemeClr val="tx1"/>
                </a:solidFill>
                <a:latin typeface="Calibri" pitchFamily="34" charset="0"/>
              </a:rPr>
              <a:t> of each districts]</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Private housing finance</a:t>
            </a:r>
          </a:p>
        </p:txBody>
      </p:sp>
      <p:sp>
        <p:nvSpPr>
          <p:cNvPr id="3" name="Text Placeholder 2"/>
          <p:cNvSpPr>
            <a:spLocks noGrp="1"/>
          </p:cNvSpPr>
          <p:nvPr>
            <p:ph type="body" idx="1"/>
          </p:nvPr>
        </p:nvSpPr>
        <p:spPr>
          <a:xfrm>
            <a:off x="0" y="0"/>
            <a:ext cx="8153400" cy="743507"/>
          </a:xfrm>
        </p:spPr>
        <p:txBody>
          <a:bodyPr>
            <a:normAutofit/>
          </a:bodyPr>
          <a:lstStyle/>
          <a:p>
            <a:pPr algn="ctr"/>
            <a:r>
              <a:rPr lang="en-US" sz="3000" b="1" dirty="0" smtClean="0">
                <a:latin typeface="Calibri" pitchFamily="34" charset="0"/>
              </a:rPr>
              <a:t>STATE LEVEL ORGANISATION FOR HOUSING</a:t>
            </a:r>
            <a:endParaRPr lang="en-US" sz="3000" b="1" dirty="0"/>
          </a:p>
        </p:txBody>
      </p:sp>
      <p:pic>
        <p:nvPicPr>
          <p:cNvPr id="4" name="~PP4072.WAV">
            <a:hlinkClick r:id="" action="ppaction://media"/>
          </p:cNvPr>
          <p:cNvPicPr>
            <a:picLocks noRot="1" noChangeAspect="1"/>
          </p:cNvPicPr>
          <p:nvPr>
            <a:wavAudioFile r:embed="rId1" name="~PP4072.WAV"/>
          </p:nvPr>
        </p:nvPicPr>
        <p:blipFill>
          <a:blip r:embed="rId3"/>
          <a:stretch>
            <a:fillRect/>
          </a:stretch>
        </p:blipFill>
        <p:spPr>
          <a:xfrm>
            <a:off x="8724900" y="6438900"/>
            <a:ext cx="304800" cy="304800"/>
          </a:xfrm>
          <a:prstGeom prst="rect">
            <a:avLst/>
          </a:prstGeom>
        </p:spPr>
      </p:pic>
    </p:spTree>
  </p:cSld>
  <p:clrMapOvr>
    <a:masterClrMapping/>
  </p:clrMapOvr>
  <p:transition advTm="94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533400"/>
            <a:ext cx="6096000" cy="5943600"/>
          </a:xfrm>
        </p:spPr>
        <p:txBody>
          <a:bodyPr>
            <a:normAutofit/>
          </a:bodyPr>
          <a:lstStyle/>
          <a:p>
            <a:pPr algn="ctr"/>
            <a:r>
              <a:rPr lang="en-US" sz="4400" b="1" dirty="0" smtClean="0">
                <a:solidFill>
                  <a:schemeClr val="bg1"/>
                </a:solidFill>
                <a:effectLst>
                  <a:outerShdw blurRad="38100" dist="38100" dir="2700000" algn="tl">
                    <a:srgbClr val="000000">
                      <a:alpha val="43137"/>
                    </a:srgbClr>
                  </a:outerShdw>
                </a:effectLst>
              </a:rPr>
              <a:t>Unit-I</a:t>
            </a:r>
          </a:p>
          <a:p>
            <a:pPr algn="l"/>
            <a:r>
              <a:rPr lang="en-US" sz="2600" b="1" dirty="0" smtClean="0"/>
              <a:t>INTRODUCTION TO HOUSING</a:t>
            </a:r>
            <a:endParaRPr lang="en-US" sz="2600" dirty="0" smtClean="0"/>
          </a:p>
          <a:p>
            <a:pPr algn="l"/>
            <a:r>
              <a:rPr lang="en-US" b="1" dirty="0" smtClean="0">
                <a:solidFill>
                  <a:srgbClr val="00B0F0"/>
                </a:solidFill>
              </a:rPr>
              <a:t>Definition of Basic Terms – House, Home, Household, Apartments, Multi storied Buildings, Special Buildings, Objectives and Strategies of National Housing Policies including Slum Housing Policy, Principle of Sustainable Housing – Integrated approach on arriving holding capacity and density norms - All basic infrastructure consideration - Institutions for Housing at National, State and Local levels.</a:t>
            </a:r>
          </a:p>
          <a:p>
            <a:endParaRPr lang="en-US" b="1" dirty="0">
              <a:solidFill>
                <a:schemeClr val="tx1"/>
              </a:solidFill>
              <a:effectLst>
                <a:outerShdw blurRad="38100" dist="38100" dir="2700000" algn="tl">
                  <a:srgbClr val="000000">
                    <a:alpha val="43137"/>
                  </a:srgbClr>
                </a:outerShdw>
              </a:effectLst>
            </a:endParaRPr>
          </a:p>
        </p:txBody>
      </p:sp>
      <p:pic>
        <p:nvPicPr>
          <p:cNvPr id="6" name="~PP1443.WAV">
            <a:hlinkClick r:id="" action="ppaction://media"/>
          </p:cNvPr>
          <p:cNvPicPr>
            <a:picLocks noRot="1" noChangeAspect="1"/>
          </p:cNvPicPr>
          <p:nvPr>
            <a:wavAudioFile r:embed="rId1" name="~PP1443.WAV"/>
          </p:nvPr>
        </p:nvPicPr>
        <p:blipFill>
          <a:blip r:embed="rId3"/>
          <a:stretch>
            <a:fillRect/>
          </a:stretch>
        </p:blipFill>
        <p:spPr>
          <a:xfrm>
            <a:off x="8724900" y="6438900"/>
            <a:ext cx="304800" cy="304800"/>
          </a:xfrm>
          <a:prstGeom prst="rect">
            <a:avLst/>
          </a:prstGeom>
        </p:spPr>
      </p:pic>
    </p:spTree>
  </p:cSld>
  <p:clrMapOvr>
    <a:masterClrMapping/>
  </p:clrMapOvr>
  <p:transition advClick="0" advTm="628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8229600" cy="4800600"/>
          </a:xfrm>
        </p:spPr>
        <p:txBody>
          <a:bodyPr>
            <a:noAutofit/>
          </a:bodyPr>
          <a:lstStyle/>
          <a:p>
            <a:pPr algn="l"/>
            <a:r>
              <a:rPr lang="en-US" sz="2300" cap="all" dirty="0" smtClean="0">
                <a:ln w="500">
                  <a:solidFill>
                    <a:schemeClr val="tx2">
                      <a:shade val="20000"/>
                      <a:satMod val="120000"/>
                    </a:schemeClr>
                  </a:solidFill>
                </a:ln>
                <a:latin typeface="Calibri" pitchFamily="34" charset="0"/>
                <a:ea typeface="+mj-ea"/>
                <a:cs typeface="+mj-cs"/>
              </a:rPr>
              <a:t>Objectives</a:t>
            </a:r>
          </a:p>
          <a:p>
            <a:pPr algn="l"/>
            <a:r>
              <a:rPr lang="en-US" sz="2300" cap="all" dirty="0" smtClean="0">
                <a:ln w="500">
                  <a:solidFill>
                    <a:schemeClr val="tx2">
                      <a:shade val="20000"/>
                      <a:satMod val="120000"/>
                    </a:schemeClr>
                  </a:solidFill>
                </a:ln>
                <a:latin typeface="Calibri" pitchFamily="34" charset="0"/>
                <a:ea typeface="+mj-ea"/>
                <a:cs typeface="+mj-cs"/>
              </a:rPr>
              <a:t>1. To clear all the slums in Chemical and to provide self contained hygienic</a:t>
            </a:r>
          </a:p>
          <a:p>
            <a:pPr algn="l"/>
            <a:r>
              <a:rPr lang="en-US" sz="2300" cap="all" dirty="0" smtClean="0">
                <a:ln w="500">
                  <a:solidFill>
                    <a:schemeClr val="tx2">
                      <a:shade val="20000"/>
                      <a:satMod val="120000"/>
                    </a:schemeClr>
                  </a:solidFill>
                </a:ln>
                <a:latin typeface="Calibri" pitchFamily="34" charset="0"/>
                <a:ea typeface="+mj-ea"/>
                <a:cs typeface="+mj-cs"/>
              </a:rPr>
              <a:t>tenements.</a:t>
            </a:r>
          </a:p>
          <a:p>
            <a:pPr algn="l"/>
            <a:r>
              <a:rPr lang="en-US" sz="2300" cap="all" dirty="0" smtClean="0">
                <a:ln w="500">
                  <a:solidFill>
                    <a:schemeClr val="tx2">
                      <a:shade val="20000"/>
                      <a:satMod val="120000"/>
                    </a:schemeClr>
                  </a:solidFill>
                </a:ln>
                <a:latin typeface="Calibri" pitchFamily="34" charset="0"/>
                <a:ea typeface="+mj-ea"/>
                <a:cs typeface="+mj-cs"/>
              </a:rPr>
              <a:t>2. To prevent the growth of slams and encroachments</a:t>
            </a:r>
          </a:p>
          <a:p>
            <a:pPr algn="l"/>
            <a:r>
              <a:rPr lang="en-US" sz="2300" cap="all" dirty="0" smtClean="0">
                <a:ln w="500">
                  <a:solidFill>
                    <a:schemeClr val="tx2">
                      <a:shade val="20000"/>
                      <a:satMod val="120000"/>
                    </a:schemeClr>
                  </a:solidFill>
                </a:ln>
                <a:latin typeface="Calibri" pitchFamily="34" charset="0"/>
                <a:ea typeface="+mj-ea"/>
                <a:cs typeface="+mj-cs"/>
              </a:rPr>
              <a:t>3. To prevent the eviction of slum dwellers by private owners and to provide the</a:t>
            </a:r>
          </a:p>
          <a:p>
            <a:pPr algn="l"/>
            <a:r>
              <a:rPr lang="en-US" sz="2300" cap="all" dirty="0" smtClean="0">
                <a:ln w="500">
                  <a:solidFill>
                    <a:schemeClr val="tx2">
                      <a:shade val="20000"/>
                      <a:satMod val="120000"/>
                    </a:schemeClr>
                  </a:solidFill>
                </a:ln>
                <a:latin typeface="Calibri" pitchFamily="34" charset="0"/>
                <a:ea typeface="+mj-ea"/>
                <a:cs typeface="+mj-cs"/>
              </a:rPr>
              <a:t>slum families with security of tenure.</a:t>
            </a:r>
          </a:p>
          <a:p>
            <a:pPr algn="l"/>
            <a:r>
              <a:rPr lang="en-US" sz="2300" cap="all" dirty="0" smtClean="0">
                <a:ln w="500">
                  <a:solidFill>
                    <a:schemeClr val="tx2">
                      <a:shade val="20000"/>
                      <a:satMod val="120000"/>
                    </a:schemeClr>
                  </a:solidFill>
                </a:ln>
                <a:latin typeface="Calibri" pitchFamily="34" charset="0"/>
                <a:ea typeface="+mj-ea"/>
                <a:cs typeface="+mj-cs"/>
              </a:rPr>
              <a:t>4. To provide basic amenities like water supply, street lights, storm water drains, sewer</a:t>
            </a:r>
          </a:p>
          <a:p>
            <a:pPr algn="l"/>
            <a:r>
              <a:rPr lang="en-US" sz="2300" cap="all" dirty="0" smtClean="0">
                <a:ln w="500">
                  <a:solidFill>
                    <a:schemeClr val="tx2">
                      <a:shade val="20000"/>
                      <a:satMod val="120000"/>
                    </a:schemeClr>
                  </a:solidFill>
                </a:ln>
                <a:latin typeface="Calibri" pitchFamily="34" charset="0"/>
                <a:ea typeface="+mj-ea"/>
                <a:cs typeface="+mj-cs"/>
              </a:rPr>
              <a:t>line, etc to the slum areas.</a:t>
            </a:r>
          </a:p>
        </p:txBody>
      </p:sp>
      <p:pic>
        <p:nvPicPr>
          <p:cNvPr id="4" name="~PP3865.WAV">
            <a:hlinkClick r:id="" action="ppaction://media"/>
          </p:cNvPr>
          <p:cNvPicPr>
            <a:picLocks noRot="1" noChangeAspect="1"/>
          </p:cNvPicPr>
          <p:nvPr>
            <a:wavAudioFile r:embed="rId1" name="~PP3865.WAV"/>
          </p:nvPr>
        </p:nvPicPr>
        <p:blipFill>
          <a:blip r:embed="rId3"/>
          <a:stretch>
            <a:fillRect/>
          </a:stretch>
        </p:blipFill>
        <p:spPr>
          <a:xfrm>
            <a:off x="8724900" y="6438900"/>
            <a:ext cx="304800" cy="304800"/>
          </a:xfrm>
          <a:prstGeom prst="rect">
            <a:avLst/>
          </a:prstGeom>
        </p:spPr>
      </p:pic>
    </p:spTree>
  </p:cSld>
  <p:clrMapOvr>
    <a:masterClrMapping/>
  </p:clrMapOvr>
  <p:transition advTm="11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153400" cy="6172199"/>
          </a:xfrm>
        </p:spPr>
        <p:txBody>
          <a:bodyPr>
            <a:normAutofit fontScale="90000"/>
          </a:bodyPr>
          <a:lstStyle/>
          <a:p>
            <a:pPr algn="l"/>
            <a:r>
              <a:rPr lang="en-US" sz="2500" b="0" dirty="0" smtClean="0">
                <a:solidFill>
                  <a:schemeClr val="tx1"/>
                </a:solidFill>
                <a:latin typeface="Calibri" pitchFamily="34" charset="0"/>
              </a:rPr>
              <a:t>1. Housing Urban Development Corporation (HUDCO):</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The was started in the year 1970. In the middle of 1971 it was functioning. The primary aim of (HUDCO) is Housing, development, improvement and urban</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development.  It acts as an apex body [forum] to decide the fund, investment required for satisfying the primary aim. HUDCO introduced new schemes for</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development of the investment.</a:t>
            </a:r>
            <a:br>
              <a:rPr lang="en-US" sz="2500" b="0" dirty="0" smtClean="0">
                <a:solidFill>
                  <a:schemeClr val="tx1"/>
                </a:solidFill>
                <a:latin typeface="Calibri" pitchFamily="34" charset="0"/>
              </a:rPr>
            </a:br>
            <a:r>
              <a:rPr lang="en-US" sz="2800" dirty="0" smtClean="0"/>
              <a:t> </a:t>
            </a:r>
            <a:r>
              <a:rPr lang="en-US" sz="2500" b="0" dirty="0" smtClean="0">
                <a:solidFill>
                  <a:schemeClr val="tx1"/>
                </a:solidFill>
                <a:latin typeface="Calibri" pitchFamily="34" charset="0"/>
              </a:rPr>
              <a:t>2. Housing Development Finance Corporation [HDFC]:</a:t>
            </a:r>
            <a:br>
              <a:rPr lang="en-US" sz="2500" b="0" dirty="0" smtClean="0">
                <a:solidFill>
                  <a:schemeClr val="tx1"/>
                </a:solidFill>
                <a:latin typeface="Calibri" pitchFamily="34" charset="0"/>
              </a:rPr>
            </a:br>
            <a:r>
              <a:rPr lang="en-US" sz="2600" b="0" dirty="0" smtClean="0">
                <a:solidFill>
                  <a:schemeClr val="tx1"/>
                </a:solidFill>
                <a:latin typeface="Calibri" pitchFamily="34" charset="0"/>
              </a:rPr>
              <a:t>This was started in the year 1976 and run by financial assists of the government HDFC develops housing schemes from the fund collected through the public. It generates the fund by equity shares, insurance premium, and bank loan as per the approval of reserve</a:t>
            </a:r>
            <a:br>
              <a:rPr lang="en-US" sz="2600" b="0" dirty="0" smtClean="0">
                <a:solidFill>
                  <a:schemeClr val="tx1"/>
                </a:solidFill>
                <a:latin typeface="Calibri" pitchFamily="34" charset="0"/>
              </a:rPr>
            </a:br>
            <a:r>
              <a:rPr lang="en-US" sz="2600" b="0" dirty="0" smtClean="0">
                <a:solidFill>
                  <a:schemeClr val="tx1"/>
                </a:solidFill>
                <a:latin typeface="Calibri" pitchFamily="34" charset="0"/>
              </a:rPr>
              <a:t>bank.</a:t>
            </a:r>
          </a:p>
        </p:txBody>
      </p:sp>
      <p:sp>
        <p:nvSpPr>
          <p:cNvPr id="3" name="Text Placeholder 2"/>
          <p:cNvSpPr>
            <a:spLocks noGrp="1"/>
          </p:cNvSpPr>
          <p:nvPr>
            <p:ph type="body" idx="1"/>
          </p:nvPr>
        </p:nvSpPr>
        <p:spPr>
          <a:xfrm>
            <a:off x="0" y="0"/>
            <a:ext cx="8153400" cy="743507"/>
          </a:xfrm>
        </p:spPr>
        <p:txBody>
          <a:bodyPr>
            <a:noAutofit/>
          </a:bodyPr>
          <a:lstStyle/>
          <a:p>
            <a:pPr algn="ctr"/>
            <a:r>
              <a:rPr lang="en-US" sz="3000" b="1" dirty="0" smtClean="0">
                <a:latin typeface="Calibri" pitchFamily="34" charset="0"/>
              </a:rPr>
              <a:t>Central Government Organization for Housing</a:t>
            </a:r>
            <a:endParaRPr lang="en-US" sz="3000" dirty="0">
              <a:latin typeface="Calibri" pitchFamily="34" charset="0"/>
            </a:endParaRPr>
          </a:p>
        </p:txBody>
      </p:sp>
      <p:pic>
        <p:nvPicPr>
          <p:cNvPr id="4" name="~PP2812.WAV">
            <a:hlinkClick r:id="" action="ppaction://media"/>
          </p:cNvPr>
          <p:cNvPicPr>
            <a:picLocks noRot="1" noChangeAspect="1"/>
          </p:cNvPicPr>
          <p:nvPr>
            <a:wavAudioFile r:embed="rId1" name="~PP2812.WAV"/>
          </p:nvPr>
        </p:nvPicPr>
        <p:blipFill>
          <a:blip r:embed="rId3"/>
          <a:stretch>
            <a:fillRect/>
          </a:stretch>
        </p:blipFill>
        <p:spPr>
          <a:xfrm>
            <a:off x="8724900" y="6438900"/>
            <a:ext cx="304800" cy="304800"/>
          </a:xfrm>
          <a:prstGeom prst="rect">
            <a:avLst/>
          </a:prstGeom>
        </p:spPr>
      </p:pic>
    </p:spTree>
  </p:cSld>
  <p:clrMapOvr>
    <a:masterClrMapping/>
  </p:clrMapOvr>
  <p:transition advTm="162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6857999"/>
          </a:xfrm>
        </p:spPr>
        <p:txBody>
          <a:bodyPr>
            <a:noAutofit/>
          </a:bodyPr>
          <a:lstStyle/>
          <a:p>
            <a:pPr algn="l"/>
            <a:r>
              <a:rPr lang="en-US" sz="2300" b="0" dirty="0" smtClean="0">
                <a:solidFill>
                  <a:schemeClr val="tx1"/>
                </a:solidFill>
                <a:latin typeface="Calibri" pitchFamily="34" charset="0"/>
              </a:rPr>
              <a:t>3. Life Insurance Corporation [LIC]</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LIC provides financial assistance for housing. LIC started a housing finance in the name “LIC House Finance Limited” in the year 1989. These functions with 67 branches and</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35% of market share.</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4. National Housing and Habitat Policy [NHHP]</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In the year 1998, on the eve of the 12th </a:t>
            </a:r>
            <a:r>
              <a:rPr lang="en-US" sz="2300" b="0" dirty="0" err="1" smtClean="0">
                <a:solidFill>
                  <a:schemeClr val="tx1"/>
                </a:solidFill>
                <a:latin typeface="Calibri" pitchFamily="34" charset="0"/>
              </a:rPr>
              <a:t>Lok</a:t>
            </a:r>
            <a:r>
              <a:rPr lang="en-US" sz="2300" b="0" dirty="0" smtClean="0">
                <a:solidFill>
                  <a:schemeClr val="tx1"/>
                </a:solidFill>
                <a:latin typeface="Calibri" pitchFamily="34" charset="0"/>
              </a:rPr>
              <a:t> </a:t>
            </a:r>
            <a:r>
              <a:rPr lang="en-US" sz="2300" b="0" dirty="0" err="1" smtClean="0">
                <a:solidFill>
                  <a:schemeClr val="tx1"/>
                </a:solidFill>
                <a:latin typeface="Calibri" pitchFamily="34" charset="0"/>
              </a:rPr>
              <a:t>Sabha</a:t>
            </a:r>
            <a:r>
              <a:rPr lang="en-US" sz="2300" b="0" dirty="0" smtClean="0">
                <a:solidFill>
                  <a:schemeClr val="tx1"/>
                </a:solidFill>
                <a:latin typeface="Calibri" pitchFamily="34" charset="0"/>
              </a:rPr>
              <a:t> elections, the BJP and its Alliance partners brought out a ‘National Agenda for Governance’ for ushering in a</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dynamic economic growth to bring in quality life for </a:t>
            </a:r>
            <a:r>
              <a:rPr lang="en-US" sz="2300" b="0" dirty="0" err="1" smtClean="0">
                <a:solidFill>
                  <a:schemeClr val="tx1"/>
                </a:solidFill>
                <a:latin typeface="Calibri" pitchFamily="34" charset="0"/>
              </a:rPr>
              <a:t>mases</a:t>
            </a:r>
            <a:r>
              <a:rPr lang="en-US" sz="2300" b="0" dirty="0" smtClean="0">
                <a:solidFill>
                  <a:schemeClr val="tx1"/>
                </a:solidFill>
                <a:latin typeface="Calibri" pitchFamily="34" charset="0"/>
              </a:rPr>
              <a:t>. This agenda included issues like Governance, Eradication of Unemployment, Housing for All etc.</a:t>
            </a:r>
          </a:p>
        </p:txBody>
      </p:sp>
      <p:pic>
        <p:nvPicPr>
          <p:cNvPr id="3" name="~PP3883.WAV">
            <a:hlinkClick r:id="" action="ppaction://media"/>
          </p:cNvPr>
          <p:cNvPicPr>
            <a:picLocks noRot="1" noChangeAspect="1"/>
          </p:cNvPicPr>
          <p:nvPr>
            <a:wavAudioFile r:embed="rId1" name="~PP3883.WAV"/>
          </p:nvPr>
        </p:nvPicPr>
        <p:blipFill>
          <a:blip r:embed="rId3"/>
          <a:stretch>
            <a:fillRect/>
          </a:stretch>
        </p:blipFill>
        <p:spPr>
          <a:xfrm>
            <a:off x="8724900" y="6438900"/>
            <a:ext cx="304800" cy="304800"/>
          </a:xfrm>
          <a:prstGeom prst="rect">
            <a:avLst/>
          </a:prstGeom>
        </p:spPr>
      </p:pic>
    </p:spTree>
  </p:cSld>
  <p:clrMapOvr>
    <a:masterClrMapping/>
  </p:clrMapOvr>
  <p:transition advTm="910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153400" cy="6095999"/>
          </a:xfrm>
        </p:spPr>
        <p:txBody>
          <a:bodyPr>
            <a:normAutofit fontScale="90000"/>
          </a:bodyPr>
          <a:lstStyle/>
          <a:p>
            <a:pPr algn="l"/>
            <a:r>
              <a:rPr lang="en-US" sz="2300" b="0" dirty="0" smtClean="0">
                <a:solidFill>
                  <a:schemeClr val="tx1"/>
                </a:solidFill>
                <a:latin typeface="Calibri" pitchFamily="34" charset="0"/>
              </a:rPr>
              <a:t>1. Permission</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2. Space of buildings</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3. </a:t>
            </a:r>
            <a:r>
              <a:rPr lang="en-US" sz="2300" b="0" dirty="0" err="1" smtClean="0">
                <a:solidFill>
                  <a:schemeClr val="tx1"/>
                </a:solidFill>
                <a:latin typeface="Calibri" pitchFamily="34" charset="0"/>
              </a:rPr>
              <a:t>DimensioNS</a:t>
            </a:r>
            <a:r>
              <a:rPr lang="en-US" sz="2300" b="0" dirty="0" smtClean="0">
                <a:solidFill>
                  <a:schemeClr val="tx1"/>
                </a:solidFill>
                <a:latin typeface="Calibri" pitchFamily="34" charset="0"/>
              </a:rPr>
              <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4. Ventilation of buildings ns of rooms</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5. Minimum width</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6. Chimneys</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7. Staircase</a:t>
            </a:r>
            <a:br>
              <a:rPr lang="en-US" sz="2300" b="0" dirty="0" smtClean="0">
                <a:solidFill>
                  <a:schemeClr val="tx1"/>
                </a:solidFill>
                <a:latin typeface="Calibri" pitchFamily="34" charset="0"/>
              </a:rPr>
            </a:br>
            <a:r>
              <a:rPr lang="en-US" sz="2400" dirty="0" smtClean="0"/>
              <a:t> </a:t>
            </a:r>
            <a:r>
              <a:rPr lang="en-US" sz="2300" b="0" u="sng" dirty="0" smtClean="0">
                <a:solidFill>
                  <a:schemeClr val="tx1"/>
                </a:solidFill>
                <a:latin typeface="Calibri" pitchFamily="34" charset="0"/>
              </a:rPr>
              <a:t>Documents to be submitted for approval of building in municipality :</a:t>
            </a:r>
            <a:r>
              <a:rPr lang="en-US" sz="2300" b="0" dirty="0" smtClean="0">
                <a:solidFill>
                  <a:schemeClr val="tx1"/>
                </a:solidFill>
                <a:latin typeface="Calibri" pitchFamily="34" charset="0"/>
              </a:rPr>
              <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The person who intends or wants to construct, reconstruct or alter or making</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additional construction in the existing building have to applied for approval of the buildings.</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Plan</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Survey filed number, street ward, </a:t>
            </a:r>
            <a:r>
              <a:rPr lang="en-US" sz="2300" b="0" dirty="0" err="1" smtClean="0">
                <a:solidFill>
                  <a:schemeClr val="tx1"/>
                </a:solidFill>
                <a:latin typeface="Calibri" pitchFamily="34" charset="0"/>
              </a:rPr>
              <a:t>taluk</a:t>
            </a:r>
            <a:r>
              <a:rPr lang="en-US" sz="2300" b="0" dirty="0" smtClean="0">
                <a:solidFill>
                  <a:schemeClr val="tx1"/>
                </a:solidFill>
                <a:latin typeface="Calibri" pitchFamily="34" charset="0"/>
              </a:rPr>
              <a:t> and district.</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Signature of applicant and license building surveyor</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Copy of land document</a:t>
            </a:r>
            <a:br>
              <a:rPr lang="en-US" sz="2300" b="0" dirty="0" smtClean="0">
                <a:solidFill>
                  <a:schemeClr val="tx1"/>
                </a:solidFill>
                <a:latin typeface="Calibri" pitchFamily="34" charset="0"/>
              </a:rPr>
            </a:br>
            <a:r>
              <a:rPr lang="en-US" sz="2300" b="0" dirty="0" smtClean="0">
                <a:solidFill>
                  <a:schemeClr val="tx1"/>
                </a:solidFill>
                <a:latin typeface="Calibri" pitchFamily="34" charset="0"/>
              </a:rPr>
              <a:t>- Estimate of building construction.</a:t>
            </a:r>
          </a:p>
        </p:txBody>
      </p:sp>
      <p:sp>
        <p:nvSpPr>
          <p:cNvPr id="3" name="Text Placeholder 2"/>
          <p:cNvSpPr>
            <a:spLocks noGrp="1"/>
          </p:cNvSpPr>
          <p:nvPr>
            <p:ph type="body" idx="1"/>
          </p:nvPr>
        </p:nvSpPr>
        <p:spPr>
          <a:xfrm>
            <a:off x="0" y="-76200"/>
            <a:ext cx="8153400" cy="743507"/>
          </a:xfrm>
        </p:spPr>
        <p:txBody>
          <a:bodyPr>
            <a:noAutofit/>
          </a:bodyPr>
          <a:lstStyle/>
          <a:p>
            <a:pPr algn="ctr"/>
            <a:r>
              <a:rPr lang="en-US" sz="2500" b="1" dirty="0" smtClean="0"/>
              <a:t>MUNICIPALITY BYELAWS AND BUILDING RULES</a:t>
            </a:r>
            <a:endParaRPr lang="en-US" sz="2500" b="1" dirty="0"/>
          </a:p>
        </p:txBody>
      </p:sp>
      <p:pic>
        <p:nvPicPr>
          <p:cNvPr id="4" name="~PP1403.WAV">
            <a:hlinkClick r:id="" action="ppaction://media"/>
          </p:cNvPr>
          <p:cNvPicPr>
            <a:picLocks noRot="1" noChangeAspect="1"/>
          </p:cNvPicPr>
          <p:nvPr>
            <a:wavAudioFile r:embed="rId1" name="~PP1403.WAV"/>
          </p:nvPr>
        </p:nvPicPr>
        <p:blipFill>
          <a:blip r:embed="rId3"/>
          <a:stretch>
            <a:fillRect/>
          </a:stretch>
        </p:blipFill>
        <p:spPr>
          <a:xfrm>
            <a:off x="8724900" y="6438900"/>
            <a:ext cx="304800" cy="304800"/>
          </a:xfrm>
          <a:prstGeom prst="rect">
            <a:avLst/>
          </a:prstGeom>
        </p:spPr>
      </p:pic>
    </p:spTree>
  </p:cSld>
  <p:clrMapOvr>
    <a:masterClrMapping/>
  </p:clrMapOvr>
  <p:transition advTm="91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382000" cy="4419600"/>
          </a:xfrm>
        </p:spPr>
        <p:txBody>
          <a:bodyPr>
            <a:noAutofit/>
          </a:bodyPr>
          <a:lstStyle/>
          <a:p>
            <a:pPr algn="l"/>
            <a:r>
              <a:rPr lang="en-US" sz="2500" b="0" u="sng" dirty="0" smtClean="0">
                <a:solidFill>
                  <a:schemeClr val="tx1"/>
                </a:solidFill>
                <a:latin typeface="Calibri" pitchFamily="34" charset="0"/>
              </a:rPr>
              <a:t>Documents to be submitted for approval of plan : </a:t>
            </a:r>
            <a:br>
              <a:rPr lang="en-US" sz="2500" b="0" u="sng" dirty="0" smtClean="0">
                <a:solidFill>
                  <a:schemeClr val="tx1"/>
                </a:solidFill>
                <a:latin typeface="Calibri" pitchFamily="34" charset="0"/>
              </a:rPr>
            </a:br>
            <a:r>
              <a:rPr lang="en-US" sz="2500" b="0" dirty="0" smtClean="0">
                <a:solidFill>
                  <a:schemeClr val="tx1"/>
                </a:solidFill>
                <a:latin typeface="Calibri" pitchFamily="34" charset="0"/>
              </a:rPr>
              <a:t>- Plan (Floor Wise)</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Elevation (Front)</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Sectional View (Floor Wise)</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Site Plan</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Key Plan</a:t>
            </a:r>
            <a:br>
              <a:rPr lang="en-US" sz="2500" b="0" dirty="0" smtClean="0">
                <a:solidFill>
                  <a:schemeClr val="tx1"/>
                </a:solidFill>
                <a:latin typeface="Calibri" pitchFamily="34" charset="0"/>
              </a:rPr>
            </a:br>
            <a:r>
              <a:rPr lang="en-US" sz="2500" b="0" u="sng" dirty="0" smtClean="0">
                <a:solidFill>
                  <a:schemeClr val="tx1"/>
                </a:solidFill>
                <a:latin typeface="Calibri" pitchFamily="34" charset="0"/>
              </a:rPr>
              <a:t>Details to be furnished in plan : </a:t>
            </a:r>
            <a:r>
              <a:rPr lang="en-US" sz="2500" b="0" dirty="0" smtClean="0">
                <a:solidFill>
                  <a:schemeClr val="tx1"/>
                </a:solidFill>
                <a:latin typeface="Calibri" pitchFamily="34" charset="0"/>
              </a:rPr>
              <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Jointary details (Doors, Windows, ventilation, Opening)</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Area details (Site area, Floor area, Plinth area)</a:t>
            </a:r>
            <a:br>
              <a:rPr lang="en-US" sz="2500" b="0" dirty="0" smtClean="0">
                <a:solidFill>
                  <a:schemeClr val="tx1"/>
                </a:solidFill>
                <a:latin typeface="Calibri" pitchFamily="34" charset="0"/>
              </a:rPr>
            </a:br>
            <a:r>
              <a:rPr lang="en-US" sz="2500" b="0" dirty="0" smtClean="0">
                <a:solidFill>
                  <a:schemeClr val="tx1"/>
                </a:solidFill>
                <a:latin typeface="Calibri" pitchFamily="34" charset="0"/>
              </a:rPr>
              <a:t>- Boundary lines in different colors.</a:t>
            </a:r>
            <a:endParaRPr lang="en-US" sz="2500" b="0" dirty="0">
              <a:solidFill>
                <a:schemeClr val="tx1"/>
              </a:solidFill>
              <a:latin typeface="Calibri" pitchFamily="34" charset="0"/>
            </a:endParaRPr>
          </a:p>
        </p:txBody>
      </p:sp>
      <p:pic>
        <p:nvPicPr>
          <p:cNvPr id="3" name="~PP3591.WAV">
            <a:hlinkClick r:id="" action="ppaction://media"/>
          </p:cNvPr>
          <p:cNvPicPr>
            <a:picLocks noRot="1" noChangeAspect="1"/>
          </p:cNvPicPr>
          <p:nvPr>
            <a:wavAudioFile r:embed="rId1" name="~PP3591.WAV"/>
          </p:nvPr>
        </p:nvPicPr>
        <p:blipFill>
          <a:blip r:embed="rId3"/>
          <a:stretch>
            <a:fillRect/>
          </a:stretch>
        </p:blipFill>
        <p:spPr>
          <a:xfrm>
            <a:off x="8724900" y="6438900"/>
            <a:ext cx="304800" cy="304800"/>
          </a:xfrm>
          <a:prstGeom prst="rect">
            <a:avLst/>
          </a:prstGeom>
        </p:spPr>
      </p:pic>
    </p:spTree>
  </p:cSld>
  <p:clrMapOvr>
    <a:masterClrMapping/>
  </p:clrMapOvr>
  <p:transition advTm="512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ING YOU"/>
          <p:cNvPicPr>
            <a:picLocks noChangeAspect="1" noChangeArrowheads="1"/>
          </p:cNvPicPr>
          <p:nvPr/>
        </p:nvPicPr>
        <p:blipFill>
          <a:blip r:embed="rId3" cstate="print"/>
          <a:srcRect/>
          <a:stretch>
            <a:fillRect/>
          </a:stretch>
        </p:blipFill>
        <p:spPr bwMode="auto">
          <a:xfrm>
            <a:off x="76200" y="20128"/>
            <a:ext cx="8915400" cy="6837872"/>
          </a:xfrm>
          <a:prstGeom prst="rect">
            <a:avLst/>
          </a:prstGeom>
          <a:noFill/>
        </p:spPr>
      </p:pic>
      <p:pic>
        <p:nvPicPr>
          <p:cNvPr id="3" name="~PP2526.WAV">
            <a:hlinkClick r:id="" action="ppaction://media"/>
          </p:cNvPr>
          <p:cNvPicPr>
            <a:picLocks noRot="1" noChangeAspect="1"/>
          </p:cNvPicPr>
          <p:nvPr>
            <a:wavAudioFile r:embed="rId1" name="~PP2526.WAV"/>
          </p:nvPr>
        </p:nvPicPr>
        <p:blipFill>
          <a:blip r:embed="rId4"/>
          <a:stretch>
            <a:fillRect/>
          </a:stretch>
        </p:blipFill>
        <p:spPr>
          <a:xfrm>
            <a:off x="8724900" y="6438900"/>
            <a:ext cx="304800" cy="304800"/>
          </a:xfrm>
          <a:prstGeom prst="rect">
            <a:avLst/>
          </a:prstGeom>
        </p:spPr>
      </p:pic>
    </p:spTree>
  </p:cSld>
  <p:clrMapOvr>
    <a:masterClrMapping/>
  </p:clrMapOvr>
  <p:transition advTm="15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r>
              <a:rPr lang="en-US" b="1" dirty="0" smtClean="0"/>
              <a:t>Definition of House</a:t>
            </a:r>
            <a:endParaRPr lang="en-US" b="1" dirty="0"/>
          </a:p>
        </p:txBody>
      </p:sp>
      <p:sp>
        <p:nvSpPr>
          <p:cNvPr id="3" name="Subtitle 2"/>
          <p:cNvSpPr>
            <a:spLocks noGrp="1"/>
          </p:cNvSpPr>
          <p:nvPr>
            <p:ph type="subTitle" idx="1"/>
          </p:nvPr>
        </p:nvSpPr>
        <p:spPr>
          <a:xfrm>
            <a:off x="304800" y="838200"/>
            <a:ext cx="8534400" cy="5715000"/>
          </a:xfrm>
        </p:spPr>
        <p:txBody>
          <a:bodyPr>
            <a:normAutofit/>
          </a:bodyPr>
          <a:lstStyle/>
          <a:p>
            <a:pPr algn="l">
              <a:buFont typeface="Wingdings" pitchFamily="2" charset="2"/>
              <a:buChar char="Ø"/>
            </a:pPr>
            <a:r>
              <a:rPr lang="en-US" sz="2800" dirty="0" smtClean="0">
                <a:solidFill>
                  <a:srgbClr val="FFFF66"/>
                </a:solidFill>
              </a:rPr>
              <a:t>A house is a building that functions as a home, ranging from simple dwellings such as rudimentary huts of nomadic tribes and the improvised shacks in shanty towns to complex, fixed structures of wood, brick, concrete or other materials containing plumbing, ventilation and electrical systems.</a:t>
            </a:r>
          </a:p>
          <a:p>
            <a:pPr algn="l">
              <a:buFont typeface="Wingdings" pitchFamily="2" charset="2"/>
              <a:buChar char="Ø"/>
            </a:pPr>
            <a:r>
              <a:rPr lang="en-US" sz="2800" dirty="0" smtClean="0">
                <a:solidFill>
                  <a:srgbClr val="FFFF66"/>
                </a:solidFill>
              </a:rPr>
              <a:t>Most conventional modern houses in Western cultures will contain one or more bedrooms and bathrooms, a kitchen or cooking area, and a living room. A house may have a separate dining room, or the eating area may be integrated into another room. </a:t>
            </a:r>
            <a:endParaRPr lang="en-US" sz="2800" dirty="0">
              <a:solidFill>
                <a:srgbClr val="FFFF66"/>
              </a:solidFill>
            </a:endParaRPr>
          </a:p>
        </p:txBody>
      </p:sp>
      <p:pic>
        <p:nvPicPr>
          <p:cNvPr id="4" name="~PP3855.WAV">
            <a:hlinkClick r:id="" action="ppaction://media"/>
          </p:cNvPr>
          <p:cNvPicPr>
            <a:picLocks noRot="1" noChangeAspect="1"/>
          </p:cNvPicPr>
          <p:nvPr>
            <a:wavAudioFile r:embed="rId1" name="~PP3855.WAV"/>
          </p:nvPr>
        </p:nvPicPr>
        <p:blipFill>
          <a:blip r:embed="rId3"/>
          <a:stretch>
            <a:fillRect/>
          </a:stretch>
        </p:blipFill>
        <p:spPr>
          <a:xfrm>
            <a:off x="8724900" y="6438900"/>
            <a:ext cx="304800" cy="304800"/>
          </a:xfrm>
          <a:prstGeom prst="rect">
            <a:avLst/>
          </a:prstGeom>
        </p:spPr>
      </p:pic>
    </p:spTree>
  </p:cSld>
  <p:clrMapOvr>
    <a:masterClrMapping/>
  </p:clrMapOvr>
  <p:transition advTm="26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uralaspirations.files.wordpress.com/2012/01/3d_house_floor_plans1.jpg"/>
          <p:cNvPicPr>
            <a:picLocks noChangeAspect="1" noChangeArrowheads="1"/>
          </p:cNvPicPr>
          <p:nvPr/>
        </p:nvPicPr>
        <p:blipFill>
          <a:blip r:embed="rId3" cstate="print"/>
          <a:srcRect/>
          <a:stretch>
            <a:fillRect/>
          </a:stretch>
        </p:blipFill>
        <p:spPr bwMode="auto">
          <a:xfrm>
            <a:off x="76200" y="152400"/>
            <a:ext cx="8991600" cy="6705600"/>
          </a:xfrm>
          <a:prstGeom prst="rect">
            <a:avLst/>
          </a:prstGeom>
          <a:noFill/>
        </p:spPr>
      </p:pic>
      <p:pic>
        <p:nvPicPr>
          <p:cNvPr id="3" name="~PP835.WAV">
            <a:hlinkClick r:id="" action="ppaction://media"/>
          </p:cNvPr>
          <p:cNvPicPr>
            <a:picLocks noRot="1" noChangeAspect="1"/>
          </p:cNvPicPr>
          <p:nvPr>
            <a:wavAudioFile r:embed="rId1" name="~PP835.WAV"/>
          </p:nvPr>
        </p:nvPicPr>
        <p:blipFill>
          <a:blip r:embed="rId4"/>
          <a:stretch>
            <a:fillRect/>
          </a:stretch>
        </p:blipFill>
        <p:spPr>
          <a:xfrm>
            <a:off x="8724900" y="6438900"/>
            <a:ext cx="304800" cy="304800"/>
          </a:xfrm>
          <a:prstGeom prst="rect">
            <a:avLst/>
          </a:prstGeom>
        </p:spPr>
      </p:pic>
    </p:spTree>
  </p:cSld>
  <p:clrMapOvr>
    <a:masterClrMapping/>
  </p:clrMapOvr>
  <p:transition advTm="9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0"/>
            <a:ext cx="6255488" cy="743507"/>
          </a:xfrm>
        </p:spPr>
        <p:txBody>
          <a:bodyPr>
            <a:normAutofit/>
          </a:bodyPr>
          <a:lstStyle/>
          <a:p>
            <a:pPr algn="ctr"/>
            <a:r>
              <a:rPr lang="en-US" sz="3000" b="1" dirty="0" smtClean="0">
                <a:solidFill>
                  <a:srgbClr val="FF00FF"/>
                </a:solidFill>
              </a:rPr>
              <a:t>Types of structural buildings</a:t>
            </a:r>
            <a:endParaRPr lang="en-US" sz="3000" b="1" dirty="0">
              <a:solidFill>
                <a:srgbClr val="FF00FF"/>
              </a:solidFill>
            </a:endParaRPr>
          </a:p>
        </p:txBody>
      </p:sp>
      <p:sp>
        <p:nvSpPr>
          <p:cNvPr id="5" name="Title 4"/>
          <p:cNvSpPr>
            <a:spLocks noGrp="1"/>
          </p:cNvSpPr>
          <p:nvPr>
            <p:ph type="title"/>
          </p:nvPr>
        </p:nvSpPr>
        <p:spPr>
          <a:xfrm>
            <a:off x="533400" y="1219201"/>
            <a:ext cx="8305800" cy="5257800"/>
          </a:xfrm>
        </p:spPr>
        <p:txBody>
          <a:bodyPr/>
          <a:lstStyle/>
          <a:p>
            <a:pPr algn="l"/>
            <a:r>
              <a:rPr lang="en-US" dirty="0" smtClean="0"/>
              <a:t>1 Agricultural buildings</a:t>
            </a:r>
            <a:br>
              <a:rPr lang="en-US" dirty="0" smtClean="0"/>
            </a:br>
            <a:r>
              <a:rPr lang="en-US" dirty="0" smtClean="0"/>
              <a:t>2 Residential buildings</a:t>
            </a:r>
            <a:br>
              <a:rPr lang="en-US" dirty="0" smtClean="0"/>
            </a:br>
            <a:r>
              <a:rPr lang="en-US" dirty="0" smtClean="0"/>
              <a:t>3 Educational buildings</a:t>
            </a:r>
            <a:br>
              <a:rPr lang="en-US" dirty="0" smtClean="0"/>
            </a:br>
            <a:r>
              <a:rPr lang="en-US" dirty="0" smtClean="0"/>
              <a:t>4 Government buildings</a:t>
            </a:r>
            <a:br>
              <a:rPr lang="en-US" dirty="0" smtClean="0"/>
            </a:br>
            <a:r>
              <a:rPr lang="en-US" dirty="0" smtClean="0"/>
              <a:t>5 Industrial buildings</a:t>
            </a:r>
            <a:endParaRPr lang="en-US" dirty="0"/>
          </a:p>
        </p:txBody>
      </p:sp>
      <p:pic>
        <p:nvPicPr>
          <p:cNvPr id="4" name="~PP4046.WAV">
            <a:hlinkClick r:id="" action="ppaction://media"/>
          </p:cNvPr>
          <p:cNvPicPr>
            <a:picLocks noRot="1" noChangeAspect="1"/>
          </p:cNvPicPr>
          <p:nvPr>
            <a:wavAudioFile r:embed="rId1" name="~PP4046.WAV"/>
          </p:nvPr>
        </p:nvPicPr>
        <p:blipFill>
          <a:blip r:embed="rId3"/>
          <a:stretch>
            <a:fillRect/>
          </a:stretch>
        </p:blipFill>
        <p:spPr>
          <a:xfrm>
            <a:off x="8724900" y="6438900"/>
            <a:ext cx="304800" cy="304800"/>
          </a:xfrm>
          <a:prstGeom prst="rect">
            <a:avLst/>
          </a:prstGeom>
        </p:spPr>
      </p:pic>
    </p:spTree>
  </p:cSld>
  <p:clrMapOvr>
    <a:masterClrMapping/>
  </p:clrMapOvr>
  <p:transition advTm="48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1"/>
            <a:ext cx="4876800" cy="5562600"/>
          </a:xfrm>
        </p:spPr>
        <p:style>
          <a:lnRef idx="2">
            <a:schemeClr val="dk1"/>
          </a:lnRef>
          <a:fillRef idx="1">
            <a:schemeClr val="lt1"/>
          </a:fillRef>
          <a:effectRef idx="0">
            <a:schemeClr val="dk1"/>
          </a:effectRef>
          <a:fontRef idx="minor">
            <a:schemeClr val="dk1"/>
          </a:fontRef>
        </p:style>
        <p:txBody>
          <a:bodyPr>
            <a:normAutofit/>
          </a:bodyPr>
          <a:lstStyle/>
          <a:p>
            <a:pPr algn="l" hangingPunct="0"/>
            <a:r>
              <a:rPr lang="en-US" sz="3500" u="sng" dirty="0" smtClean="0">
                <a:latin typeface="Calibri" pitchFamily="34" charset="0"/>
              </a:rPr>
              <a:t>Barn : -</a:t>
            </a:r>
            <a:r>
              <a:rPr lang="en-US" sz="3500" b="0" dirty="0" smtClean="0">
                <a:latin typeface="Calibri" pitchFamily="34" charset="0"/>
              </a:rPr>
              <a:t/>
            </a:r>
            <a:br>
              <a:rPr lang="en-US" sz="3500" b="0" dirty="0" smtClean="0">
                <a:latin typeface="Calibri" pitchFamily="34" charset="0"/>
              </a:rPr>
            </a:br>
            <a:r>
              <a:rPr lang="en-US" sz="3500" b="0" dirty="0" smtClean="0">
                <a:latin typeface="Calibri" pitchFamily="34" charset="0"/>
              </a:rPr>
              <a:t> A barn is an agricultural building primarily located on farms and used for many purposes, notably for the housing of livestock and storage of crops</a:t>
            </a:r>
            <a:endParaRPr lang="en-US" sz="3500" b="0" dirty="0">
              <a:latin typeface="Calibri" pitchFamily="34" charset="0"/>
            </a:endParaRPr>
          </a:p>
        </p:txBody>
      </p:sp>
      <p:sp>
        <p:nvSpPr>
          <p:cNvPr id="3" name="Text Placeholder 2"/>
          <p:cNvSpPr>
            <a:spLocks noGrp="1"/>
          </p:cNvSpPr>
          <p:nvPr>
            <p:ph type="body" idx="1"/>
          </p:nvPr>
        </p:nvSpPr>
        <p:spPr>
          <a:xfrm>
            <a:off x="1066800" y="152400"/>
            <a:ext cx="7467600" cy="743507"/>
          </a:xfrm>
        </p:spPr>
        <p:txBody>
          <a:bodyPr>
            <a:normAutofit/>
          </a:bodyPr>
          <a:lstStyle/>
          <a:p>
            <a:pPr algn="ctr"/>
            <a:r>
              <a:rPr lang="en-US" sz="3500" b="1" dirty="0" smtClean="0">
                <a:solidFill>
                  <a:srgbClr val="92D050"/>
                </a:solidFill>
              </a:rPr>
              <a:t>Agricultural buildings</a:t>
            </a:r>
            <a:endParaRPr lang="en-US" sz="3500" b="1" dirty="0">
              <a:solidFill>
                <a:srgbClr val="92D050"/>
              </a:solidFill>
            </a:endParaRPr>
          </a:p>
        </p:txBody>
      </p:sp>
      <p:sp>
        <p:nvSpPr>
          <p:cNvPr id="28674" name="AutoShape 2" descr="Image result for godown house"/>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Image result for godown house"/>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Image result for godown house"/>
          <p:cNvPicPr>
            <a:picLocks noChangeAspect="1" noChangeArrowheads="1"/>
          </p:cNvPicPr>
          <p:nvPr/>
        </p:nvPicPr>
        <p:blipFill>
          <a:blip r:embed="rId3" cstate="print"/>
          <a:srcRect/>
          <a:stretch>
            <a:fillRect/>
          </a:stretch>
        </p:blipFill>
        <p:spPr bwMode="auto">
          <a:xfrm>
            <a:off x="5017827" y="1143000"/>
            <a:ext cx="4126173" cy="5486400"/>
          </a:xfrm>
          <a:prstGeom prst="rect">
            <a:avLst/>
          </a:prstGeom>
          <a:noFill/>
        </p:spPr>
      </p:pic>
      <p:pic>
        <p:nvPicPr>
          <p:cNvPr id="7" name="~PP3729.WAV">
            <a:hlinkClick r:id="" action="ppaction://media"/>
          </p:cNvPr>
          <p:cNvPicPr>
            <a:picLocks noRot="1" noChangeAspect="1"/>
          </p:cNvPicPr>
          <p:nvPr>
            <a:wavAudioFile r:embed="rId1" name="~PP3729.WAV"/>
          </p:nvPr>
        </p:nvPicPr>
        <p:blipFill>
          <a:blip r:embed="rId4"/>
          <a:stretch>
            <a:fillRect/>
          </a:stretch>
        </p:blipFill>
        <p:spPr>
          <a:xfrm>
            <a:off x="8724900" y="6438900"/>
            <a:ext cx="304800" cy="304800"/>
          </a:xfrm>
          <a:prstGeom prst="rect">
            <a:avLst/>
          </a:prstGeom>
        </p:spPr>
      </p:pic>
    </p:spTree>
  </p:cSld>
  <p:clrMapOvr>
    <a:masterClrMapping/>
  </p:clrMapOvr>
  <p:transition advTm="52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763000" cy="2057401"/>
          </a:xfrm>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2800" b="0" dirty="0" smtClean="0">
                <a:latin typeface="Calibri" pitchFamily="34" charset="0"/>
              </a:rPr>
              <a:t>Farmhouse is a general term for the main house of a farm. It is a type of building or house which serves a residential purpose in a rural or agricultural setting. Historically common were farmhouses which were combined with space for animals called a house barn. </a:t>
            </a:r>
            <a:r>
              <a:rPr lang="en-US" dirty="0" smtClean="0"/>
              <a:t/>
            </a:r>
            <a:br>
              <a:rPr lang="en-US" dirty="0" smtClean="0"/>
            </a:br>
            <a:endParaRPr lang="en-US" dirty="0"/>
          </a:p>
        </p:txBody>
      </p:sp>
      <p:sp>
        <p:nvSpPr>
          <p:cNvPr id="3" name="Text Placeholder 2"/>
          <p:cNvSpPr>
            <a:spLocks noGrp="1"/>
          </p:cNvSpPr>
          <p:nvPr>
            <p:ph type="body" idx="1"/>
          </p:nvPr>
        </p:nvSpPr>
        <p:spPr>
          <a:xfrm>
            <a:off x="1066800" y="228600"/>
            <a:ext cx="6255488" cy="743507"/>
          </a:xfrm>
        </p:spPr>
        <p:txBody>
          <a:bodyPr/>
          <a:lstStyle/>
          <a:p>
            <a:pPr algn="ctr"/>
            <a:r>
              <a:rPr lang="en-US" sz="3500" b="1" dirty="0" smtClean="0">
                <a:solidFill>
                  <a:srgbClr val="92D050"/>
                </a:solidFill>
              </a:rPr>
              <a:t>Farmhouse</a:t>
            </a:r>
          </a:p>
        </p:txBody>
      </p:sp>
      <p:sp>
        <p:nvSpPr>
          <p:cNvPr id="30722" name="AutoShape 2" descr="Image result for farm house"/>
          <p:cNvSpPr>
            <a:spLocks noChangeAspect="1" noChangeArrowheads="1"/>
          </p:cNvSpPr>
          <p:nvPr/>
        </p:nvSpPr>
        <p:spPr bwMode="auto">
          <a:xfrm>
            <a:off x="155575" y="-1790700"/>
            <a:ext cx="74866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farm house"/>
          <p:cNvSpPr>
            <a:spLocks noChangeAspect="1" noChangeArrowheads="1"/>
          </p:cNvSpPr>
          <p:nvPr/>
        </p:nvSpPr>
        <p:spPr bwMode="auto">
          <a:xfrm>
            <a:off x="155575" y="-1790700"/>
            <a:ext cx="74866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Image result for farm house"/>
          <p:cNvPicPr>
            <a:picLocks noChangeAspect="1" noChangeArrowheads="1"/>
          </p:cNvPicPr>
          <p:nvPr/>
        </p:nvPicPr>
        <p:blipFill>
          <a:blip r:embed="rId3" cstate="print"/>
          <a:srcRect/>
          <a:stretch>
            <a:fillRect/>
          </a:stretch>
        </p:blipFill>
        <p:spPr bwMode="auto">
          <a:xfrm>
            <a:off x="228600" y="3114675"/>
            <a:ext cx="8686800" cy="3743325"/>
          </a:xfrm>
          <a:prstGeom prst="rect">
            <a:avLst/>
          </a:prstGeom>
          <a:noFill/>
        </p:spPr>
      </p:pic>
      <p:pic>
        <p:nvPicPr>
          <p:cNvPr id="7" name="~PP3988.WAV">
            <a:hlinkClick r:id="" action="ppaction://media"/>
          </p:cNvPr>
          <p:cNvPicPr>
            <a:picLocks noRot="1" noChangeAspect="1"/>
          </p:cNvPicPr>
          <p:nvPr>
            <a:wavAudioFile r:embed="rId1" name="~PP3988.WAV"/>
          </p:nvPr>
        </p:nvPicPr>
        <p:blipFill>
          <a:blip r:embed="rId4"/>
          <a:stretch>
            <a:fillRect/>
          </a:stretch>
        </p:blipFill>
        <p:spPr>
          <a:xfrm>
            <a:off x="8724900" y="6438900"/>
            <a:ext cx="304800" cy="304800"/>
          </a:xfrm>
          <a:prstGeom prst="rect">
            <a:avLst/>
          </a:prstGeom>
        </p:spPr>
      </p:pic>
    </p:spTree>
  </p:cSld>
  <p:clrMapOvr>
    <a:masterClrMapping/>
  </p:clrMapOvr>
  <p:transition advTm="61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1"/>
            <a:ext cx="8305800" cy="4419599"/>
          </a:xfrm>
        </p:spPr>
        <p:txBody>
          <a:bodyPr>
            <a:normAutofit/>
          </a:bodyPr>
          <a:lstStyle/>
          <a:p>
            <a:pPr algn="l"/>
            <a:r>
              <a:rPr lang="en-US" dirty="0" smtClean="0">
                <a:effectLst>
                  <a:outerShdw blurRad="38100" dist="38100" dir="2700000" algn="tl">
                    <a:srgbClr val="000000">
                      <a:alpha val="43137"/>
                    </a:srgbClr>
                  </a:outerShdw>
                </a:effectLst>
                <a:latin typeface="Calibri" pitchFamily="34" charset="0"/>
              </a:rPr>
              <a:t>1 Apartment block</a:t>
            </a:r>
            <a:br>
              <a:rPr lang="en-US" dirty="0" smtClean="0">
                <a:effectLst>
                  <a:outerShdw blurRad="38100" dist="38100" dir="2700000" algn="tl">
                    <a:srgbClr val="000000">
                      <a:alpha val="43137"/>
                    </a:srgbClr>
                  </a:outerShdw>
                </a:effectLst>
                <a:latin typeface="Calibri" pitchFamily="34" charset="0"/>
              </a:rPr>
            </a:br>
            <a:r>
              <a:rPr lang="en-US" dirty="0" smtClean="0">
                <a:effectLst>
                  <a:outerShdw blurRad="38100" dist="38100" dir="2700000" algn="tl">
                    <a:srgbClr val="000000">
                      <a:alpha val="43137"/>
                    </a:srgbClr>
                  </a:outerShdw>
                </a:effectLst>
                <a:latin typeface="Calibri" pitchFamily="34" charset="0"/>
              </a:rPr>
              <a:t>2 Condominium</a:t>
            </a:r>
            <a:br>
              <a:rPr lang="en-US" dirty="0" smtClean="0">
                <a:effectLst>
                  <a:outerShdw blurRad="38100" dist="38100" dir="2700000" algn="tl">
                    <a:srgbClr val="000000">
                      <a:alpha val="43137"/>
                    </a:srgbClr>
                  </a:outerShdw>
                </a:effectLst>
                <a:latin typeface="Calibri" pitchFamily="34" charset="0"/>
              </a:rPr>
            </a:br>
            <a:r>
              <a:rPr lang="en-US" dirty="0" smtClean="0">
                <a:effectLst>
                  <a:outerShdw blurRad="38100" dist="38100" dir="2700000" algn="tl">
                    <a:srgbClr val="000000">
                      <a:alpha val="43137"/>
                    </a:srgbClr>
                  </a:outerShdw>
                </a:effectLst>
                <a:latin typeface="Calibri" pitchFamily="34" charset="0"/>
              </a:rPr>
              <a:t>3 Dormitory</a:t>
            </a:r>
            <a:br>
              <a:rPr lang="en-US" dirty="0" smtClean="0">
                <a:effectLst>
                  <a:outerShdw blurRad="38100" dist="38100" dir="2700000" algn="tl">
                    <a:srgbClr val="000000">
                      <a:alpha val="43137"/>
                    </a:srgbClr>
                  </a:outerShdw>
                </a:effectLst>
                <a:latin typeface="Calibri" pitchFamily="34" charset="0"/>
              </a:rPr>
            </a:br>
            <a:r>
              <a:rPr lang="en-US" dirty="0" smtClean="0">
                <a:effectLst>
                  <a:outerShdw blurRad="38100" dist="38100" dir="2700000" algn="tl">
                    <a:srgbClr val="000000">
                      <a:alpha val="43137"/>
                    </a:srgbClr>
                  </a:outerShdw>
                </a:effectLst>
                <a:latin typeface="Calibri" pitchFamily="34" charset="0"/>
              </a:rPr>
              <a:t>4 Duplex building</a:t>
            </a:r>
            <a:r>
              <a:rPr lang="en-US" dirty="0" smtClean="0"/>
              <a:t/>
            </a:r>
            <a:br>
              <a:rPr lang="en-US" dirty="0" smtClean="0"/>
            </a:br>
            <a:endParaRPr lang="en-US" dirty="0"/>
          </a:p>
        </p:txBody>
      </p:sp>
      <p:sp>
        <p:nvSpPr>
          <p:cNvPr id="3" name="Text Placeholder 2"/>
          <p:cNvSpPr>
            <a:spLocks noGrp="1"/>
          </p:cNvSpPr>
          <p:nvPr>
            <p:ph type="body" idx="1"/>
          </p:nvPr>
        </p:nvSpPr>
        <p:spPr>
          <a:xfrm>
            <a:off x="0" y="76200"/>
            <a:ext cx="9144000" cy="762000"/>
          </a:xfrm>
        </p:spPr>
        <p:txBody>
          <a:bodyPr>
            <a:normAutofit/>
          </a:bodyPr>
          <a:lstStyle/>
          <a:p>
            <a:pPr algn="ctr"/>
            <a:r>
              <a:rPr lang="en-US" sz="3800" b="1" dirty="0" smtClean="0">
                <a:solidFill>
                  <a:srgbClr val="FF00FF"/>
                </a:solidFill>
              </a:rPr>
              <a:t>Residential buildings</a:t>
            </a:r>
            <a:endParaRPr lang="en-US" sz="3800" dirty="0">
              <a:solidFill>
                <a:srgbClr val="FF00FF"/>
              </a:solidFill>
            </a:endParaRPr>
          </a:p>
        </p:txBody>
      </p:sp>
      <p:pic>
        <p:nvPicPr>
          <p:cNvPr id="4" name="~PP1087.WAV">
            <a:hlinkClick r:id="" action="ppaction://media"/>
          </p:cNvPr>
          <p:cNvPicPr>
            <a:picLocks noRot="1" noChangeAspect="1"/>
          </p:cNvPicPr>
          <p:nvPr>
            <a:wavAudioFile r:embed="rId1" name="~PP1087.WAV"/>
          </p:nvPr>
        </p:nvPicPr>
        <p:blipFill>
          <a:blip r:embed="rId3"/>
          <a:stretch>
            <a:fillRect/>
          </a:stretch>
        </p:blipFill>
        <p:spPr>
          <a:xfrm>
            <a:off x="8724900" y="6438900"/>
            <a:ext cx="304800" cy="304800"/>
          </a:xfrm>
          <a:prstGeom prst="rect">
            <a:avLst/>
          </a:prstGeom>
        </p:spPr>
      </p:pic>
    </p:spTree>
  </p:cSld>
  <p:clrMapOvr>
    <a:masterClrMapping/>
  </p:clrMapOvr>
  <p:transition advTm="256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5410200" cy="5334000"/>
          </a:xfrm>
        </p:spPr>
        <p:style>
          <a:lnRef idx="2">
            <a:schemeClr val="dk1"/>
          </a:lnRef>
          <a:fillRef idx="1">
            <a:schemeClr val="lt1"/>
          </a:fillRef>
          <a:effectRef idx="0">
            <a:schemeClr val="dk1"/>
          </a:effectRef>
          <a:fontRef idx="minor">
            <a:schemeClr val="dk1"/>
          </a:fontRef>
        </p:style>
        <p:txBody>
          <a:bodyPr>
            <a:normAutofit/>
          </a:bodyPr>
          <a:lstStyle/>
          <a:p>
            <a:pPr algn="l" hangingPunct="0"/>
            <a:r>
              <a:rPr lang="en-US" sz="3800" b="0" dirty="0" smtClean="0"/>
              <a:t>It is defined a high-rise as “A multi-story structure between 35-100 meters tall, or a building of unknown height from 12-39 floors.</a:t>
            </a:r>
            <a:endParaRPr lang="en-US" sz="3800" b="0" dirty="0"/>
          </a:p>
        </p:txBody>
      </p:sp>
      <p:sp>
        <p:nvSpPr>
          <p:cNvPr id="3" name="Text Placeholder 2"/>
          <p:cNvSpPr>
            <a:spLocks noGrp="1"/>
          </p:cNvSpPr>
          <p:nvPr>
            <p:ph type="body" idx="1"/>
          </p:nvPr>
        </p:nvSpPr>
        <p:spPr>
          <a:xfrm>
            <a:off x="1143000" y="304800"/>
            <a:ext cx="6255488" cy="743507"/>
          </a:xfrm>
        </p:spPr>
        <p:txBody>
          <a:bodyPr/>
          <a:lstStyle/>
          <a:p>
            <a:pPr algn="ctr"/>
            <a:r>
              <a:rPr lang="en-US" sz="3800" b="1" dirty="0" smtClean="0">
                <a:effectLst>
                  <a:outerShdw blurRad="38100" dist="38100" dir="2700000" algn="tl">
                    <a:srgbClr val="000000">
                      <a:alpha val="43137"/>
                    </a:srgbClr>
                  </a:outerShdw>
                </a:effectLst>
                <a:latin typeface="Calibri" pitchFamily="34" charset="0"/>
              </a:rPr>
              <a:t>Apartment block</a:t>
            </a:r>
            <a:endParaRPr lang="en-US" sz="3800" b="1" dirty="0"/>
          </a:p>
        </p:txBody>
      </p:sp>
      <p:sp>
        <p:nvSpPr>
          <p:cNvPr id="31746" name="AutoShape 2" descr="Image result for apartment bloc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Image result for apartment blocks"/>
          <p:cNvPicPr>
            <a:picLocks noChangeAspect="1" noChangeArrowheads="1"/>
          </p:cNvPicPr>
          <p:nvPr/>
        </p:nvPicPr>
        <p:blipFill>
          <a:blip r:embed="rId3" cstate="print"/>
          <a:srcRect/>
          <a:stretch>
            <a:fillRect/>
          </a:stretch>
        </p:blipFill>
        <p:spPr bwMode="auto">
          <a:xfrm>
            <a:off x="5791200" y="1600201"/>
            <a:ext cx="3352800" cy="5257800"/>
          </a:xfrm>
          <a:prstGeom prst="rect">
            <a:avLst/>
          </a:prstGeom>
          <a:noFill/>
        </p:spPr>
      </p:pic>
      <p:pic>
        <p:nvPicPr>
          <p:cNvPr id="6" name="~PP3355.WAV">
            <a:hlinkClick r:id="" action="ppaction://media"/>
          </p:cNvPr>
          <p:cNvPicPr>
            <a:picLocks noRot="1" noChangeAspect="1"/>
          </p:cNvPicPr>
          <p:nvPr>
            <a:wavAudioFile r:embed="rId1" name="~PP3355.WAV"/>
          </p:nvPr>
        </p:nvPicPr>
        <p:blipFill>
          <a:blip r:embed="rId4"/>
          <a:stretch>
            <a:fillRect/>
          </a:stretch>
        </p:blipFill>
        <p:spPr>
          <a:xfrm>
            <a:off x="8724900" y="6438900"/>
            <a:ext cx="304800" cy="304800"/>
          </a:xfrm>
          <a:prstGeom prst="rect">
            <a:avLst/>
          </a:prstGeom>
        </p:spPr>
      </p:pic>
    </p:spTree>
  </p:cSld>
  <p:clrMapOvr>
    <a:masterClrMapping/>
  </p:clrMapOvr>
  <p:transition advTm="43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308</TotalTime>
  <Words>638</Words>
  <Application>Microsoft Office PowerPoint</Application>
  <PresentationFormat>On-screen Show (4:3)</PresentationFormat>
  <Paragraphs>54</Paragraphs>
  <Slides>25</Slides>
  <Notes>0</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Opulent</vt:lpstr>
      <vt:lpstr>G PULLAIAH COLLEGE OF ENGINEERING AND TECHNOLOGY </vt:lpstr>
      <vt:lpstr>Slide 2</vt:lpstr>
      <vt:lpstr>Definition of House</vt:lpstr>
      <vt:lpstr>Slide 4</vt:lpstr>
      <vt:lpstr>1 Agricultural buildings 2 Residential buildings 3 Educational buildings 4 Government buildings 5 Industrial buildings</vt:lpstr>
      <vt:lpstr>Barn : -  A barn is an agricultural building primarily located on farms and used for many purposes, notably for the housing of livestock and storage of crops</vt:lpstr>
      <vt:lpstr>Farmhouse is a general term for the main house of a farm. It is a type of building or house which serves a residential purpose in a rural or agricultural setting. Historically common were farmhouses which were combined with space for animals called a house barn.  </vt:lpstr>
      <vt:lpstr>1 Apartment block 2 Condominium 3 Dormitory 4 Duplex building </vt:lpstr>
      <vt:lpstr>It is defined a high-rise as “A multi-story structure between 35-100 meters tall, or a building of unknown height from 12-39 floors.</vt:lpstr>
      <vt:lpstr>A condominium is the form of housing tenure and other real property where a specified part of a piece of a real is individual owned.   </vt:lpstr>
      <vt:lpstr>A dormitory in the United States is a residence hall consisting of sleeping quarters or entire buildings primarily providing sleeping and residential quarters for large numbers  of people.</vt:lpstr>
      <vt:lpstr>A duplex house is a dwelling having apartments with separate entrances for two households. This includes two-story houses having a complete apartment on each floor and also side-by-side apartments on a single lot that share a common wall.</vt:lpstr>
      <vt:lpstr>Educational buildings Government buildings  Industrial buildings  Parking and storage</vt:lpstr>
      <vt:lpstr>In this policy the planning commission was formed to know the requirement of house , types of people, no of village house required and no of houses in urban area are collected and decisions are made. This commission forms 5 sub commissions among them.  - Housing development   - Finance of the works   - Deals with rural housing   - Welfare schemes and   - The problems of housing requirement.  </vt:lpstr>
      <vt:lpstr>India has an area of 328.73 million hectares; the population of India exceeds 100 crs.  In this, 75% of the people still living in villages. According to the statics 4 lakh, 87,170 villages are present.  Keeping in view of the above points the government provides 5 year plan.  8th five year plan are formed based on the basic criteria of improvement of villages. The 8th five year plan combines any local agencies to achieve the objectives in this plan. In this, NHP is proposed.</vt:lpstr>
      <vt:lpstr>- Urban Planning Encouraging State Governments, Urban Local Bodies, Development Authorities to periodically update their Master Plans and Zoning Plans which should, interlaid adequately provide for housing and basic services for the urban poor. - Increase flow of Funds  Promoting larger flow of funds from governmental and private sources for fulfilling housing and infrastructure needs by designing innovative financial instruments.</vt:lpstr>
      <vt:lpstr>“A sustainable house is one that uses energy and material more effectively both in production and operation while polluting and damaging natural systems as little as possible.”  The common objective is that green buildings are designed to reduce the overall impact of the built environment on human health and the natural environment by:  - Efficiently using energy, water, and other resources - Protecting occupant health and improving employee productivity - Reducing waste, pollution and environmental degradation</vt:lpstr>
      <vt:lpstr>State any two principles of sustainable housing. (Apr./May 2005, May/June 2006) The important features or principles of sustainable housing is as follows. - The needs of the housing are to be satisfied or fulfilled for the present requirement without affecting the environment. - Sustainable development should ensure the environmental protection while taking the housing programs. - The sustainable development should ensure the maximum rate of resource consumption. - The waste materials should not be harmful to the society.</vt:lpstr>
      <vt:lpstr>The following are the organization acting at state level for housing program - AP Housing Board [TNHB] - AP Slim Clearance Board [TNSCB] - AP Police Housing Corporation [TNPHC] - Co-operaTive  housing societies - Land development bank - Building Centre [Located at collectorate of each districts] - Private housing finance</vt:lpstr>
      <vt:lpstr>Slide 20</vt:lpstr>
      <vt:lpstr>1. Housing Urban Development Corporation (HUDCO): The was started in the year 1970. In the middle of 1971 it was functioning. The primary aim of (HUDCO) is Housing, development, improvement and urban development.  It acts as an apex body [forum] to decide the fund, investment required for satisfying the primary aim. HUDCO introduced new schemes for development of the investment.  2. Housing Development Finance Corporation [HDFC]: This was started in the year 1976 and run by financial assists of the government HDFC develops housing schemes from the fund collected through the public. It generates the fund by equity shares, insurance premium, and bank loan as per the approval of reserve bank.</vt:lpstr>
      <vt:lpstr>3. Life Insurance Corporation [LIC] LIC provides financial assistance for housing. LIC started a housing finance in the name “LIC House Finance Limited” in the year 1989. These functions with 67 branches and 35% of market share.  4. National Housing and Habitat Policy [NHHP] In the year 1998, on the eve of the 12th Lok Sabha elections, the BJP and its Alliance partners brought out a ‘National Agenda for Governance’ for ushering in a dynamic economic growth to bring in quality life for mases. This agenda included issues like Governance, Eradication of Unemployment, Housing for All etc.</vt:lpstr>
      <vt:lpstr>1. Permission  2. Space of buildings  3. DimensioNS  4. Ventilation of buildings ns of rooms  5. Minimum width  6. Chimneys  7. Staircase  Documents to be submitted for approval of building in municipality : The person who intends or wants to construct, reconstruct or alter or making additional construction in the existing building have to applied for approval of the buildings. - Plan - Survey filed number, street ward, taluk and district. - Signature of applicant and license building surveyor - Copy of land document - Estimate of building construction.</vt:lpstr>
      <vt:lpstr>Documents to be submitted for approval of plan :  - Plan (Floor Wise) - Elevation (Front) - Sectional View (Floor Wise) - Site Plan - Key Plan Details to be furnished in plan :  - Jointary details (Doors, Windows, ventilation, Opening) - Area details (Site area, Floor area, Plinth area) - Boundary lines in different colors.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Effective Housing Techniques</dc:title>
  <dc:creator>anand</dc:creator>
  <cp:lastModifiedBy>student</cp:lastModifiedBy>
  <cp:revision>67</cp:revision>
  <dcterms:created xsi:type="dcterms:W3CDTF">2006-08-16T00:00:00Z</dcterms:created>
  <dcterms:modified xsi:type="dcterms:W3CDTF">2007-12-31T19:14:48Z</dcterms:modified>
</cp:coreProperties>
</file>