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70" autoAdjust="0"/>
    <p:restoredTop sz="94681" autoAdjust="0"/>
  </p:normalViewPr>
  <p:slideViewPr>
    <p:cSldViewPr>
      <p:cViewPr varScale="1">
        <p:scale>
          <a:sx n="76" d="100"/>
          <a:sy n="76" d="100"/>
        </p:scale>
        <p:origin x="-84"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8BA0AE-76CC-487E-A61F-EF7D3E2CBDFF}" type="datetimeFigureOut">
              <a:rPr lang="en-US" smtClean="0"/>
              <a:pPr/>
              <a:t>4/3/2016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A8EF6-7CF3-4252-8395-F52FB001DE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4/3/2016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4/3/2016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4/3/2016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4/3/2016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4/3/2016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ndiabix.com/hr-interview/why-should-i-hire-you/" TargetMode="External"/><Relationship Id="rId7" Type="http://schemas.openxmlformats.org/officeDocument/2006/relationships/hyperlink" Target="http://www.indiabix.com/hr-interview/how-do-you-feel-about-working-nights-and-weekends/" TargetMode="External"/><Relationship Id="rId2" Type="http://schemas.openxmlformats.org/officeDocument/2006/relationships/hyperlink" Target="http://www.indiabix.com/hr-interview/tell-me-about-yourself/" TargetMode="External"/><Relationship Id="rId1" Type="http://schemas.openxmlformats.org/officeDocument/2006/relationships/slideLayout" Target="../slideLayouts/slideLayout2.xml"/><Relationship Id="rId6" Type="http://schemas.openxmlformats.org/officeDocument/2006/relationships/hyperlink" Target="http://www.indiabix.com/hr-interview/what-is-the-difference-between-hard-work-and-smart-work/" TargetMode="External"/><Relationship Id="rId5" Type="http://schemas.openxmlformats.org/officeDocument/2006/relationships/hyperlink" Target="http://www.indiabix.com/hr-interview/what-is-the-difference-between-confidence-and-over-confidence/" TargetMode="External"/><Relationship Id="rId4" Type="http://schemas.openxmlformats.org/officeDocument/2006/relationships/hyperlink" Target="http://www.indiabix.com/hr-interview/what-are-your-strengths-and-weaknesse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Question" TargetMode="External"/><Relationship Id="rId2" Type="http://schemas.openxmlformats.org/officeDocument/2006/relationships/hyperlink" Target="https://en.wikipedia.org/wiki/Conversat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ndiabix.com/hr-interview/how-long-would-you-expect-to-work-for-us-if-hired/" TargetMode="External"/><Relationship Id="rId3" Type="http://schemas.openxmlformats.org/officeDocument/2006/relationships/hyperlink" Target="http://www.indiabix.com/hr-interview/are-you-willing-to-relocate-or-travel/" TargetMode="External"/><Relationship Id="rId7" Type="http://schemas.openxmlformats.org/officeDocument/2006/relationships/hyperlink" Target="http://www.indiabix.com/hr-interview/give-me-an-example-of-your-creativity/" TargetMode="External"/><Relationship Id="rId2" Type="http://schemas.openxmlformats.org/officeDocument/2006/relationships/hyperlink" Target="http://www.indiabix.com/hr-interview/can-you-work-under-pressure/" TargetMode="External"/><Relationship Id="rId1" Type="http://schemas.openxmlformats.org/officeDocument/2006/relationships/slideLayout" Target="../slideLayouts/slideLayout2.xml"/><Relationship Id="rId6" Type="http://schemas.openxmlformats.org/officeDocument/2006/relationships/hyperlink" Target="http://www.indiabix.com/hr-interview/what-makes-you-angry/" TargetMode="External"/><Relationship Id="rId5" Type="http://schemas.openxmlformats.org/officeDocument/2006/relationships/hyperlink" Target="http://www.indiabix.com/hr-interview/what-motivates-you-to-do-good-job/" TargetMode="External"/><Relationship Id="rId4" Type="http://schemas.openxmlformats.org/officeDocument/2006/relationships/hyperlink" Target="http://www.indiabix.com/hr-interview/what-are-your-goal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indiabix.com/hr-interview/what-was-the-toughest-decision-you-ever-had-to-make/" TargetMode="External"/><Relationship Id="rId2" Type="http://schemas.openxmlformats.org/officeDocument/2006/relationships/hyperlink" Target="http://www.indiabix.com/hr-interview/who-has-inspired-you-in-your-life-and-why/" TargetMode="External"/><Relationship Id="rId1" Type="http://schemas.openxmlformats.org/officeDocument/2006/relationships/slideLayout" Target="../slideLayouts/slideLayout2.xml"/><Relationship Id="rId6" Type="http://schemas.openxmlformats.org/officeDocument/2006/relationships/hyperlink" Target="http://www.indiabix.com/hr-interview/tell-me-something-about-our-company/" TargetMode="External"/><Relationship Id="rId5" Type="http://schemas.openxmlformats.org/officeDocument/2006/relationships/hyperlink" Target="http://www.indiabix.com/hr-interview/if-you-won-$10-million-lottery-would-you-still-work/" TargetMode="External"/><Relationship Id="rId4" Type="http://schemas.openxmlformats.org/officeDocument/2006/relationships/hyperlink" Target="http://www.indiabix.com/hr-interview/how-do-you-define-success-and-how-do-you-measure-up-to-your-own-definiti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indiabix.com/hr-interview/where-do-you-see-yourself-five-years-from-now/" TargetMode="External"/><Relationship Id="rId2" Type="http://schemas.openxmlformats.org/officeDocument/2006/relationships/hyperlink" Target="http://www.indiabix.com/hr-interview/how-much-salary-do-you-expect/" TargetMode="External"/><Relationship Id="rId1" Type="http://schemas.openxmlformats.org/officeDocument/2006/relationships/slideLayout" Target="../slideLayouts/slideLayout2.xml"/><Relationship Id="rId5" Type="http://schemas.openxmlformats.org/officeDocument/2006/relationships/hyperlink" Target="http://www.indiabix.com/hr-interview/do-you-have-any-questions-for-me/" TargetMode="External"/><Relationship Id="rId4" Type="http://schemas.openxmlformats.org/officeDocument/2006/relationships/hyperlink" Target="http://www.indiabix.com/hr-interview/on-a-scale-of-one-to-ten-rate-me-as-an-interview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9725"/>
            <a:ext cx="7239000" cy="4846638"/>
          </a:xfrm>
        </p:spPr>
        <p:txBody>
          <a:bodyPr>
            <a:normAutofit/>
          </a:bodyPr>
          <a:lstStyle/>
          <a:p>
            <a:pPr>
              <a:buNone/>
            </a:pPr>
            <a:r>
              <a:rPr lang="en-US" sz="5000" dirty="0" smtClean="0"/>
              <a:t>          </a:t>
            </a:r>
          </a:p>
          <a:p>
            <a:pPr>
              <a:buNone/>
            </a:pPr>
            <a:endParaRPr lang="en-US" sz="5000" dirty="0" smtClean="0"/>
          </a:p>
          <a:p>
            <a:pPr>
              <a:buNone/>
            </a:pPr>
            <a:r>
              <a:rPr lang="en-US" sz="5000" dirty="0" smtClean="0"/>
              <a:t>  </a:t>
            </a:r>
            <a:endParaRPr lang="en-US" sz="5000" dirty="0">
              <a:latin typeface="JasmineUPC" pitchFamily="18" charset="-34"/>
            </a:endParaRPr>
          </a:p>
        </p:txBody>
      </p:sp>
      <p:sp>
        <p:nvSpPr>
          <p:cNvPr id="4" name="Rectangle 3"/>
          <p:cNvSpPr/>
          <p:nvPr/>
        </p:nvSpPr>
        <p:spPr>
          <a:xfrm>
            <a:off x="-762000" y="4114800"/>
            <a:ext cx="8610600" cy="2123658"/>
          </a:xfrm>
          <a:prstGeom prst="rect">
            <a:avLst/>
          </a:prstGeom>
          <a:noFill/>
        </p:spPr>
        <p:txBody>
          <a:bodyPr wrap="square" lIns="91440" tIns="45720" rIns="91440" bIns="45720">
            <a:spAutoFit/>
          </a:bodyPr>
          <a:lstStyle/>
          <a:p>
            <a:pPr algn="ctr"/>
            <a:r>
              <a:rPr lang="en-U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JasmineUPC" pitchFamily="18" charset="-34"/>
              </a:rPr>
              <a:t>   </a:t>
            </a:r>
            <a:r>
              <a:rPr lang="en-US" sz="6600" b="1" cap="none" spc="30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JasmineUPC" pitchFamily="18" charset="-34"/>
              </a:rPr>
              <a:t>INTERVIEW         SKILLS</a:t>
            </a:r>
            <a:endParaRPr lang="en-US"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3314" name="Picture 2" descr="http://4.bp.blogspot.com/-KqZbrKSPNHA/VV1YXlZ6N7I/AAAAAAAAABM/M5WlBm0jPRo/s1600/interview-tips-for-freshers.jpg"/>
          <p:cNvPicPr>
            <a:picLocks noChangeAspect="1" noChangeArrowheads="1"/>
          </p:cNvPicPr>
          <p:nvPr/>
        </p:nvPicPr>
        <p:blipFill>
          <a:blip r:embed="rId2" cstate="print"/>
          <a:srcRect/>
          <a:stretch>
            <a:fillRect/>
          </a:stretch>
        </p:blipFill>
        <p:spPr bwMode="auto">
          <a:xfrm>
            <a:off x="1066800" y="762000"/>
            <a:ext cx="5715000" cy="2857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t>    </a:t>
            </a:r>
            <a:r>
              <a:rPr lang="en-US" b="1" dirty="0" smtClean="0">
                <a:solidFill>
                  <a:srgbClr val="FF0000"/>
                </a:solidFill>
              </a:rPr>
              <a:t>What not to do:</a:t>
            </a:r>
          </a:p>
          <a:p>
            <a:pPr>
              <a:buNone/>
            </a:pPr>
            <a:endParaRPr lang="en-US" b="1" dirty="0" smtClean="0">
              <a:solidFill>
                <a:srgbClr val="FF0000"/>
              </a:solidFill>
            </a:endParaRPr>
          </a:p>
          <a:p>
            <a:r>
              <a:rPr lang="en-US" dirty="0" smtClean="0">
                <a:solidFill>
                  <a:srgbClr val="FF0000"/>
                </a:solidFill>
              </a:rPr>
              <a:t>Don't dress too casually or look untidy.</a:t>
            </a:r>
          </a:p>
          <a:p>
            <a:pPr>
              <a:buNone/>
            </a:pPr>
            <a:endParaRPr lang="en-US" dirty="0" smtClean="0">
              <a:solidFill>
                <a:srgbClr val="FF0000"/>
              </a:solidFill>
            </a:endParaRPr>
          </a:p>
          <a:p>
            <a:r>
              <a:rPr lang="en-US" dirty="0" smtClean="0">
                <a:solidFill>
                  <a:srgbClr val="FF0000"/>
                </a:solidFill>
              </a:rPr>
              <a:t>Don't make derogatory remarks about past or present employers.</a:t>
            </a:r>
          </a:p>
          <a:p>
            <a:pPr>
              <a:buNone/>
            </a:pPr>
            <a:endParaRPr lang="en-US" dirty="0" smtClean="0">
              <a:solidFill>
                <a:srgbClr val="FF0000"/>
              </a:solidFill>
            </a:endParaRPr>
          </a:p>
          <a:p>
            <a:r>
              <a:rPr lang="en-US" dirty="0" smtClean="0">
                <a:solidFill>
                  <a:srgbClr val="FF0000"/>
                </a:solidFill>
              </a:rPr>
              <a:t>Don't fidget or twitch, try to control other nervous mannerisms.</a:t>
            </a:r>
          </a:p>
          <a:p>
            <a:pPr>
              <a:buNone/>
            </a:pPr>
            <a:endParaRPr lang="en-US" dirty="0" smtClean="0">
              <a:solidFill>
                <a:srgbClr val="FF0000"/>
              </a:solidFill>
            </a:endParaRPr>
          </a:p>
          <a:p>
            <a:pPr algn="just"/>
            <a:r>
              <a:rPr lang="en-US" dirty="0" smtClean="0">
                <a:solidFill>
                  <a:srgbClr val="FF0000"/>
                </a:solidFill>
              </a:rPr>
              <a:t>Conversely, don't sit there like a statue. If you feel more comfortable talking with the aid of your hands for emphasis, then use them, but try not to be too excessive in your gestures.</a:t>
            </a:r>
          </a:p>
          <a:p>
            <a:pPr>
              <a:buNone/>
            </a:pPr>
            <a:endParaRPr lang="en-US" dirty="0" smtClean="0">
              <a:solidFill>
                <a:srgbClr val="FF0000"/>
              </a:solidFill>
            </a:endParaRPr>
          </a:p>
          <a:p>
            <a:pPr algn="just"/>
            <a:r>
              <a:rPr lang="en-US" dirty="0" smtClean="0">
                <a:solidFill>
                  <a:srgbClr val="FF0000"/>
                </a:solidFill>
              </a:rPr>
              <a:t>Don't interrupt the interviewer before they have finished asking you a question and never finish their sentences for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rgbClr val="FF0000"/>
                </a:solidFill>
              </a:rPr>
              <a:t>Don't talk about salary, holidays or bonuses unless they bring them up.</a:t>
            </a:r>
          </a:p>
          <a:p>
            <a:pPr>
              <a:buNone/>
            </a:pPr>
            <a:endParaRPr lang="en-US" dirty="0" smtClean="0">
              <a:solidFill>
                <a:srgbClr val="FF0000"/>
              </a:solidFill>
            </a:endParaRPr>
          </a:p>
          <a:p>
            <a:pPr algn="just"/>
            <a:r>
              <a:rPr lang="en-US" dirty="0" smtClean="0">
                <a:solidFill>
                  <a:srgbClr val="FF0000"/>
                </a:solidFill>
              </a:rPr>
              <a:t>Don't answer questions with a simple "yes" or "no". Make sure that you explain your reasoning fully.</a:t>
            </a:r>
          </a:p>
          <a:p>
            <a:pPr>
              <a:buNone/>
            </a:pPr>
            <a:endParaRPr lang="en-US" dirty="0" smtClean="0">
              <a:solidFill>
                <a:srgbClr val="FF0000"/>
              </a:solidFill>
            </a:endParaRPr>
          </a:p>
          <a:p>
            <a:r>
              <a:rPr lang="en-US" dirty="0" smtClean="0">
                <a:solidFill>
                  <a:srgbClr val="FF0000"/>
                </a:solidFill>
              </a:rPr>
              <a:t>Don't wear too much perfume or aftershave.</a:t>
            </a:r>
          </a:p>
          <a:p>
            <a:pPr>
              <a:buNone/>
            </a:pPr>
            <a:endParaRPr lang="en-US" dirty="0" smtClean="0">
              <a:solidFill>
                <a:srgbClr val="FF0000"/>
              </a:solidFill>
            </a:endParaRPr>
          </a:p>
          <a:p>
            <a:r>
              <a:rPr lang="en-US" dirty="0" smtClean="0">
                <a:solidFill>
                  <a:srgbClr val="FF0000"/>
                </a:solidFill>
              </a:rPr>
              <a:t>Don‘t lie.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Types of interviews</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solidFill>
                  <a:srgbClr val="0070C0"/>
                </a:solidFill>
              </a:rPr>
              <a:t>Personal interviews</a:t>
            </a:r>
            <a:r>
              <a:rPr lang="en-US" dirty="0" smtClean="0">
                <a:solidFill>
                  <a:srgbClr val="0070C0"/>
                </a:solidFill>
              </a:rPr>
              <a:t>: Personal interviews include: </a:t>
            </a:r>
          </a:p>
          <a:p>
            <a:endParaRPr lang="en-US" dirty="0" smtClean="0">
              <a:solidFill>
                <a:srgbClr val="0070C0"/>
              </a:solidFill>
            </a:endParaRPr>
          </a:p>
          <a:p>
            <a:r>
              <a:rPr lang="en-US" dirty="0" smtClean="0">
                <a:solidFill>
                  <a:srgbClr val="0070C0"/>
                </a:solidFill>
              </a:rPr>
              <a:t>Selection of the employees</a:t>
            </a:r>
          </a:p>
          <a:p>
            <a:r>
              <a:rPr lang="en-US" dirty="0" smtClean="0">
                <a:solidFill>
                  <a:srgbClr val="0070C0"/>
                </a:solidFill>
              </a:rPr>
              <a:t>Promotion of the employees</a:t>
            </a:r>
          </a:p>
          <a:p>
            <a:r>
              <a:rPr lang="en-US" dirty="0" smtClean="0">
                <a:solidFill>
                  <a:srgbClr val="0070C0"/>
                </a:solidFill>
              </a:rPr>
              <a:t>Retirement and resignation of the employees</a:t>
            </a:r>
          </a:p>
          <a:p>
            <a:endParaRPr lang="en-US"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b="1" dirty="0" smtClean="0"/>
          </a:p>
          <a:p>
            <a:pPr algn="just"/>
            <a:r>
              <a:rPr lang="en-US" b="1" dirty="0" smtClean="0">
                <a:solidFill>
                  <a:srgbClr val="0070C0"/>
                </a:solidFill>
              </a:rPr>
              <a:t>Evaluation interviews</a:t>
            </a:r>
            <a:r>
              <a:rPr lang="en-US" dirty="0" smtClean="0">
                <a:solidFill>
                  <a:srgbClr val="0070C0"/>
                </a:solidFill>
              </a:rPr>
              <a:t>: The interviews which take place annually to review the progress of the interviewee are called the evaluation interviews. Naturally, it is occurs between superiors and subordinates. The main objective of this interview is to find out the strengths and weaknesses of the employees.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b="1" dirty="0" smtClean="0"/>
          </a:p>
          <a:p>
            <a:pPr algn="just"/>
            <a:r>
              <a:rPr lang="en-US" b="1" dirty="0" smtClean="0">
                <a:solidFill>
                  <a:srgbClr val="0070C0"/>
                </a:solidFill>
              </a:rPr>
              <a:t>Persuasive interviews</a:t>
            </a:r>
            <a:r>
              <a:rPr lang="en-US" dirty="0" smtClean="0">
                <a:solidFill>
                  <a:srgbClr val="0070C0"/>
                </a:solidFill>
              </a:rPr>
              <a:t>: This type of interview is designed to sell someone a product or an idea. When a sales representative talk with a target buyer, persuasion takes the form of convincing the target that the product or idea meets a need.</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solidFill>
                  <a:srgbClr val="0070C0"/>
                </a:solidFill>
              </a:rPr>
              <a:t>Structured interviews</a:t>
            </a:r>
            <a:r>
              <a:rPr lang="en-US" dirty="0" smtClean="0">
                <a:solidFill>
                  <a:srgbClr val="0070C0"/>
                </a:solidFill>
              </a:rPr>
              <a:t>: Structured interviews tend to follow formal procedures; the interviewer follows a predetermined agenda or questions.</a:t>
            </a:r>
          </a:p>
          <a:p>
            <a:pPr algn="just"/>
            <a:r>
              <a:rPr lang="en-US" b="1" dirty="0" smtClean="0">
                <a:solidFill>
                  <a:srgbClr val="0070C0"/>
                </a:solidFill>
              </a:rPr>
              <a:t>Unstructured interviews</a:t>
            </a:r>
            <a:r>
              <a:rPr lang="en-US" dirty="0" smtClean="0">
                <a:solidFill>
                  <a:srgbClr val="0070C0"/>
                </a:solidFill>
              </a:rPr>
              <a:t>: When the interview does not follow the formal rules or procedures. It is called an unstructured </a:t>
            </a:r>
            <a:r>
              <a:rPr lang="en-US" b="1" i="1" dirty="0" smtClean="0">
                <a:solidFill>
                  <a:srgbClr val="0070C0"/>
                </a:solidFill>
              </a:rPr>
              <a:t>interview</a:t>
            </a:r>
            <a:r>
              <a:rPr lang="en-US" dirty="0" smtClean="0">
                <a:solidFill>
                  <a:srgbClr val="0070C0"/>
                </a:solidFill>
              </a:rPr>
              <a:t>. The discussion will probably be free flowing and may shift rapidly form on subject to another depending on the interests of the interviewee and the interviewer.</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solidFill>
                  <a:srgbClr val="0070C0"/>
                </a:solidFill>
              </a:rPr>
              <a:t>Counseling interviews</a:t>
            </a:r>
            <a:r>
              <a:rPr lang="en-US" dirty="0" smtClean="0">
                <a:solidFill>
                  <a:srgbClr val="0070C0"/>
                </a:solidFill>
              </a:rPr>
              <a:t>: This may be held to find out what has been troubling the workers and why someone has not been working.</a:t>
            </a:r>
          </a:p>
          <a:p>
            <a:pPr algn="just"/>
            <a:r>
              <a:rPr lang="en-US" b="1" dirty="0" smtClean="0">
                <a:solidFill>
                  <a:srgbClr val="0070C0"/>
                </a:solidFill>
              </a:rPr>
              <a:t>Disciplinary interviews</a:t>
            </a:r>
            <a:r>
              <a:rPr lang="en-US" dirty="0" smtClean="0">
                <a:solidFill>
                  <a:srgbClr val="0070C0"/>
                </a:solidFill>
              </a:rPr>
              <a:t>: Disciplinary interviews are occurring when an employee has been accused of breaching the organization’s rules and procedures.</a:t>
            </a:r>
          </a:p>
          <a:p>
            <a:pPr algn="just"/>
            <a:r>
              <a:rPr lang="en-US" b="1" dirty="0" smtClean="0">
                <a:solidFill>
                  <a:srgbClr val="0070C0"/>
                </a:solidFill>
              </a:rPr>
              <a:t> Stress interviews</a:t>
            </a:r>
            <a:r>
              <a:rPr lang="en-US" dirty="0" smtClean="0">
                <a:solidFill>
                  <a:srgbClr val="0070C0"/>
                </a:solidFill>
              </a:rPr>
              <a:t>: It is designed to place the interviewee in a stress situation in order to observe the interviewees reaction.</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endParaRPr lang="en-US" b="1" dirty="0" smtClean="0"/>
          </a:p>
          <a:p>
            <a:pPr algn="just"/>
            <a:r>
              <a:rPr lang="en-US" b="1" dirty="0" smtClean="0">
                <a:solidFill>
                  <a:srgbClr val="0070C0"/>
                </a:solidFill>
              </a:rPr>
              <a:t>Public interviews</a:t>
            </a:r>
            <a:r>
              <a:rPr lang="en-US" dirty="0" smtClean="0">
                <a:solidFill>
                  <a:srgbClr val="0070C0"/>
                </a:solidFill>
              </a:rPr>
              <a:t>: These include political parties’ radio-television and newspaper.</a:t>
            </a:r>
          </a:p>
          <a:p>
            <a:pPr algn="just">
              <a:buNone/>
            </a:pPr>
            <a:r>
              <a:rPr lang="en-US" b="1" dirty="0" smtClean="0">
                <a:solidFill>
                  <a:srgbClr val="0070C0"/>
                </a:solidFill>
              </a:rPr>
              <a:t> </a:t>
            </a:r>
          </a:p>
          <a:p>
            <a:pPr algn="just"/>
            <a:r>
              <a:rPr lang="en-US" b="1" dirty="0" smtClean="0">
                <a:solidFill>
                  <a:srgbClr val="0070C0"/>
                </a:solidFill>
              </a:rPr>
              <a:t>Informal or conversational interview</a:t>
            </a:r>
            <a:r>
              <a:rPr lang="en-US" dirty="0" smtClean="0">
                <a:solidFill>
                  <a:srgbClr val="0070C0"/>
                </a:solidFill>
              </a:rPr>
              <a:t>: In the conversational interview, no predetermined questions are asked, in order to remain as open and adaptable a possible to the interviewee’s nature and priorities; during the interview the interviewer “goes with the flow”.</a:t>
            </a:r>
          </a:p>
          <a:p>
            <a:endParaRPr lang="en-US" b="1" dirty="0" smtClean="0">
              <a:solidFill>
                <a:srgbClr val="0070C0"/>
              </a:solidFill>
            </a:endParaRPr>
          </a:p>
          <a:p>
            <a:pPr algn="just"/>
            <a:r>
              <a:rPr lang="en-US" b="1" dirty="0" smtClean="0">
                <a:solidFill>
                  <a:srgbClr val="0070C0"/>
                </a:solidFill>
              </a:rPr>
              <a:t> General interview guide approach</a:t>
            </a:r>
            <a:r>
              <a:rPr lang="en-US" dirty="0" smtClean="0">
                <a:solidFill>
                  <a:srgbClr val="0070C0"/>
                </a:solidFill>
              </a:rPr>
              <a:t>: The guide approach is intended to ensure that the same general areas of information are collected from each interviewee this provides more focus than the conversational approach but still allows a degree of freedom and adaptability in getting the information from the interviewee.</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solidFill>
                  <a:srgbClr val="0070C0"/>
                </a:solidFill>
              </a:rPr>
              <a:t>Standardized or open-ended interview</a:t>
            </a:r>
            <a:r>
              <a:rPr lang="en-US" dirty="0" smtClean="0">
                <a:solidFill>
                  <a:srgbClr val="0070C0"/>
                </a:solidFill>
              </a:rPr>
              <a:t>: Here the same open-ended questions are asked to all interviewees; this approach facilitates faster interviews faster interviews that can be more easily analyzed and compared.</a:t>
            </a:r>
          </a:p>
          <a:p>
            <a:pPr algn="just"/>
            <a:r>
              <a:rPr lang="en-US" b="1" dirty="0" smtClean="0">
                <a:solidFill>
                  <a:srgbClr val="0070C0"/>
                </a:solidFill>
              </a:rPr>
              <a:t> Closed or fixed-response interview</a:t>
            </a:r>
            <a:r>
              <a:rPr lang="en-US" dirty="0" smtClean="0">
                <a:solidFill>
                  <a:srgbClr val="0070C0"/>
                </a:solidFill>
              </a:rPr>
              <a:t>: It is an interview where all interviewers ask the same questions and asked to choose answers from among the same set of alternatives. This formal is useful for those not practiced in interviewing.</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INTERVIEW QUESTIONS</a:t>
            </a:r>
            <a:endParaRPr lang="en-US" dirty="0"/>
          </a:p>
        </p:txBody>
      </p:sp>
      <p:sp>
        <p:nvSpPr>
          <p:cNvPr id="5" name="Content Placeholder 4"/>
          <p:cNvSpPr>
            <a:spLocks noGrp="1"/>
          </p:cNvSpPr>
          <p:nvPr>
            <p:ph idx="1"/>
          </p:nvPr>
        </p:nvSpPr>
        <p:spPr/>
        <p:txBody>
          <a:bodyPr>
            <a:normAutofit fontScale="85000" lnSpcReduction="20000"/>
          </a:bodyPr>
          <a:lstStyle/>
          <a:p>
            <a:r>
              <a:rPr lang="en-US" b="1" dirty="0" smtClean="0">
                <a:hlinkClick r:id="rId2"/>
              </a:rPr>
              <a:t>Tell me about yourself.</a:t>
            </a:r>
            <a:endParaRPr lang="en-US" b="1" dirty="0" smtClean="0"/>
          </a:p>
          <a:p>
            <a:endParaRPr lang="en-US" b="1" dirty="0" smtClean="0"/>
          </a:p>
          <a:p>
            <a:r>
              <a:rPr lang="en-US" b="1" dirty="0" smtClean="0">
                <a:hlinkClick r:id="rId3"/>
              </a:rPr>
              <a:t>Why should I hire you?</a:t>
            </a:r>
            <a:endParaRPr lang="en-US" b="1" dirty="0" smtClean="0"/>
          </a:p>
          <a:p>
            <a:endParaRPr lang="en-US" b="1" dirty="0" smtClean="0"/>
          </a:p>
          <a:p>
            <a:r>
              <a:rPr lang="en-US" b="1" dirty="0" smtClean="0">
                <a:hlinkClick r:id="rId4"/>
              </a:rPr>
              <a:t>What are your strengths and weaknesses?</a:t>
            </a:r>
            <a:endParaRPr lang="en-US" b="1" dirty="0" smtClean="0"/>
          </a:p>
          <a:p>
            <a:pPr>
              <a:buNone/>
            </a:pPr>
            <a:endParaRPr lang="en-US" b="1" dirty="0" smtClean="0"/>
          </a:p>
          <a:p>
            <a:r>
              <a:rPr lang="en-US" b="1" dirty="0" smtClean="0">
                <a:hlinkClick r:id="rId5"/>
              </a:rPr>
              <a:t>What is the difference between confidence and over confidence?</a:t>
            </a:r>
            <a:endParaRPr lang="en-US" b="1" dirty="0" smtClean="0"/>
          </a:p>
          <a:p>
            <a:endParaRPr lang="en-US" b="1" dirty="0" smtClean="0"/>
          </a:p>
          <a:p>
            <a:r>
              <a:rPr lang="en-US" b="1" dirty="0" smtClean="0">
                <a:hlinkClick r:id="rId6"/>
              </a:rPr>
              <a:t>What is the difference between hard work and smart work?</a:t>
            </a:r>
            <a:endParaRPr lang="en-US" b="1" dirty="0" smtClean="0"/>
          </a:p>
          <a:p>
            <a:pPr>
              <a:buNone/>
            </a:pPr>
            <a:endParaRPr lang="en-US" b="1" dirty="0" smtClean="0"/>
          </a:p>
          <a:p>
            <a:r>
              <a:rPr lang="en-US" b="1" dirty="0" smtClean="0">
                <a:hlinkClick r:id="rId7"/>
              </a:rPr>
              <a:t>How do you feel about working nights and weekends?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20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an interview?</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lgn="just"/>
            <a:r>
              <a:rPr lang="en-US" dirty="0" smtClean="0">
                <a:solidFill>
                  <a:schemeClr val="accent5"/>
                </a:solidFill>
              </a:rPr>
              <a:t>An </a:t>
            </a:r>
            <a:r>
              <a:rPr lang="en-US" b="1" dirty="0" smtClean="0">
                <a:solidFill>
                  <a:schemeClr val="accent5"/>
                </a:solidFill>
              </a:rPr>
              <a:t>interview</a:t>
            </a:r>
            <a:r>
              <a:rPr lang="en-US" dirty="0" smtClean="0">
                <a:solidFill>
                  <a:schemeClr val="accent5"/>
                </a:solidFill>
              </a:rPr>
              <a:t> is a </a:t>
            </a:r>
            <a:r>
              <a:rPr lang="en-US" dirty="0" smtClean="0">
                <a:solidFill>
                  <a:schemeClr val="accent5"/>
                </a:solidFill>
                <a:hlinkClick r:id="rId2" tooltip="Conversation"/>
              </a:rPr>
              <a:t>conversation</a:t>
            </a:r>
            <a:r>
              <a:rPr lang="en-US" dirty="0" smtClean="0">
                <a:solidFill>
                  <a:schemeClr val="accent5"/>
                </a:solidFill>
              </a:rPr>
              <a:t> where </a:t>
            </a:r>
            <a:r>
              <a:rPr lang="en-US" dirty="0" smtClean="0">
                <a:solidFill>
                  <a:schemeClr val="accent5"/>
                </a:solidFill>
                <a:hlinkClick r:id="rId3" tooltip="Question"/>
              </a:rPr>
              <a:t>questions</a:t>
            </a:r>
            <a:r>
              <a:rPr lang="en-US" dirty="0" smtClean="0">
                <a:solidFill>
                  <a:schemeClr val="accent5"/>
                </a:solidFill>
              </a:rPr>
              <a:t> are asked and answers are given.</a:t>
            </a:r>
          </a:p>
          <a:p>
            <a:endParaRPr lang="en-US" dirty="0" smtClean="0">
              <a:solidFill>
                <a:schemeClr val="accent5"/>
              </a:solidFill>
            </a:endParaRPr>
          </a:p>
          <a:p>
            <a:pPr algn="just"/>
            <a:r>
              <a:rPr lang="en-US" dirty="0" smtClean="0">
                <a:solidFill>
                  <a:schemeClr val="accent5"/>
                </a:solidFill>
              </a:rPr>
              <a:t>the word "interview" refers to a one-on-one conversation with one person acting in the role of the </a:t>
            </a:r>
            <a:r>
              <a:rPr lang="en-US" i="1" dirty="0" smtClean="0">
                <a:solidFill>
                  <a:schemeClr val="accent5"/>
                </a:solidFill>
              </a:rPr>
              <a:t>interviewer</a:t>
            </a:r>
            <a:r>
              <a:rPr lang="en-US" dirty="0" smtClean="0">
                <a:solidFill>
                  <a:schemeClr val="accent5"/>
                </a:solidFill>
              </a:rPr>
              <a:t> and the other in the role of the </a:t>
            </a:r>
            <a:r>
              <a:rPr lang="en-US" i="1" dirty="0" smtClean="0">
                <a:solidFill>
                  <a:schemeClr val="accent5"/>
                </a:solidFill>
              </a:rPr>
              <a:t>interviewee</a:t>
            </a:r>
            <a:r>
              <a:rPr lang="en-US" dirty="0" smtClean="0">
                <a:solidFill>
                  <a:schemeClr val="accent5"/>
                </a:solidFill>
              </a:rPr>
              <a:t>.</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hlinkClick r:id="rId2"/>
              </a:rPr>
              <a:t>Can you work under pressure?</a:t>
            </a:r>
            <a:endParaRPr lang="en-US" b="1" dirty="0" smtClean="0"/>
          </a:p>
          <a:p>
            <a:endParaRPr lang="en-US" b="1" dirty="0" smtClean="0"/>
          </a:p>
          <a:p>
            <a:r>
              <a:rPr lang="en-US" b="1" dirty="0" smtClean="0">
                <a:hlinkClick r:id="rId3"/>
              </a:rPr>
              <a:t>Are you willing to relocate or travel?</a:t>
            </a:r>
            <a:endParaRPr lang="en-US" b="1" dirty="0" smtClean="0"/>
          </a:p>
          <a:p>
            <a:pPr>
              <a:buNone/>
            </a:pPr>
            <a:endParaRPr lang="en-US" b="1" dirty="0" smtClean="0"/>
          </a:p>
          <a:p>
            <a:r>
              <a:rPr lang="en-US" b="1" dirty="0" smtClean="0">
                <a:hlinkClick r:id="rId4"/>
              </a:rPr>
              <a:t>What are your goals?</a:t>
            </a:r>
            <a:endParaRPr lang="en-US" b="1" dirty="0" smtClean="0"/>
          </a:p>
          <a:p>
            <a:endParaRPr lang="en-US" b="1" dirty="0" smtClean="0"/>
          </a:p>
          <a:p>
            <a:r>
              <a:rPr lang="en-US" b="1" dirty="0" smtClean="0">
                <a:hlinkClick r:id="rId5"/>
              </a:rPr>
              <a:t>What motivates you to do good job?</a:t>
            </a:r>
            <a:endParaRPr lang="en-US" b="1" dirty="0" smtClean="0"/>
          </a:p>
          <a:p>
            <a:endParaRPr lang="en-US" b="1" dirty="0" smtClean="0"/>
          </a:p>
          <a:p>
            <a:r>
              <a:rPr lang="en-US" b="1" dirty="0" smtClean="0">
                <a:hlinkClick r:id="rId6"/>
              </a:rPr>
              <a:t>What makes you angry?</a:t>
            </a:r>
            <a:endParaRPr lang="en-US" b="1" dirty="0" smtClean="0"/>
          </a:p>
          <a:p>
            <a:endParaRPr lang="en-US" b="1" dirty="0" smtClean="0"/>
          </a:p>
          <a:p>
            <a:r>
              <a:rPr lang="en-US" b="1" dirty="0" smtClean="0">
                <a:hlinkClick r:id="rId7"/>
              </a:rPr>
              <a:t>Give me an example of your creativity.</a:t>
            </a:r>
            <a:endParaRPr lang="en-US" b="1" dirty="0" smtClean="0"/>
          </a:p>
          <a:p>
            <a:pPr>
              <a:buNone/>
            </a:pPr>
            <a:endParaRPr lang="en-US" b="1" dirty="0" smtClean="0"/>
          </a:p>
          <a:p>
            <a:r>
              <a:rPr lang="en-US" b="1" dirty="0" smtClean="0">
                <a:hlinkClick r:id="rId8"/>
              </a:rPr>
              <a:t>How long would you expect to work for us if hired?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hlinkClick r:id="rId2"/>
              </a:rPr>
              <a:t>Who has inspired you in your life and why?</a:t>
            </a:r>
            <a:endParaRPr lang="en-US" b="1" dirty="0" smtClean="0"/>
          </a:p>
          <a:p>
            <a:endParaRPr lang="en-US" b="1" dirty="0" smtClean="0"/>
          </a:p>
          <a:p>
            <a:r>
              <a:rPr lang="en-US" b="1" dirty="0" smtClean="0">
                <a:hlinkClick r:id="rId3"/>
              </a:rPr>
              <a:t>What was the toughest decision you ever had to make?</a:t>
            </a:r>
            <a:endParaRPr lang="en-US" b="1" dirty="0" smtClean="0"/>
          </a:p>
          <a:p>
            <a:endParaRPr lang="en-US" b="1" dirty="0" smtClean="0"/>
          </a:p>
          <a:p>
            <a:r>
              <a:rPr lang="en-US" b="1" dirty="0" smtClean="0">
                <a:hlinkClick r:id="rId4"/>
              </a:rPr>
              <a:t>How do you define success and how do you measure up to your own definition?</a:t>
            </a:r>
            <a:endParaRPr lang="en-US" b="1" dirty="0" smtClean="0"/>
          </a:p>
          <a:p>
            <a:endParaRPr lang="en-US" b="1" dirty="0" smtClean="0"/>
          </a:p>
          <a:p>
            <a:r>
              <a:rPr lang="en-US" b="1" dirty="0" smtClean="0">
                <a:hlinkClick r:id="rId5"/>
              </a:rPr>
              <a:t>If you won $10 million lottery, would you still work?</a:t>
            </a:r>
            <a:endParaRPr lang="en-US" b="1" dirty="0" smtClean="0"/>
          </a:p>
          <a:p>
            <a:endParaRPr lang="en-US" b="1" dirty="0" smtClean="0"/>
          </a:p>
          <a:p>
            <a:r>
              <a:rPr lang="en-US" b="1" dirty="0" smtClean="0">
                <a:hlinkClick r:id="rId6"/>
              </a:rPr>
              <a:t>Tell me something about our company.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hlinkClick r:id="rId2"/>
              </a:rPr>
              <a:t>How much salary do you expect?</a:t>
            </a:r>
            <a:endParaRPr lang="en-US" b="1" dirty="0" smtClean="0"/>
          </a:p>
          <a:p>
            <a:endParaRPr lang="en-US" b="1" dirty="0" smtClean="0"/>
          </a:p>
          <a:p>
            <a:r>
              <a:rPr lang="en-US" b="1" dirty="0" smtClean="0">
                <a:hlinkClick r:id="rId3"/>
              </a:rPr>
              <a:t>Where do you see yourself five years from now?</a:t>
            </a:r>
            <a:endParaRPr lang="en-US" b="1" dirty="0" smtClean="0"/>
          </a:p>
          <a:p>
            <a:endParaRPr lang="en-US" b="1" dirty="0" smtClean="0"/>
          </a:p>
          <a:p>
            <a:r>
              <a:rPr lang="en-US" b="1" dirty="0" smtClean="0">
                <a:hlinkClick r:id="rId4"/>
              </a:rPr>
              <a:t>On a scale of one to ten, rate me as an interviewer.</a:t>
            </a:r>
            <a:endParaRPr lang="en-US" b="1" dirty="0" smtClean="0"/>
          </a:p>
          <a:p>
            <a:endParaRPr lang="en-US" b="1" dirty="0" smtClean="0"/>
          </a:p>
          <a:p>
            <a:r>
              <a:rPr lang="en-US" b="1" dirty="0" smtClean="0">
                <a:hlinkClick r:id="rId5"/>
              </a:rPr>
              <a:t>Do you have any questions for 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Purpose of interview</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dirty="0" smtClean="0">
                <a:solidFill>
                  <a:srgbClr val="C00000"/>
                </a:solidFill>
              </a:rPr>
              <a:t>For the interviewee: </a:t>
            </a:r>
          </a:p>
          <a:p>
            <a:endParaRPr lang="en-US" dirty="0" smtClean="0">
              <a:solidFill>
                <a:srgbClr val="C00000"/>
              </a:solidFill>
            </a:endParaRPr>
          </a:p>
          <a:p>
            <a:pPr algn="just"/>
            <a:r>
              <a:rPr lang="en-US" dirty="0" smtClean="0">
                <a:solidFill>
                  <a:srgbClr val="C00000"/>
                </a:solidFill>
              </a:rPr>
              <a:t>To communicate information about yourself, your job experience, and your abilities.</a:t>
            </a:r>
          </a:p>
          <a:p>
            <a:pPr>
              <a:buNone/>
            </a:pPr>
            <a:r>
              <a:rPr lang="en-US" dirty="0" smtClean="0">
                <a:solidFill>
                  <a:srgbClr val="C00000"/>
                </a:solidFill>
              </a:rPr>
              <a:t/>
            </a:r>
            <a:br>
              <a:rPr lang="en-US" dirty="0" smtClean="0">
                <a:solidFill>
                  <a:srgbClr val="C00000"/>
                </a:solidFill>
              </a:rPr>
            </a:br>
            <a:endParaRPr lang="en-US" dirty="0" smtClean="0">
              <a:solidFill>
                <a:srgbClr val="C00000"/>
              </a:solidFill>
            </a:endParaRPr>
          </a:p>
          <a:p>
            <a:pPr algn="just"/>
            <a:r>
              <a:rPr lang="en-US" dirty="0" smtClean="0">
                <a:solidFill>
                  <a:srgbClr val="C00000"/>
                </a:solidFill>
              </a:rPr>
              <a:t> To seek further information about the job and the organization.</a:t>
            </a:r>
          </a:p>
          <a:p>
            <a:endParaRPr lang="en-US" dirty="0" smtClean="0">
              <a:solidFill>
                <a:srgbClr val="C00000"/>
              </a:solidFill>
            </a:endParaRPr>
          </a:p>
          <a:p>
            <a:pPr algn="just"/>
            <a:r>
              <a:rPr lang="en-US" dirty="0" smtClean="0">
                <a:solidFill>
                  <a:srgbClr val="C00000"/>
                </a:solidFill>
              </a:rPr>
              <a:t> To make a tentative decision about the match between your needs and what the job offers.</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solidFill>
                  <a:schemeClr val="tx2"/>
                </a:solidFill>
              </a:rPr>
              <a:t>For the interviewer:</a:t>
            </a:r>
          </a:p>
          <a:p>
            <a:pPr>
              <a:buNone/>
            </a:pPr>
            <a:endParaRPr lang="en-US" dirty="0" smtClean="0">
              <a:solidFill>
                <a:schemeClr val="tx2"/>
              </a:solidFill>
            </a:endParaRPr>
          </a:p>
          <a:p>
            <a:pPr algn="just"/>
            <a:r>
              <a:rPr lang="en-US" dirty="0" smtClean="0">
                <a:solidFill>
                  <a:schemeClr val="tx2"/>
                </a:solidFill>
              </a:rPr>
              <a:t>To gather relevant information about you, the candidate, including previous job experience, if you have strong skills to meet the technical requirements of the role, your relevant location experience. </a:t>
            </a:r>
            <a:br>
              <a:rPr lang="en-US" dirty="0" smtClean="0">
                <a:solidFill>
                  <a:schemeClr val="tx2"/>
                </a:solidFill>
              </a:rPr>
            </a:br>
            <a:endParaRPr lang="en-US" dirty="0" smtClean="0">
              <a:solidFill>
                <a:schemeClr val="tx2"/>
              </a:solidFill>
            </a:endParaRPr>
          </a:p>
          <a:p>
            <a:pPr algn="just"/>
            <a:r>
              <a:rPr lang="en-US" dirty="0" smtClean="0">
                <a:solidFill>
                  <a:schemeClr val="tx2"/>
                </a:solidFill>
              </a:rPr>
              <a:t>To promote the organization and find the best match between the organization and prospective employees.</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employers look for</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algn="just"/>
            <a:r>
              <a:rPr lang="en-US" dirty="0" smtClean="0">
                <a:solidFill>
                  <a:srgbClr val="00B050"/>
                </a:solidFill>
              </a:rPr>
              <a:t>Interview preparation - interest in and knowledge of the industry, the job, and the organization.</a:t>
            </a:r>
          </a:p>
          <a:p>
            <a:pPr>
              <a:buNone/>
            </a:pPr>
            <a:endParaRPr lang="en-US" dirty="0" smtClean="0">
              <a:solidFill>
                <a:srgbClr val="00B050"/>
              </a:solidFill>
            </a:endParaRPr>
          </a:p>
          <a:p>
            <a:pPr algn="just"/>
            <a:r>
              <a:rPr lang="en-US" dirty="0" smtClean="0">
                <a:solidFill>
                  <a:srgbClr val="00B050"/>
                </a:solidFill>
              </a:rPr>
              <a:t> Communication skills - verbal presentation skills and the ability to interact with others .</a:t>
            </a:r>
          </a:p>
          <a:p>
            <a:pPr>
              <a:buNone/>
            </a:pPr>
            <a:endParaRPr lang="en-US" dirty="0" smtClean="0">
              <a:solidFill>
                <a:srgbClr val="00B050"/>
              </a:solidFill>
            </a:endParaRPr>
          </a:p>
          <a:p>
            <a:r>
              <a:rPr lang="en-US" dirty="0" smtClean="0">
                <a:solidFill>
                  <a:srgbClr val="00B050"/>
                </a:solidFill>
              </a:rPr>
              <a:t>Qualifications - academic, career, volunteer, interests .</a:t>
            </a:r>
          </a:p>
          <a:p>
            <a:pPr>
              <a:buNone/>
            </a:pPr>
            <a:endParaRPr lang="en-US" dirty="0" smtClean="0">
              <a:solidFill>
                <a:srgbClr val="00B050"/>
              </a:solidFill>
            </a:endParaRPr>
          </a:p>
          <a:p>
            <a:pPr algn="just"/>
            <a:r>
              <a:rPr lang="en-US" dirty="0" smtClean="0">
                <a:solidFill>
                  <a:srgbClr val="00B050"/>
                </a:solidFill>
              </a:rPr>
              <a:t>Personality – initiative, creativity, enthusiasm, poise, cheerfulness, flexibility, and sense of humor.</a:t>
            </a:r>
          </a:p>
          <a:p>
            <a:endParaRPr lang="en-US" dirty="0" smtClean="0">
              <a:solidFill>
                <a:srgbClr val="00B050"/>
              </a:solidFill>
            </a:endParaRPr>
          </a:p>
          <a:p>
            <a:pPr algn="just"/>
            <a:r>
              <a:rPr lang="en-US" dirty="0" smtClean="0">
                <a:solidFill>
                  <a:srgbClr val="00B050"/>
                </a:solidFill>
              </a:rPr>
              <a:t> Leadership potential and teamwork - demonstrated ability to work with others and to get others to work together.</a:t>
            </a:r>
          </a:p>
          <a:p>
            <a:pPr>
              <a:buNone/>
            </a:pPr>
            <a:r>
              <a:rPr lang="en-US" dirty="0" smtClean="0">
                <a:solidFill>
                  <a:srgbClr val="00B050"/>
                </a:solidFill>
              </a:rPr>
              <a:t/>
            </a:r>
            <a:br>
              <a:rPr lang="en-US" dirty="0" smtClean="0">
                <a:solidFill>
                  <a:srgbClr val="00B050"/>
                </a:solidFill>
              </a:rPr>
            </a:b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wipe(down)">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00B050"/>
                </a:solidFill>
              </a:rPr>
              <a:t>Clear and realistic career goals - future plans and awareness of career paths.</a:t>
            </a:r>
          </a:p>
          <a:p>
            <a:r>
              <a:rPr lang="en-US" dirty="0" smtClean="0">
                <a:solidFill>
                  <a:srgbClr val="00B050"/>
                </a:solidFill>
              </a:rPr>
              <a:t> Appearance - dress and grooming.</a:t>
            </a:r>
          </a:p>
          <a:p>
            <a:r>
              <a:rPr lang="en-US" dirty="0" smtClean="0">
                <a:solidFill>
                  <a:srgbClr val="00B050"/>
                </a:solidFill>
              </a:rPr>
              <a:t> Maturity - behavior and judgment.</a:t>
            </a:r>
          </a:p>
          <a:p>
            <a:r>
              <a:rPr lang="en-US" dirty="0" smtClean="0">
                <a:solidFill>
                  <a:srgbClr val="00B050"/>
                </a:solidFill>
              </a:rPr>
              <a:t> Self-confidence - realistic appraisal of self.</a:t>
            </a:r>
          </a:p>
          <a:p>
            <a:pPr algn="just"/>
            <a:r>
              <a:rPr lang="en-US" dirty="0" smtClean="0">
                <a:solidFill>
                  <a:srgbClr val="00B050"/>
                </a:solidFill>
              </a:rPr>
              <a:t> Motivation and success potential - demonstrated patterns of accomplishment.</a:t>
            </a:r>
          </a:p>
          <a:p>
            <a:pPr algn="just"/>
            <a:r>
              <a:rPr lang="en-US" dirty="0" smtClean="0">
                <a:solidFill>
                  <a:srgbClr val="00B050"/>
                </a:solidFill>
              </a:rPr>
              <a:t> Work ethic - acceptance of responsibility, ability to keep commitments and attitude of the importance of good work in a job .</a:t>
            </a:r>
          </a:p>
          <a:p>
            <a:r>
              <a:rPr lang="en-US" dirty="0" smtClean="0">
                <a:solidFill>
                  <a:srgbClr val="00B050"/>
                </a:solidFill>
              </a:rPr>
              <a:t>Problem solving and analytical ability.</a:t>
            </a:r>
          </a:p>
          <a:p>
            <a:r>
              <a:rPr lang="en-US" dirty="0" smtClean="0">
                <a:solidFill>
                  <a:srgbClr val="00B050"/>
                </a:solidFill>
              </a:rPr>
              <a:t> Language abilities</a:t>
            </a: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Interviews - do’s and don’ts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r>
              <a:rPr lang="en-US" b="1" dirty="0" smtClean="0">
                <a:solidFill>
                  <a:srgbClr val="002060"/>
                </a:solidFill>
              </a:rPr>
              <a:t>What to do:</a:t>
            </a:r>
          </a:p>
          <a:p>
            <a:pPr>
              <a:buNone/>
            </a:pPr>
            <a:endParaRPr lang="en-US" b="1" dirty="0" smtClean="0">
              <a:solidFill>
                <a:srgbClr val="002060"/>
              </a:solidFill>
            </a:endParaRPr>
          </a:p>
          <a:p>
            <a:pPr algn="just"/>
            <a:r>
              <a:rPr lang="en-US" dirty="0" smtClean="0">
                <a:solidFill>
                  <a:srgbClr val="002060"/>
                </a:solidFill>
              </a:rPr>
              <a:t>Dress appropriately. Extremes in fashion or very casual clothes should generally be avoided. Look neat and clean.</a:t>
            </a:r>
          </a:p>
          <a:p>
            <a:pPr>
              <a:buNone/>
            </a:pPr>
            <a:endParaRPr lang="en-US" dirty="0" smtClean="0">
              <a:solidFill>
                <a:srgbClr val="002060"/>
              </a:solidFill>
            </a:endParaRPr>
          </a:p>
          <a:p>
            <a:r>
              <a:rPr lang="en-US" dirty="0" smtClean="0">
                <a:solidFill>
                  <a:srgbClr val="002060"/>
                </a:solidFill>
              </a:rPr>
              <a:t>Be punctual. Make sure that you are 10 minutes early</a:t>
            </a:r>
          </a:p>
          <a:p>
            <a:endParaRPr lang="en-US" dirty="0" smtClean="0">
              <a:solidFill>
                <a:srgbClr val="002060"/>
              </a:solidFill>
            </a:endParaRPr>
          </a:p>
          <a:p>
            <a:r>
              <a:rPr lang="en-US" dirty="0" smtClean="0">
                <a:solidFill>
                  <a:srgbClr val="002060"/>
                </a:solidFill>
              </a:rPr>
              <a:t>Express yourself and your views clearly.</a:t>
            </a:r>
          </a:p>
          <a:p>
            <a:endParaRPr lang="en-US" dirty="0" smtClean="0">
              <a:solidFill>
                <a:srgbClr val="002060"/>
              </a:solidFill>
            </a:endParaRPr>
          </a:p>
          <a:p>
            <a:pPr algn="just"/>
            <a:r>
              <a:rPr lang="en-US" dirty="0" smtClean="0">
                <a:solidFill>
                  <a:srgbClr val="002060"/>
                </a:solidFill>
              </a:rPr>
              <a:t>Bring a copy of all relevant documents, so you can refer to them if necessary.</a:t>
            </a:r>
          </a:p>
          <a:p>
            <a:endParaRPr lang="en-US" dirty="0" smtClean="0">
              <a:solidFill>
                <a:srgbClr val="002060"/>
              </a:solidFill>
            </a:endParaRPr>
          </a:p>
          <a:p>
            <a:pPr algn="just"/>
            <a:r>
              <a:rPr lang="en-US" dirty="0" smtClean="0">
                <a:solidFill>
                  <a:srgbClr val="002060"/>
                </a:solidFill>
              </a:rPr>
              <a:t>Listen carefully to the questions and answer clearly and thoughtfully.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solidFill>
                  <a:srgbClr val="002060"/>
                </a:solidFill>
              </a:rPr>
              <a:t>Make eye-contact. Remember to talk to the person (not the top right hand corner of the room or at their shoes).</a:t>
            </a:r>
          </a:p>
          <a:p>
            <a:pPr>
              <a:buNone/>
            </a:pPr>
            <a:endParaRPr lang="en-US" dirty="0" smtClean="0">
              <a:solidFill>
                <a:srgbClr val="002060"/>
              </a:solidFill>
            </a:endParaRPr>
          </a:p>
          <a:p>
            <a:pPr algn="just"/>
            <a:r>
              <a:rPr lang="en-US" dirty="0" smtClean="0">
                <a:solidFill>
                  <a:srgbClr val="002060"/>
                </a:solidFill>
              </a:rPr>
              <a:t>Make sure you fully understand the question and query any point about which you may be doubtful.</a:t>
            </a:r>
          </a:p>
          <a:p>
            <a:pPr>
              <a:buNone/>
            </a:pPr>
            <a:endParaRPr lang="en-US" dirty="0" smtClean="0">
              <a:solidFill>
                <a:srgbClr val="002060"/>
              </a:solidFill>
            </a:endParaRPr>
          </a:p>
          <a:p>
            <a:pPr algn="just"/>
            <a:r>
              <a:rPr lang="en-US" dirty="0" smtClean="0">
                <a:solidFill>
                  <a:srgbClr val="002060"/>
                </a:solidFill>
              </a:rPr>
              <a:t>If you are being interviewed by a panel, ensure that you direct your answer to the person who asked the question, while still including the other interviewers by making brief eye contact.</a:t>
            </a:r>
          </a:p>
          <a:p>
            <a:pPr>
              <a:buNone/>
            </a:pPr>
            <a:endParaRPr lang="en-US" dirty="0" smtClean="0">
              <a:solidFill>
                <a:srgbClr val="002060"/>
              </a:solidFill>
            </a:endParaRPr>
          </a:p>
          <a:p>
            <a:pPr algn="just"/>
            <a:r>
              <a:rPr lang="en-US" dirty="0" smtClean="0">
                <a:solidFill>
                  <a:srgbClr val="002060"/>
                </a:solidFill>
              </a:rPr>
              <a:t>Ask questions. Selection is a two way process. They select you, but you also select them.</a:t>
            </a:r>
          </a:p>
          <a:p>
            <a:pPr>
              <a:buNone/>
            </a:pPr>
            <a:endParaRPr lang="en-US" dirty="0" smtClean="0">
              <a:solidFill>
                <a:srgbClr val="002060"/>
              </a:solidFill>
            </a:endParaRPr>
          </a:p>
          <a:p>
            <a:pPr algn="just"/>
            <a:r>
              <a:rPr lang="en-US" dirty="0" smtClean="0">
                <a:solidFill>
                  <a:srgbClr val="002060"/>
                </a:solidFill>
              </a:rPr>
              <a:t>Be aware of what your needs are, so as you can assess how well the company can fulfill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rgbClr val="002060"/>
                </a:solidFill>
              </a:rPr>
              <a:t>Be Confident. Remember that you applied for the position because you thought that you could do it.</a:t>
            </a:r>
          </a:p>
          <a:p>
            <a:endParaRPr lang="en-US" dirty="0" smtClean="0">
              <a:solidFill>
                <a:srgbClr val="002060"/>
              </a:solidFill>
            </a:endParaRPr>
          </a:p>
          <a:p>
            <a:r>
              <a:rPr lang="en-US" dirty="0" smtClean="0">
                <a:solidFill>
                  <a:srgbClr val="002060"/>
                </a:solidFill>
              </a:rPr>
              <a:t>Show enthusiasm for the company and the position.</a:t>
            </a:r>
          </a:p>
          <a:p>
            <a:pPr>
              <a:buNone/>
            </a:pPr>
            <a:endParaRPr lang="en-US" dirty="0" smtClean="0">
              <a:solidFill>
                <a:srgbClr val="002060"/>
              </a:solidFill>
            </a:endParaRPr>
          </a:p>
          <a:p>
            <a:pPr algn="just"/>
            <a:r>
              <a:rPr lang="en-US" dirty="0" smtClean="0">
                <a:solidFill>
                  <a:srgbClr val="002060"/>
                </a:solidFill>
              </a:rPr>
              <a:t>Remember that they already like you. Employers don't interview everyone. They only interview those people who they think have the right skills and experience to succeed in the position. </a:t>
            </a:r>
          </a:p>
          <a:p>
            <a:pPr>
              <a:buNone/>
            </a:pPr>
            <a:endParaRPr lang="en-US" dirty="0" smtClean="0">
              <a:solidFill>
                <a:srgbClr val="002060"/>
              </a:solidFill>
            </a:endParaRPr>
          </a:p>
          <a:p>
            <a:pPr algn="just"/>
            <a:r>
              <a:rPr lang="en-US" dirty="0" smtClean="0">
                <a:solidFill>
                  <a:srgbClr val="002060"/>
                </a:solidFill>
              </a:rPr>
              <a:t>Consequently, in the interview, you maintain and improve on the positive image that you have already created.</a:t>
            </a:r>
          </a:p>
          <a:p>
            <a:endParaRPr lang="en-US" dirty="0" smtClean="0">
              <a:solidFill>
                <a:srgbClr val="002060"/>
              </a:solidFill>
            </a:endParaRPr>
          </a:p>
          <a:p>
            <a:endParaRPr lang="en-US" dirty="0" smtClean="0">
              <a:solidFill>
                <a:srgbClr val="002060"/>
              </a:solidFill>
            </a:endParaRPr>
          </a:p>
          <a:p>
            <a:pPr algn="just"/>
            <a:r>
              <a:rPr lang="en-US" dirty="0" smtClean="0">
                <a:solidFill>
                  <a:srgbClr val="002060"/>
                </a:solidFill>
              </a:rPr>
              <a:t>Make sure that you have an idea about where your want to be in the future and can relate the future goals to your application for the present position. You must be able to answer the question "Where do want to be in five years time?"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215</TotalTime>
  <Words>1387</Words>
  <Application>Microsoft Office PowerPoint</Application>
  <PresentationFormat>On-screen Show (4:3)</PresentationFormat>
  <Paragraphs>156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Slide 1</vt:lpstr>
      <vt:lpstr>    What is an interview?</vt:lpstr>
      <vt:lpstr>    Purpose of interview</vt:lpstr>
      <vt:lpstr>Slide 4</vt:lpstr>
      <vt:lpstr> What employers look for</vt:lpstr>
      <vt:lpstr>Slide 6</vt:lpstr>
      <vt:lpstr>  Interviews - do’s and don’ts </vt:lpstr>
      <vt:lpstr>Slide 8</vt:lpstr>
      <vt:lpstr>Slide 9</vt:lpstr>
      <vt:lpstr>Slide 10</vt:lpstr>
      <vt:lpstr>Slide 11</vt:lpstr>
      <vt:lpstr>      Types of interviews</vt:lpstr>
      <vt:lpstr>Slide 13</vt:lpstr>
      <vt:lpstr>Slide 14</vt:lpstr>
      <vt:lpstr>Slide 15</vt:lpstr>
      <vt:lpstr>Slide 16</vt:lpstr>
      <vt:lpstr>Slide 17</vt:lpstr>
      <vt:lpstr>Slide 18</vt:lpstr>
      <vt:lpstr>      INTERVIEW QUESTIONS</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gpcet</dc:creator>
  <cp:lastModifiedBy>WIN XP</cp:lastModifiedBy>
  <cp:revision>81</cp:revision>
  <dcterms:created xsi:type="dcterms:W3CDTF">2006-08-16T00:00:00Z</dcterms:created>
  <dcterms:modified xsi:type="dcterms:W3CDTF">2016-04-03T17:33:41Z</dcterms:modified>
</cp:coreProperties>
</file>