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329" r:id="rId3"/>
    <p:sldId id="257" r:id="rId4"/>
    <p:sldId id="258" r:id="rId5"/>
    <p:sldId id="259" r:id="rId6"/>
    <p:sldId id="260" r:id="rId7"/>
    <p:sldId id="349" r:id="rId8"/>
    <p:sldId id="350" r:id="rId9"/>
    <p:sldId id="351" r:id="rId10"/>
    <p:sldId id="352" r:id="rId11"/>
    <p:sldId id="353" r:id="rId12"/>
    <p:sldId id="354" r:id="rId13"/>
    <p:sldId id="355" r:id="rId14"/>
    <p:sldId id="356" r:id="rId15"/>
    <p:sldId id="357" r:id="rId16"/>
    <p:sldId id="358" r:id="rId17"/>
    <p:sldId id="361" r:id="rId18"/>
    <p:sldId id="360" r:id="rId19"/>
    <p:sldId id="362" r:id="rId20"/>
    <p:sldId id="363" r:id="rId21"/>
    <p:sldId id="364" r:id="rId22"/>
    <p:sldId id="3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66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2/27/2017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2/27/2017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5320"/>
            <a:ext cx="9601200" cy="2025121"/>
          </a:xfrm>
        </p:spPr>
        <p:txBody>
          <a:bodyPr>
            <a:noAutofit/>
          </a:bodyPr>
          <a:lstStyle/>
          <a:p>
            <a:pPr algn="ctr">
              <a:buNone/>
            </a:pPr>
            <a:r>
              <a:rPr lang="en-US" sz="3600" b="1" dirty="0" smtClean="0">
                <a:solidFill>
                  <a:srgbClr val="FF0000"/>
                </a:solidFill>
              </a:rPr>
              <a:t>MANAGERIAL ECONOMICS </a:t>
            </a:r>
          </a:p>
          <a:p>
            <a:pPr algn="ctr">
              <a:buNone/>
            </a:pPr>
            <a:r>
              <a:rPr lang="en-US" sz="3600" b="1" dirty="0" smtClean="0"/>
              <a:t>&amp; </a:t>
            </a:r>
          </a:p>
          <a:p>
            <a:pPr algn="ctr">
              <a:buNone/>
            </a:pPr>
            <a:r>
              <a:rPr lang="en-US" sz="3600" b="1" dirty="0" smtClean="0">
                <a:solidFill>
                  <a:srgbClr val="0070C0"/>
                </a:solidFill>
              </a:rPr>
              <a:t>FINANCIAL  ANALYSIS</a:t>
            </a:r>
            <a:endParaRPr lang="en-US" sz="3600" b="1" dirty="0">
              <a:solidFill>
                <a:srgbClr val="0070C0"/>
              </a:solidFill>
            </a:endParaRPr>
          </a:p>
        </p:txBody>
      </p:sp>
      <p:sp>
        <p:nvSpPr>
          <p:cNvPr id="4" name="TextBox 3"/>
          <p:cNvSpPr txBox="1"/>
          <p:nvPr/>
        </p:nvSpPr>
        <p:spPr>
          <a:xfrm>
            <a:off x="1295400" y="3581400"/>
            <a:ext cx="6858000" cy="584775"/>
          </a:xfrm>
          <a:prstGeom prst="rect">
            <a:avLst/>
          </a:prstGeom>
          <a:noFill/>
        </p:spPr>
        <p:txBody>
          <a:bodyPr wrap="square" rtlCol="0">
            <a:spAutoFit/>
          </a:bodyPr>
          <a:lstStyle/>
          <a:p>
            <a:pPr algn="ctr"/>
            <a:r>
              <a:rPr lang="en-US" sz="3200" dirty="0" smtClean="0">
                <a:solidFill>
                  <a:srgbClr val="00B050"/>
                </a:solidFill>
              </a:rPr>
              <a:t>CHAPTER-4</a:t>
            </a:r>
            <a:endParaRPr lang="en-US" sz="3200" dirty="0">
              <a:solidFill>
                <a:srgbClr val="00B050"/>
              </a:solidFill>
            </a:endParaRPr>
          </a:p>
        </p:txBody>
      </p:sp>
      <p:sp>
        <p:nvSpPr>
          <p:cNvPr id="5" name="TextBox 4"/>
          <p:cNvSpPr txBox="1"/>
          <p:nvPr/>
        </p:nvSpPr>
        <p:spPr>
          <a:xfrm>
            <a:off x="838200" y="4343400"/>
            <a:ext cx="7162800" cy="2246769"/>
          </a:xfrm>
          <a:prstGeom prst="rect">
            <a:avLst/>
          </a:prstGeom>
          <a:noFill/>
        </p:spPr>
        <p:txBody>
          <a:bodyPr wrap="square" rtlCol="0">
            <a:spAutoFit/>
          </a:bodyPr>
          <a:lstStyle/>
          <a:p>
            <a:pPr algn="ctr">
              <a:spcBef>
                <a:spcPts val="300"/>
              </a:spcBef>
              <a:spcAft>
                <a:spcPts val="300"/>
              </a:spcAft>
            </a:pPr>
            <a:r>
              <a:rPr lang="en-US" sz="2400" b="1" dirty="0" smtClean="0">
                <a:solidFill>
                  <a:srgbClr val="00B0F0"/>
                </a:solidFill>
              </a:rPr>
              <a:t>Mr. K. NAGAIAH,  (</a:t>
            </a:r>
            <a:r>
              <a:rPr lang="en-US" sz="2400" b="1" dirty="0" err="1" smtClean="0">
                <a:solidFill>
                  <a:srgbClr val="00B0F0"/>
                </a:solidFill>
              </a:rPr>
              <a:t>Ph.D</a:t>
            </a:r>
            <a:r>
              <a:rPr lang="en-US" sz="2400" b="1" dirty="0" smtClean="0">
                <a:solidFill>
                  <a:srgbClr val="00B0F0"/>
                </a:solidFill>
              </a:rPr>
              <a:t>).</a:t>
            </a:r>
            <a:r>
              <a:rPr lang="en-US" sz="2400" b="1" dirty="0" smtClean="0">
                <a:solidFill>
                  <a:srgbClr val="FF0066"/>
                </a:solidFill>
              </a:rPr>
              <a:t>/</a:t>
            </a:r>
          </a:p>
          <a:p>
            <a:pPr algn="ctr">
              <a:spcBef>
                <a:spcPts val="300"/>
              </a:spcBef>
              <a:spcAft>
                <a:spcPts val="300"/>
              </a:spcAft>
            </a:pPr>
            <a:r>
              <a:rPr lang="en-US" sz="2400" b="1" dirty="0" smtClean="0">
                <a:solidFill>
                  <a:srgbClr val="FF0066"/>
                </a:solidFill>
              </a:rPr>
              <a:t> Ms. RUHI AFREEN/ </a:t>
            </a:r>
          </a:p>
          <a:p>
            <a:pPr algn="ctr">
              <a:spcBef>
                <a:spcPts val="300"/>
              </a:spcBef>
              <a:spcAft>
                <a:spcPts val="300"/>
              </a:spcAft>
            </a:pPr>
            <a:r>
              <a:rPr lang="en-US" sz="2400" b="1" dirty="0" smtClean="0">
                <a:solidFill>
                  <a:srgbClr val="0066FF"/>
                </a:solidFill>
              </a:rPr>
              <a:t>Ms. S. RUBEENA</a:t>
            </a:r>
          </a:p>
          <a:p>
            <a:pPr algn="ctr">
              <a:spcBef>
                <a:spcPts val="300"/>
              </a:spcBef>
              <a:spcAft>
                <a:spcPts val="300"/>
              </a:spcAft>
            </a:pPr>
            <a:r>
              <a:rPr lang="en-US" sz="2400" b="1" dirty="0" smtClean="0">
                <a:solidFill>
                  <a:srgbClr val="00B0F0"/>
                </a:solidFill>
              </a:rPr>
              <a:t>ASSISTANT  PROFESSOR</a:t>
            </a:r>
          </a:p>
          <a:p>
            <a:pPr algn="ctr">
              <a:spcBef>
                <a:spcPts val="300"/>
              </a:spcBef>
              <a:spcAft>
                <a:spcPts val="300"/>
              </a:spcAft>
            </a:pPr>
            <a:r>
              <a:rPr lang="en-US" sz="2400" b="1" dirty="0" smtClean="0"/>
              <a:t>DEPARTMENT OF MANAGEMENT STUDIES </a:t>
            </a:r>
            <a:endParaRPr lang="en-US" sz="2400" b="1" dirty="0"/>
          </a:p>
        </p:txBody>
      </p:sp>
      <p:pic>
        <p:nvPicPr>
          <p:cNvPr id="6" name="~PP390.WAV">
            <a:hlinkClick r:id="" action="ppaction://media"/>
          </p:cNvPr>
          <p:cNvPicPr>
            <a:picLocks noRot="1" noChangeAspect="1"/>
          </p:cNvPicPr>
          <p:nvPr>
            <a:wavAudioFile r:embed="rId1" name="~PP390.WAV"/>
          </p:nvPr>
        </p:nvPicPr>
        <p:blipFill>
          <a:blip r:embed="rId3"/>
          <a:stretch>
            <a:fillRect/>
          </a:stretch>
        </p:blipFill>
        <p:spPr>
          <a:xfrm>
            <a:off x="8696325" y="6410325"/>
            <a:ext cx="304800" cy="304800"/>
          </a:xfrm>
          <a:prstGeom prst="rect">
            <a:avLst/>
          </a:prstGeom>
        </p:spPr>
      </p:pic>
    </p:spTree>
  </p:cSld>
  <p:clrMapOvr>
    <a:masterClrMapping/>
  </p:clrMapOvr>
  <p:transition advTm="304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algn="ctr"/>
            <a:r>
              <a:rPr lang="en-US" sz="4000" b="1" dirty="0" smtClean="0"/>
              <a:t>LIMITATIONS OF ACCOUNTING </a:t>
            </a:r>
            <a:endParaRPr lang="en-US" sz="4000" dirty="0"/>
          </a:p>
        </p:txBody>
      </p:sp>
      <p:sp>
        <p:nvSpPr>
          <p:cNvPr id="3" name="Content Placeholder 2"/>
          <p:cNvSpPr>
            <a:spLocks noGrp="1"/>
          </p:cNvSpPr>
          <p:nvPr>
            <p:ph idx="1"/>
          </p:nvPr>
        </p:nvSpPr>
        <p:spPr>
          <a:xfrm>
            <a:off x="457200" y="1219200"/>
            <a:ext cx="8229600" cy="5105400"/>
          </a:xfrm>
        </p:spPr>
        <p:txBody>
          <a:bodyPr/>
          <a:lstStyle/>
          <a:p>
            <a:pPr>
              <a:lnSpc>
                <a:spcPct val="250000"/>
              </a:lnSpc>
            </a:pPr>
            <a:r>
              <a:rPr lang="en-US" b="1" dirty="0" smtClean="0"/>
              <a:t>Does not record all </a:t>
            </a:r>
            <a:r>
              <a:rPr lang="en-US" b="1" dirty="0" smtClean="0"/>
              <a:t>events</a:t>
            </a:r>
          </a:p>
          <a:p>
            <a:pPr>
              <a:lnSpc>
                <a:spcPct val="250000"/>
              </a:lnSpc>
            </a:pPr>
            <a:r>
              <a:rPr lang="en-US" b="1" dirty="0" smtClean="0"/>
              <a:t>Does not reflect current </a:t>
            </a:r>
            <a:r>
              <a:rPr lang="en-US" b="1" dirty="0" smtClean="0"/>
              <a:t>values</a:t>
            </a:r>
          </a:p>
          <a:p>
            <a:pPr>
              <a:lnSpc>
                <a:spcPct val="250000"/>
              </a:lnSpc>
            </a:pPr>
            <a:r>
              <a:rPr lang="en-US" b="1" dirty="0" smtClean="0"/>
              <a:t>Estimates based on Personal </a:t>
            </a:r>
            <a:r>
              <a:rPr lang="en-US" b="1" dirty="0" smtClean="0"/>
              <a:t>Judgment</a:t>
            </a:r>
          </a:p>
          <a:p>
            <a:pPr>
              <a:lnSpc>
                <a:spcPct val="250000"/>
              </a:lnSpc>
            </a:pPr>
            <a:r>
              <a:rPr lang="en-US" b="1" dirty="0" smtClean="0"/>
              <a:t>Inadequate information on costs and Profits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smtClean="0"/>
              <a:t>BASIC ACCOUNTING CONCEPTS</a:t>
            </a:r>
            <a:br>
              <a:rPr lang="en-US" sz="4400" b="1" dirty="0" smtClean="0"/>
            </a:br>
            <a:endParaRPr lang="en-US" sz="4400" dirty="0"/>
          </a:p>
        </p:txBody>
      </p:sp>
      <p:sp>
        <p:nvSpPr>
          <p:cNvPr id="3" name="Content Placeholder 2"/>
          <p:cNvSpPr>
            <a:spLocks noGrp="1"/>
          </p:cNvSpPr>
          <p:nvPr>
            <p:ph idx="1"/>
          </p:nvPr>
        </p:nvSpPr>
        <p:spPr>
          <a:xfrm>
            <a:off x="457200" y="1447800"/>
            <a:ext cx="8229600" cy="4876800"/>
          </a:xfrm>
        </p:spPr>
        <p:txBody>
          <a:bodyPr/>
          <a:lstStyle/>
          <a:p>
            <a:pPr>
              <a:buNone/>
            </a:pPr>
            <a:r>
              <a:rPr lang="en-US" dirty="0" smtClean="0"/>
              <a:t>1. </a:t>
            </a:r>
            <a:r>
              <a:rPr lang="en-US" b="1" i="1" dirty="0" smtClean="0"/>
              <a:t>BUSINESS ENTITY CONEPT</a:t>
            </a:r>
            <a:endParaRPr lang="en-US" dirty="0" smtClean="0"/>
          </a:p>
          <a:p>
            <a:pPr>
              <a:buNone/>
            </a:pPr>
            <a:r>
              <a:rPr lang="en-US" dirty="0" smtClean="0"/>
              <a:t>2. </a:t>
            </a:r>
            <a:r>
              <a:rPr lang="en-US" b="1" i="1" dirty="0" smtClean="0"/>
              <a:t>GOING CONCERN CONCEPT</a:t>
            </a:r>
            <a:endParaRPr lang="en-US" dirty="0" smtClean="0"/>
          </a:p>
          <a:p>
            <a:pPr>
              <a:buNone/>
            </a:pPr>
            <a:r>
              <a:rPr lang="en-US" dirty="0" smtClean="0"/>
              <a:t>3. </a:t>
            </a:r>
            <a:r>
              <a:rPr lang="en-US" b="1" i="1" dirty="0" smtClean="0"/>
              <a:t>MONEY MEASUREMENT CONCEPT</a:t>
            </a:r>
            <a:endParaRPr lang="en-US" dirty="0" smtClean="0"/>
          </a:p>
          <a:p>
            <a:pPr>
              <a:buNone/>
            </a:pPr>
            <a:r>
              <a:rPr lang="en-US" dirty="0" smtClean="0"/>
              <a:t>4</a:t>
            </a:r>
            <a:r>
              <a:rPr lang="en-US" b="1" dirty="0" smtClean="0"/>
              <a:t>. </a:t>
            </a:r>
            <a:r>
              <a:rPr lang="en-US" b="1" i="1" dirty="0" smtClean="0"/>
              <a:t>COST CONCEPT</a:t>
            </a:r>
            <a:endParaRPr lang="en-US" dirty="0" smtClean="0"/>
          </a:p>
          <a:p>
            <a:pPr>
              <a:buNone/>
            </a:pPr>
            <a:r>
              <a:rPr lang="en-US" dirty="0" smtClean="0"/>
              <a:t>5. </a:t>
            </a:r>
            <a:r>
              <a:rPr lang="en-US" b="1" i="1" dirty="0" smtClean="0"/>
              <a:t>ACCOUNTING PERIOD CONCEPT</a:t>
            </a:r>
            <a:endParaRPr lang="en-US" dirty="0" smtClean="0"/>
          </a:p>
          <a:p>
            <a:pPr>
              <a:buNone/>
            </a:pPr>
            <a:r>
              <a:rPr lang="en-US" dirty="0" smtClean="0"/>
              <a:t>6. </a:t>
            </a:r>
            <a:r>
              <a:rPr lang="en-US" b="1" i="1" dirty="0" smtClean="0"/>
              <a:t>DUAL ASCEPT CONCEPT</a:t>
            </a:r>
            <a:r>
              <a:rPr lang="en-US" dirty="0" smtClean="0"/>
              <a:t> “</a:t>
            </a:r>
          </a:p>
          <a:p>
            <a:pPr>
              <a:buNone/>
            </a:pPr>
            <a:r>
              <a:rPr lang="en-US" dirty="0" smtClean="0"/>
              <a:t>7. </a:t>
            </a:r>
            <a:r>
              <a:rPr lang="en-US" b="1" i="1" dirty="0" smtClean="0"/>
              <a:t>MATCHING COST CONCEPT</a:t>
            </a:r>
            <a:endParaRPr lang="en-US" dirty="0" smtClean="0"/>
          </a:p>
          <a:p>
            <a:pPr>
              <a:buNone/>
            </a:pPr>
            <a:r>
              <a:rPr lang="en-US" dirty="0" smtClean="0"/>
              <a:t>8. </a:t>
            </a:r>
            <a:r>
              <a:rPr lang="en-US" b="1" i="1" dirty="0" smtClean="0"/>
              <a:t>REALISATION CONCEPT</a:t>
            </a: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t>ACCOUNTING CONVENTIONS</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371600"/>
            <a:ext cx="8229600" cy="4953000"/>
          </a:xfrm>
        </p:spPr>
        <p:txBody>
          <a:bodyPr/>
          <a:lstStyle/>
          <a:p>
            <a:pPr>
              <a:lnSpc>
                <a:spcPct val="200000"/>
              </a:lnSpc>
              <a:buFont typeface="Wingdings" pitchFamily="2" charset="2"/>
              <a:buChar char="Ø"/>
            </a:pPr>
            <a:r>
              <a:rPr lang="en-US" b="1" i="1" dirty="0" smtClean="0"/>
              <a:t>FULL </a:t>
            </a:r>
            <a:r>
              <a:rPr lang="en-US" b="1" i="1" dirty="0" smtClean="0"/>
              <a:t>DISCLOSURE</a:t>
            </a:r>
          </a:p>
          <a:p>
            <a:pPr>
              <a:lnSpc>
                <a:spcPct val="200000"/>
              </a:lnSpc>
              <a:buFont typeface="Wingdings" pitchFamily="2" charset="2"/>
              <a:buChar char="Ø"/>
            </a:pPr>
            <a:r>
              <a:rPr lang="en-US" b="1" i="1" dirty="0" smtClean="0"/>
              <a:t>MATERIALITY</a:t>
            </a:r>
          </a:p>
          <a:p>
            <a:pPr>
              <a:lnSpc>
                <a:spcPct val="200000"/>
              </a:lnSpc>
              <a:buFont typeface="Wingdings" pitchFamily="2" charset="2"/>
              <a:buChar char="Ø"/>
            </a:pPr>
            <a:r>
              <a:rPr lang="en-US" b="1" i="1" dirty="0" smtClean="0"/>
              <a:t>CONSISTENCY</a:t>
            </a:r>
          </a:p>
          <a:p>
            <a:pPr>
              <a:lnSpc>
                <a:spcPct val="200000"/>
              </a:lnSpc>
              <a:buFont typeface="Wingdings" pitchFamily="2" charset="2"/>
              <a:buChar char="Ø"/>
            </a:pPr>
            <a:r>
              <a:rPr lang="en-US" b="1" i="1" dirty="0" smtClean="0"/>
              <a:t>CONSERVATISM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18488"/>
          </a:xfrm>
        </p:spPr>
        <p:txBody>
          <a:bodyPr>
            <a:normAutofit/>
          </a:bodyPr>
          <a:lstStyle/>
          <a:p>
            <a:pPr algn="ctr"/>
            <a:r>
              <a:rPr lang="en-US" b="1" dirty="0" smtClean="0"/>
              <a:t>ACCOUNTING RULES</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5029200"/>
          </a:xfrm>
        </p:spPr>
        <p:txBody>
          <a:bodyPr/>
          <a:lstStyle/>
          <a:p>
            <a:pPr>
              <a:buNone/>
            </a:pPr>
            <a:r>
              <a:rPr lang="en-US" b="1" i="1" dirty="0" smtClean="0"/>
              <a:t>    Personal </a:t>
            </a:r>
            <a:r>
              <a:rPr lang="en-US" b="1" i="1" dirty="0" smtClean="0"/>
              <a:t>Accounts</a:t>
            </a:r>
            <a:r>
              <a:rPr lang="en-US" b="1" dirty="0" smtClean="0"/>
              <a:t>:</a:t>
            </a:r>
            <a:r>
              <a:rPr lang="en-US" dirty="0" smtClean="0"/>
              <a:t> The account of the person receiving benefit (receiver) is to be debited and the account of the person     giving the benefit (given) is to be credited.</a:t>
            </a:r>
          </a:p>
          <a:p>
            <a:pPr>
              <a:buNone/>
            </a:pPr>
            <a:endParaRPr lang="en-US" dirty="0" smtClean="0"/>
          </a:p>
          <a:p>
            <a:pPr>
              <a:buNone/>
            </a:pPr>
            <a:r>
              <a:rPr lang="en-US" b="1" i="1" u="sng" dirty="0" smtClean="0"/>
              <a:t> Rule</a:t>
            </a:r>
            <a:r>
              <a:rPr lang="en-US" dirty="0" smtClean="0"/>
              <a:t>:  “Debit----The Receiver</a:t>
            </a:r>
          </a:p>
          <a:p>
            <a:pPr>
              <a:buNone/>
            </a:pPr>
            <a:r>
              <a:rPr lang="en-US" dirty="0" smtClean="0"/>
              <a:t>      </a:t>
            </a:r>
            <a:r>
              <a:rPr lang="en-US" dirty="0" smtClean="0"/>
              <a:t>	  </a:t>
            </a:r>
            <a:r>
              <a:rPr lang="en-US" dirty="0" smtClean="0"/>
              <a:t>   Credit-</a:t>
            </a:r>
            <a:r>
              <a:rPr lang="en-US" dirty="0" smtClean="0"/>
              <a:t>--The Giver</a:t>
            </a:r>
            <a:r>
              <a:rPr lang="en-US" dirty="0" smtClean="0"/>
              <a:t>”</a:t>
            </a:r>
            <a:r>
              <a:rPr lang="en-US" dirty="0" smtClean="0"/>
              <a:t> </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a:bodyPr>
          <a:lstStyle/>
          <a:p>
            <a:pPr>
              <a:buNone/>
            </a:pPr>
            <a:r>
              <a:rPr lang="en-US" b="1" i="1" dirty="0" smtClean="0"/>
              <a:t>   Real </a:t>
            </a:r>
            <a:r>
              <a:rPr lang="en-US" b="1" i="1" dirty="0" smtClean="0"/>
              <a:t>Accounts</a:t>
            </a:r>
            <a:r>
              <a:rPr lang="en-US" b="1" dirty="0" smtClean="0"/>
              <a:t>:</a:t>
            </a:r>
            <a:r>
              <a:rPr lang="en-US" dirty="0" smtClean="0"/>
              <a:t> When an asset is coming into the business, account of that asset is to be debited .When an asset is going out of the business, the account of that asset is to be credited</a:t>
            </a:r>
            <a:r>
              <a:rPr lang="en-US" dirty="0" smtClean="0"/>
              <a:t>.</a:t>
            </a:r>
          </a:p>
          <a:p>
            <a:endParaRPr lang="en-US" dirty="0" smtClean="0"/>
          </a:p>
          <a:p>
            <a:endParaRPr lang="en-US" dirty="0" smtClean="0"/>
          </a:p>
          <a:p>
            <a:pPr>
              <a:buNone/>
            </a:pPr>
            <a:r>
              <a:rPr lang="en-US" b="1" i="1" u="sng" dirty="0" smtClean="0"/>
              <a:t>Rule</a:t>
            </a:r>
            <a:r>
              <a:rPr lang="en-US" dirty="0" smtClean="0"/>
              <a:t>:  “Debit----What comes in</a:t>
            </a:r>
          </a:p>
          <a:p>
            <a:pPr>
              <a:buNone/>
            </a:pPr>
            <a:r>
              <a:rPr lang="en-US" dirty="0" smtClean="0"/>
              <a:t>           </a:t>
            </a:r>
            <a:r>
              <a:rPr lang="en-US" dirty="0" smtClean="0"/>
              <a:t>	  Credit---What goes out”</a:t>
            </a:r>
          </a:p>
          <a:p>
            <a:pPr>
              <a:buNone/>
            </a:pP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dirty="0" smtClean="0"/>
              <a:t>	</a:t>
            </a:r>
          </a:p>
          <a:p>
            <a:r>
              <a:rPr lang="en-US" b="1" dirty="0" smtClean="0"/>
              <a:t>3. </a:t>
            </a:r>
            <a:r>
              <a:rPr lang="en-US" b="1" i="1" dirty="0" smtClean="0"/>
              <a:t>Nominal Accounts</a:t>
            </a:r>
            <a:r>
              <a:rPr lang="en-US" b="1" dirty="0" smtClean="0"/>
              <a:t>:</a:t>
            </a:r>
            <a:r>
              <a:rPr lang="en-US" dirty="0" smtClean="0"/>
              <a:t> When an expense is incurred or loss encountered, the account representing the expense or loss is to be debited . When any income is earned or gain made, the account representing the income of gain is to be credited.</a:t>
            </a:r>
          </a:p>
          <a:p>
            <a:r>
              <a:rPr lang="en-US" dirty="0" smtClean="0"/>
              <a:t>			       </a:t>
            </a:r>
          </a:p>
          <a:p>
            <a:r>
              <a:rPr lang="en-US" b="1" i="1" u="sng" dirty="0" smtClean="0"/>
              <a:t>Rule</a:t>
            </a:r>
            <a:r>
              <a:rPr lang="en-US" dirty="0" smtClean="0"/>
              <a:t>:  “Debit----All expenses and losses</a:t>
            </a:r>
          </a:p>
          <a:p>
            <a:r>
              <a:rPr lang="en-US" dirty="0" smtClean="0"/>
              <a:t>	  Credit---All incomes and gains”</a:t>
            </a:r>
          </a:p>
          <a:p>
            <a:r>
              <a:rPr lang="en-US" dirty="0" smtClean="0"/>
              <a:t> </a:t>
            </a:r>
          </a:p>
          <a:p>
            <a:r>
              <a:rPr lang="en-US" dirty="0" smtClean="0"/>
              <a:t>   </a:t>
            </a:r>
          </a:p>
          <a:p>
            <a:r>
              <a:rPr lang="en-US" dirty="0" smtClean="0"/>
              <a:t/>
            </a:r>
            <a:br>
              <a:rPr lang="en-US" dirty="0" smtClean="0"/>
            </a:br>
            <a:r>
              <a:rPr lang="en-US" dirty="0" smtClean="0"/>
              <a:t>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18488"/>
          </a:xfrm>
        </p:spPr>
        <p:txBody>
          <a:bodyPr>
            <a:normAutofit/>
          </a:bodyPr>
          <a:lstStyle/>
          <a:p>
            <a:pPr algn="ctr"/>
            <a:r>
              <a:rPr lang="en-US" sz="4400" b="1" dirty="0" smtClean="0"/>
              <a:t>JOURNAL</a:t>
            </a:r>
            <a:r>
              <a:rPr lang="en-US" sz="4400" dirty="0" smtClean="0"/>
              <a:t/>
            </a:r>
            <a:br>
              <a:rPr lang="en-US" sz="4400" dirty="0" smtClean="0"/>
            </a:br>
            <a:endParaRPr lang="en-US" sz="4400" dirty="0"/>
          </a:p>
        </p:txBody>
      </p:sp>
      <p:sp>
        <p:nvSpPr>
          <p:cNvPr id="3" name="Content Placeholder 2"/>
          <p:cNvSpPr>
            <a:spLocks noGrp="1"/>
          </p:cNvSpPr>
          <p:nvPr>
            <p:ph idx="1"/>
          </p:nvPr>
        </p:nvSpPr>
        <p:spPr>
          <a:xfrm>
            <a:off x="457200" y="1371600"/>
            <a:ext cx="8229600" cy="4953000"/>
          </a:xfrm>
        </p:spPr>
        <p:txBody>
          <a:bodyPr/>
          <a:lstStyle/>
          <a:p>
            <a:r>
              <a:rPr lang="en-US" dirty="0" smtClean="0"/>
              <a:t>The first step in accounting therefore is the record of all the transactions in the books of original entry viz., Journal and then posting into ledges.</a:t>
            </a:r>
          </a:p>
          <a:p>
            <a:pPr>
              <a:buNone/>
            </a:pPr>
            <a:r>
              <a:rPr lang="en-US" i="1" dirty="0" smtClean="0"/>
              <a:t> </a:t>
            </a:r>
            <a:endParaRPr lang="en-US" dirty="0" smtClean="0"/>
          </a:p>
          <a:p>
            <a:pPr>
              <a:buNone/>
            </a:pPr>
            <a:r>
              <a:rPr lang="en-US" b="1" i="1" dirty="0" smtClean="0"/>
              <a:t> JOURNAL</a:t>
            </a:r>
            <a:r>
              <a:rPr lang="en-US" b="1" i="1" dirty="0" smtClean="0"/>
              <a:t>:</a:t>
            </a:r>
            <a:r>
              <a:rPr lang="en-US" dirty="0" smtClean="0"/>
              <a:t> The word Journal is derived from the Latin word ‘</a:t>
            </a:r>
            <a:r>
              <a:rPr lang="en-US" dirty="0" err="1" smtClean="0"/>
              <a:t>journ</a:t>
            </a:r>
            <a:r>
              <a:rPr lang="en-US" dirty="0" smtClean="0"/>
              <a:t>’ which means a day. Therefore, journal means a ‘day Book’ in day-to-day business transactions are recorded in chronological order.</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94688"/>
          </a:xfrm>
        </p:spPr>
        <p:txBody>
          <a:bodyPr>
            <a:normAutofit/>
          </a:bodyPr>
          <a:lstStyle/>
          <a:p>
            <a:pPr algn="ctr"/>
            <a:r>
              <a:rPr lang="en-US" b="1" cap="all" dirty="0" smtClean="0"/>
              <a:t>Ledger</a:t>
            </a: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4953000"/>
          </a:xfrm>
        </p:spPr>
        <p:txBody>
          <a:bodyPr>
            <a:normAutofit/>
          </a:bodyPr>
          <a:lstStyle/>
          <a:p>
            <a:pPr algn="just">
              <a:buNone/>
            </a:pPr>
            <a:r>
              <a:rPr lang="en-US" dirty="0" smtClean="0"/>
              <a:t>    All </a:t>
            </a:r>
            <a:r>
              <a:rPr lang="en-US" dirty="0" smtClean="0"/>
              <a:t>the transactions in a journal are recorded in a chronological order. After a certain period, if we want to know whether a particular account is showing a debit or credit balance it becomes very difficult. So, the ledger is designed to accommodate the various accounts maintained the trader. It contains the final or permanent record of all the transactions in duly classified form. “A ledger is a book which contains various accounts.” The process of transferring entries from journal to ledger is called “POSTING”.</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94688"/>
          </a:xfrm>
        </p:spPr>
        <p:txBody>
          <a:bodyPr>
            <a:normAutofit/>
          </a:bodyPr>
          <a:lstStyle/>
          <a:p>
            <a:pPr algn="ctr"/>
            <a:r>
              <a:rPr lang="en-US" b="1" dirty="0" smtClean="0"/>
              <a:t>TRAIL BALANCE</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257800"/>
          </a:xfrm>
        </p:spPr>
        <p:txBody>
          <a:bodyPr>
            <a:normAutofit fontScale="92500" lnSpcReduction="10000"/>
          </a:bodyPr>
          <a:lstStyle/>
          <a:p>
            <a:pPr algn="just">
              <a:buNone/>
            </a:pPr>
            <a:r>
              <a:rPr lang="en-US" dirty="0" smtClean="0"/>
              <a:t>   The </a:t>
            </a:r>
            <a:r>
              <a:rPr lang="en-US" dirty="0" smtClean="0"/>
              <a:t>first step in the preparation of final accounts is the preparation of trail balance. In the double entry system of book keeping, there will be credit for every debit and there will not be any debit without credit. When this principle is followed in writing journal entries, the total amount of all debits is equal to the total amount all credits</a:t>
            </a:r>
            <a:r>
              <a:rPr lang="en-US" dirty="0" smtClean="0"/>
              <a:t>.</a:t>
            </a:r>
            <a:endParaRPr lang="en-US" dirty="0" smtClean="0"/>
          </a:p>
          <a:p>
            <a:pPr algn="just">
              <a:buNone/>
            </a:pPr>
            <a:r>
              <a:rPr lang="en-US" dirty="0" smtClean="0"/>
              <a:t>    A </a:t>
            </a:r>
            <a:r>
              <a:rPr lang="en-US" dirty="0" smtClean="0"/>
              <a:t>trail balance is a statement of debit and credit balances. It is prepared on a particular date with the object of checking the accuracy of the books of accounts. It indicates that all the transactions for a particular period have been duly entered in the book, properly posted and balanced. The trail balance doesn’t include stock in hand at the end of the period. All adjustments required to be done at the end of the period including closing stock are generally given under the trail balance.</a:t>
            </a:r>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t>FINAL ACCOUNTS</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219200"/>
            <a:ext cx="8229600" cy="5105400"/>
          </a:xfrm>
        </p:spPr>
        <p:txBody>
          <a:bodyPr/>
          <a:lstStyle/>
          <a:p>
            <a:r>
              <a:rPr lang="en-US" dirty="0" smtClean="0"/>
              <a:t>In every business, the business man is interested in knowing whether the business has resulted in profit or loss and what the financial position of the business is at a given time. In brief, he wants to know (</a:t>
            </a:r>
            <a:r>
              <a:rPr lang="en-US" dirty="0" err="1" smtClean="0"/>
              <a:t>i</a:t>
            </a:r>
            <a:r>
              <a:rPr lang="en-US" dirty="0" smtClean="0"/>
              <a:t>)The profitability of the business and (ii) The soundness of the business.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UNIT-V</a:t>
            </a:r>
            <a:endParaRPr lang="en-US" b="1" dirty="0"/>
          </a:p>
        </p:txBody>
      </p:sp>
      <p:sp>
        <p:nvSpPr>
          <p:cNvPr id="3" name="Content Placeholder 2"/>
          <p:cNvSpPr>
            <a:spLocks noGrp="1"/>
          </p:cNvSpPr>
          <p:nvPr>
            <p:ph idx="1"/>
          </p:nvPr>
        </p:nvSpPr>
        <p:spPr/>
        <p:txBody>
          <a:bodyPr>
            <a:normAutofit/>
          </a:bodyPr>
          <a:lstStyle/>
          <a:p>
            <a:pPr algn="ctr">
              <a:buNone/>
            </a:pPr>
            <a:endParaRPr lang="en-US" sz="4000" b="1" dirty="0" smtClean="0"/>
          </a:p>
          <a:p>
            <a:pPr algn="ctr">
              <a:buNone/>
            </a:pPr>
            <a:r>
              <a:rPr lang="en-US" sz="4000" b="1" dirty="0" smtClean="0"/>
              <a:t>INTRODUCTION</a:t>
            </a:r>
          </a:p>
          <a:p>
            <a:pPr algn="ctr">
              <a:buNone/>
            </a:pPr>
            <a:r>
              <a:rPr lang="en-US" sz="4000" b="1" dirty="0" smtClean="0"/>
              <a:t> </a:t>
            </a:r>
            <a:r>
              <a:rPr lang="en-US" sz="4000" b="1" dirty="0" smtClean="0"/>
              <a:t>TO </a:t>
            </a:r>
            <a:endParaRPr lang="en-US" sz="4000" b="1" dirty="0" smtClean="0"/>
          </a:p>
          <a:p>
            <a:pPr algn="ctr">
              <a:buNone/>
            </a:pPr>
            <a:r>
              <a:rPr lang="en-US" sz="4000" b="1" dirty="0" smtClean="0"/>
              <a:t>FINANCIAL </a:t>
            </a:r>
            <a:r>
              <a:rPr lang="en-US" sz="4000" b="1" dirty="0" smtClean="0"/>
              <a:t>ACCOUNTING</a:t>
            </a:r>
            <a:endParaRPr lang="en-US" sz="4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t>TRADING ACCOUNT</a:t>
            </a: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lstStyle/>
          <a:p>
            <a:pPr algn="just">
              <a:lnSpc>
                <a:spcPct val="150000"/>
              </a:lnSpc>
              <a:buNone/>
            </a:pPr>
            <a:r>
              <a:rPr lang="en-US" dirty="0" smtClean="0"/>
              <a:t>   The </a:t>
            </a:r>
            <a:r>
              <a:rPr lang="en-US" dirty="0" smtClean="0"/>
              <a:t>first step in the preparation of final account is the preparation of trading account. The main purpose of preparing the trading account is to ascertain gross profit or gross loss as a result of buying and selling the goods.</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t>PROFIT AND LOSS ACCOUNT</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447800"/>
            <a:ext cx="8229600" cy="4876800"/>
          </a:xfrm>
        </p:spPr>
        <p:txBody>
          <a:bodyPr/>
          <a:lstStyle/>
          <a:p>
            <a:pPr algn="just">
              <a:buNone/>
            </a:pPr>
            <a:r>
              <a:rPr lang="en-US" dirty="0" smtClean="0"/>
              <a:t>   The </a:t>
            </a:r>
            <a:r>
              <a:rPr lang="en-US" dirty="0" smtClean="0"/>
              <a:t>business man is always interested in knowing his net income or net profit</a:t>
            </a:r>
            <a:r>
              <a:rPr lang="en-US" dirty="0" smtClean="0"/>
              <a:t>. Net </a:t>
            </a:r>
            <a:r>
              <a:rPr lang="en-US" dirty="0" smtClean="0"/>
              <a:t>profit represents the excess of gross profit plus the other revenue incomes over administrative, sales, Financial and other expenses. The debit side of profit and loss account shows the expenses and the credit side the incomes. If the total of the credit side is more, it will be the net profit. And if the debit side is more, it will be net loss.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t>BALANCE SHEET</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295400"/>
            <a:ext cx="8229600" cy="5029200"/>
          </a:xfrm>
        </p:spPr>
        <p:txBody>
          <a:bodyPr/>
          <a:lstStyle/>
          <a:p>
            <a:r>
              <a:rPr lang="en-US" dirty="0" smtClean="0"/>
              <a:t>The second point of final accounts is the preparation of balance sheet. It is prepared often in the trading and profit, loss accounts have been compiled and closed. A balance sheet may be considered as a statement of the financial position of the concern at a given date.</a:t>
            </a:r>
          </a:p>
          <a:p>
            <a:pPr>
              <a:buNone/>
            </a:pPr>
            <a:endParaRPr lang="en-US" dirty="0" smtClean="0"/>
          </a:p>
          <a:p>
            <a:r>
              <a:rPr lang="en-US" b="1" i="1" dirty="0" smtClean="0"/>
              <a:t>DEFINITION:</a:t>
            </a:r>
            <a:r>
              <a:rPr lang="en-US" i="1" dirty="0" smtClean="0"/>
              <a:t>  </a:t>
            </a:r>
            <a:r>
              <a:rPr lang="en-US" dirty="0" smtClean="0"/>
              <a:t>A balance sheet is an item wise list of assets, liabilities and proprietorship of a business at a certain state.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685799"/>
          </a:xfrm>
        </p:spPr>
        <p:txBody>
          <a:bodyPr>
            <a:noAutofit/>
          </a:bodyPr>
          <a:lstStyle/>
          <a:p>
            <a:pPr algn="ct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INTRODUCTION TO </a:t>
            </a:r>
            <a:r>
              <a:rPr lang="en-US" sz="2400" dirty="0" smtClean="0"/>
              <a:t>ACCOUNTS</a:t>
            </a:r>
            <a:endParaRPr lang="en-US" sz="2400" dirty="0"/>
          </a:p>
        </p:txBody>
      </p:sp>
      <p:sp>
        <p:nvSpPr>
          <p:cNvPr id="13313" name="Rectangle 1"/>
          <p:cNvSpPr>
            <a:spLocks noChangeArrowheads="1"/>
          </p:cNvSpPr>
          <p:nvPr/>
        </p:nvSpPr>
        <p:spPr bwMode="auto">
          <a:xfrm>
            <a:off x="304800" y="1143000"/>
            <a:ext cx="8534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228600" algn="l"/>
              </a:tabLst>
            </a:pPr>
            <a:r>
              <a:rPr lang="en-US" sz="2800" b="1" dirty="0" smtClean="0"/>
              <a:t>As you are aware, every trader generally starts business for purpose of earning profit. While establishing business, he brings own capital, borrows money from relatives, friends, outsiders or financial institutions. Then he purchases machinery, plant , furniture, raw materials and other assets. He starts buying and selling of goods, paying for salaries, rent and other expenses, depositing and withdrawing cash from bank. Like this he undertakes innumerable transactions in business.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P2574.WAV">
            <a:hlinkClick r:id="" action="ppaction://media"/>
          </p:cNvPr>
          <p:cNvPicPr>
            <a:picLocks noRot="1" noChangeAspect="1"/>
          </p:cNvPicPr>
          <p:nvPr>
            <a:wavAudioFile r:embed="rId1" name="~PP2574.WAV"/>
          </p:nvPr>
        </p:nvPicPr>
        <p:blipFill>
          <a:blip r:embed="rId3"/>
          <a:stretch>
            <a:fillRect/>
          </a:stretch>
        </p:blipFill>
        <p:spPr>
          <a:xfrm>
            <a:off x="8696325" y="6410325"/>
            <a:ext cx="304800" cy="304800"/>
          </a:xfrm>
          <a:prstGeom prst="rect">
            <a:avLst/>
          </a:prstGeom>
        </p:spPr>
      </p:pic>
    </p:spTree>
  </p:cSld>
  <p:clrMapOvr>
    <a:masterClrMapping/>
  </p:clrMapOvr>
  <p:transition advTm="1987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80288"/>
          </a:xfrm>
        </p:spPr>
        <p:txBody>
          <a:bodyPr>
            <a:noAutofit/>
          </a:bodyPr>
          <a:lstStyle/>
          <a:p>
            <a:pPr algn="ctr"/>
            <a:r>
              <a:rPr lang="en-US" sz="2400" b="1" dirty="0" smtClean="0"/>
              <a:t>Definition</a:t>
            </a:r>
            <a:endParaRPr lang="en-US" sz="2400" b="1" dirty="0"/>
          </a:p>
        </p:txBody>
      </p:sp>
      <p:pic>
        <p:nvPicPr>
          <p:cNvPr id="4" name="~PP3635.WAV">
            <a:hlinkClick r:id="" action="ppaction://media"/>
          </p:cNvPr>
          <p:cNvPicPr>
            <a:picLocks noRot="1" noChangeAspect="1"/>
          </p:cNvPicPr>
          <p:nvPr>
            <a:wavAudioFile r:embed="rId1" name="~PP3635.WAV"/>
          </p:nvPr>
        </p:nvPicPr>
        <p:blipFill>
          <a:blip r:embed="rId3"/>
          <a:stretch>
            <a:fillRect/>
          </a:stretch>
        </p:blipFill>
        <p:spPr>
          <a:xfrm>
            <a:off x="8696325" y="6410325"/>
            <a:ext cx="304800" cy="304800"/>
          </a:xfrm>
          <a:prstGeom prst="rect">
            <a:avLst/>
          </a:prstGeom>
        </p:spPr>
      </p:pic>
      <p:sp>
        <p:nvSpPr>
          <p:cNvPr id="5" name="Content Placeholder 4"/>
          <p:cNvSpPr>
            <a:spLocks noGrp="1"/>
          </p:cNvSpPr>
          <p:nvPr>
            <p:ph idx="1"/>
          </p:nvPr>
        </p:nvSpPr>
        <p:spPr/>
        <p:txBody>
          <a:bodyPr/>
          <a:lstStyle/>
          <a:p>
            <a:pPr algn="just">
              <a:buNone/>
            </a:pPr>
            <a:r>
              <a:rPr lang="en-US" b="1" dirty="0" smtClean="0"/>
              <a:t>   American </a:t>
            </a:r>
            <a:r>
              <a:rPr lang="en-US" b="1" dirty="0" smtClean="0"/>
              <a:t>Institute of Certified Public Accountants (AICPA):  </a:t>
            </a:r>
            <a:r>
              <a:rPr lang="en-US" dirty="0" smtClean="0"/>
              <a:t>“The art of recording, classifying and summarizing in a significant manner and in terms of money transactions and events, which are in part at least, of a financial character and interpreting the results thereof.”</a:t>
            </a:r>
          </a:p>
          <a:p>
            <a:endParaRPr lang="en-US" dirty="0"/>
          </a:p>
        </p:txBody>
      </p:sp>
    </p:spTree>
  </p:cSld>
  <p:clrMapOvr>
    <a:masterClrMapping/>
  </p:clrMapOvr>
  <p:transition advTm="1975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BOOK-KEEPING </a:t>
            </a:r>
            <a:r>
              <a:rPr lang="en-US" sz="2800" b="1" u="sng" dirty="0" smtClean="0"/>
              <a:t/>
            </a:r>
            <a:br>
              <a:rPr lang="en-US" sz="2800" b="1" u="sng" dirty="0" smtClean="0"/>
            </a:br>
            <a:endParaRPr lang="en-US" sz="2800" dirty="0"/>
          </a:p>
        </p:txBody>
      </p:sp>
      <p:sp>
        <p:nvSpPr>
          <p:cNvPr id="3" name="Content Placeholder 2"/>
          <p:cNvSpPr>
            <a:spLocks noGrp="1"/>
          </p:cNvSpPr>
          <p:nvPr>
            <p:ph idx="1"/>
          </p:nvPr>
        </p:nvSpPr>
        <p:spPr/>
        <p:txBody>
          <a:bodyPr>
            <a:normAutofit/>
          </a:bodyPr>
          <a:lstStyle/>
          <a:p>
            <a:pPr marL="514350" indent="-514350">
              <a:buNone/>
            </a:pPr>
            <a:endParaRPr lang="en-US" b="1" dirty="0" smtClean="0"/>
          </a:p>
          <a:p>
            <a:pPr marL="514350" indent="-514350" algn="just">
              <a:buNone/>
            </a:pPr>
            <a:r>
              <a:rPr lang="en-US" dirty="0" smtClean="0"/>
              <a:t>     Book </a:t>
            </a:r>
            <a:r>
              <a:rPr lang="en-US" dirty="0" smtClean="0"/>
              <a:t>– Keeping involves the chronological recording of financial transactions in a set of books in a systematic manner. </a:t>
            </a:r>
            <a:endParaRPr lang="en-US" b="1" dirty="0" smtClean="0"/>
          </a:p>
          <a:p>
            <a:pPr marL="514350" indent="-514350">
              <a:buNone/>
            </a:pPr>
            <a:endParaRPr lang="en-US" dirty="0"/>
          </a:p>
        </p:txBody>
      </p:sp>
      <p:pic>
        <p:nvPicPr>
          <p:cNvPr id="4" name="~PP1529.WAV">
            <a:hlinkClick r:id="" action="ppaction://media"/>
          </p:cNvPr>
          <p:cNvPicPr>
            <a:picLocks noRot="1" noChangeAspect="1"/>
          </p:cNvPicPr>
          <p:nvPr>
            <a:wavAudioFile r:embed="rId1" name="~PP1529.WAV"/>
          </p:nvPr>
        </p:nvPicPr>
        <p:blipFill>
          <a:blip r:embed="rId3"/>
          <a:stretch>
            <a:fillRect/>
          </a:stretch>
        </p:blipFill>
        <p:spPr>
          <a:xfrm>
            <a:off x="8696325" y="6410325"/>
            <a:ext cx="304800" cy="304800"/>
          </a:xfrm>
          <a:prstGeom prst="rect">
            <a:avLst/>
          </a:prstGeom>
        </p:spPr>
      </p:pic>
    </p:spTree>
  </p:cSld>
  <p:clrMapOvr>
    <a:masterClrMapping/>
  </p:clrMapOvr>
  <p:transition advTm="2599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1143000" y="838201"/>
            <a:ext cx="73152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Aft>
                <a:spcPct val="0"/>
              </a:spcAft>
              <a:tabLst>
                <a:tab pos="228600" algn="l"/>
              </a:tabLst>
            </a:pPr>
            <a:r>
              <a:rPr lang="en-US" b="1" dirty="0" smtClean="0"/>
              <a:t>Branches of Accounting</a:t>
            </a:r>
            <a:r>
              <a:rPr lang="en-US" dirty="0" smtClean="0"/>
              <a:t/>
            </a:r>
            <a:br>
              <a:rPr lang="en-US" dirty="0" smtClean="0"/>
            </a:br>
            <a:r>
              <a:rPr lang="en-US" b="1" u="sng" dirty="0" smtClean="0"/>
              <a:t/>
            </a:r>
            <a:br>
              <a:rPr lang="en-US" b="1" u="sng" dirty="0" smtClean="0"/>
            </a:b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a:xfrm>
            <a:off x="381000" y="1600200"/>
            <a:ext cx="8385048" cy="4495800"/>
          </a:xfrm>
        </p:spPr>
        <p:txBody>
          <a:bodyPr/>
          <a:lstStyle/>
          <a:p>
            <a:pPr lvl="0">
              <a:lnSpc>
                <a:spcPct val="150000"/>
              </a:lnSpc>
              <a:buFont typeface="Wingdings" pitchFamily="2" charset="2"/>
              <a:buChar char="Ø"/>
            </a:pPr>
            <a:r>
              <a:rPr lang="en-US" b="1" dirty="0" smtClean="0"/>
              <a:t>Financial Accounting</a:t>
            </a:r>
            <a:endParaRPr lang="en-US" dirty="0" smtClean="0"/>
          </a:p>
          <a:p>
            <a:pPr lvl="0">
              <a:lnSpc>
                <a:spcPct val="150000"/>
              </a:lnSpc>
              <a:buFont typeface="Wingdings" pitchFamily="2" charset="2"/>
              <a:buChar char="Ø"/>
            </a:pPr>
            <a:r>
              <a:rPr lang="en-US" b="1" dirty="0" smtClean="0"/>
              <a:t>Cost Accounting</a:t>
            </a:r>
            <a:endParaRPr lang="en-US" dirty="0" smtClean="0"/>
          </a:p>
          <a:p>
            <a:pPr lvl="0">
              <a:lnSpc>
                <a:spcPct val="150000"/>
              </a:lnSpc>
              <a:buFont typeface="Wingdings" pitchFamily="2" charset="2"/>
              <a:buChar char="Ø"/>
            </a:pPr>
            <a:r>
              <a:rPr lang="en-US" b="1" dirty="0" smtClean="0"/>
              <a:t>Management Accounting </a:t>
            </a:r>
            <a:endParaRPr lang="en-US" dirty="0" smtClean="0"/>
          </a:p>
          <a:p>
            <a:pPr lvl="0">
              <a:lnSpc>
                <a:spcPct val="150000"/>
              </a:lnSpc>
              <a:buFont typeface="Wingdings" pitchFamily="2" charset="2"/>
              <a:buChar char="Ø"/>
            </a:pPr>
            <a:r>
              <a:rPr lang="en-US" b="1" dirty="0" smtClean="0"/>
              <a:t>Inflation Accounting </a:t>
            </a:r>
            <a:endParaRPr lang="en-US" dirty="0" smtClean="0"/>
          </a:p>
          <a:p>
            <a:pPr lvl="0">
              <a:lnSpc>
                <a:spcPct val="150000"/>
              </a:lnSpc>
              <a:buFont typeface="Wingdings" pitchFamily="2" charset="2"/>
              <a:buChar char="Ø"/>
            </a:pPr>
            <a:r>
              <a:rPr lang="en-US" b="1" dirty="0" smtClean="0"/>
              <a:t>Human Resource Accounting </a:t>
            </a:r>
            <a:endParaRPr lang="en-US" dirty="0" smtClean="0"/>
          </a:p>
          <a:p>
            <a:pPr algn="just">
              <a:lnSpc>
                <a:spcPct val="150000"/>
              </a:lnSpc>
              <a:buFont typeface="Wingdings" pitchFamily="2" charset="2"/>
              <a:buChar char="Ø"/>
            </a:pPr>
            <a:endParaRPr lang="en-US" dirty="0"/>
          </a:p>
        </p:txBody>
      </p:sp>
      <p:pic>
        <p:nvPicPr>
          <p:cNvPr id="4" name="~PP1636.WAV">
            <a:hlinkClick r:id="" action="ppaction://media"/>
          </p:cNvPr>
          <p:cNvPicPr>
            <a:picLocks noRot="1" noChangeAspect="1"/>
          </p:cNvPicPr>
          <p:nvPr>
            <a:wavAudioFile r:embed="rId1" name="~PP1636.WAV"/>
          </p:nvPr>
        </p:nvPicPr>
        <p:blipFill>
          <a:blip r:embed="rId3"/>
          <a:stretch>
            <a:fillRect/>
          </a:stretch>
        </p:blipFill>
        <p:spPr>
          <a:xfrm>
            <a:off x="8696325" y="6410325"/>
            <a:ext cx="304800" cy="304800"/>
          </a:xfrm>
          <a:prstGeom prst="rect">
            <a:avLst/>
          </a:prstGeom>
        </p:spPr>
      </p:pic>
    </p:spTree>
  </p:cSld>
  <p:clrMapOvr>
    <a:masterClrMapping/>
  </p:clrMapOvr>
  <p:transition advTm="737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FUNCTIONS OF AN </a:t>
            </a:r>
            <a:r>
              <a:rPr lang="en-US" sz="4000" b="1" dirty="0" smtClean="0"/>
              <a:t>ACCOUNTING</a:t>
            </a:r>
            <a:endParaRPr lang="en-US" sz="4000" dirty="0"/>
          </a:p>
        </p:txBody>
      </p:sp>
      <p:sp>
        <p:nvSpPr>
          <p:cNvPr id="3" name="Content Placeholder 2"/>
          <p:cNvSpPr>
            <a:spLocks noGrp="1"/>
          </p:cNvSpPr>
          <p:nvPr>
            <p:ph idx="1"/>
          </p:nvPr>
        </p:nvSpPr>
        <p:spPr/>
        <p:txBody>
          <a:bodyPr/>
          <a:lstStyle/>
          <a:p>
            <a:pPr lvl="0">
              <a:buFont typeface="Wingdings" pitchFamily="2" charset="2"/>
              <a:buChar char="Ø"/>
            </a:pPr>
            <a:r>
              <a:rPr lang="en-US" b="1" dirty="0" smtClean="0"/>
              <a:t>Designing Work </a:t>
            </a:r>
            <a:endParaRPr lang="en-US" dirty="0" smtClean="0"/>
          </a:p>
          <a:p>
            <a:pPr lvl="0">
              <a:buFont typeface="Wingdings" pitchFamily="2" charset="2"/>
              <a:buChar char="Ø"/>
            </a:pPr>
            <a:r>
              <a:rPr lang="en-US" b="1" dirty="0" smtClean="0"/>
              <a:t>Recording Work </a:t>
            </a:r>
            <a:endParaRPr lang="en-US" dirty="0" smtClean="0"/>
          </a:p>
          <a:p>
            <a:pPr lvl="0">
              <a:buFont typeface="Wingdings" pitchFamily="2" charset="2"/>
              <a:buChar char="Ø"/>
            </a:pPr>
            <a:r>
              <a:rPr lang="en-US" b="1" dirty="0" smtClean="0"/>
              <a:t>Summarizing Work </a:t>
            </a:r>
            <a:endParaRPr lang="en-US" dirty="0" smtClean="0"/>
          </a:p>
          <a:p>
            <a:pPr lvl="0">
              <a:buFont typeface="Wingdings" pitchFamily="2" charset="2"/>
              <a:buChar char="Ø"/>
            </a:pPr>
            <a:r>
              <a:rPr lang="en-US" b="1" dirty="0" smtClean="0"/>
              <a:t>Analysis and Interpretation Work </a:t>
            </a:r>
            <a:endParaRPr lang="en-US" dirty="0" smtClean="0"/>
          </a:p>
          <a:p>
            <a:pPr lvl="0">
              <a:buFont typeface="Wingdings" pitchFamily="2" charset="2"/>
              <a:buChar char="Ø"/>
            </a:pPr>
            <a:r>
              <a:rPr lang="en-US" b="1" dirty="0" smtClean="0"/>
              <a:t>Reporting Work</a:t>
            </a:r>
            <a:endParaRPr lang="en-US" dirty="0" smtClean="0"/>
          </a:p>
          <a:p>
            <a:pPr lvl="0">
              <a:buFont typeface="Wingdings" pitchFamily="2" charset="2"/>
              <a:buChar char="Ø"/>
            </a:pPr>
            <a:r>
              <a:rPr lang="en-US" b="1" dirty="0" smtClean="0"/>
              <a:t>Preparation of Budget </a:t>
            </a:r>
            <a:endParaRPr lang="en-US" dirty="0" smtClean="0"/>
          </a:p>
          <a:p>
            <a:pPr lvl="0">
              <a:buFont typeface="Wingdings" pitchFamily="2" charset="2"/>
              <a:buChar char="Ø"/>
            </a:pPr>
            <a:r>
              <a:rPr lang="en-US" b="1" dirty="0" smtClean="0"/>
              <a:t>Taxation Work </a:t>
            </a:r>
            <a:endParaRPr lang="en-US" dirty="0" smtClean="0"/>
          </a:p>
          <a:p>
            <a:pPr lvl="0">
              <a:buFont typeface="Wingdings" pitchFamily="2" charset="2"/>
              <a:buChar char="Ø"/>
            </a:pPr>
            <a:r>
              <a:rPr lang="en-US" b="1" dirty="0" smtClean="0"/>
              <a:t>Auditing </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42288"/>
          </a:xfrm>
        </p:spPr>
        <p:txBody>
          <a:bodyPr>
            <a:normAutofit fontScale="90000"/>
          </a:bodyPr>
          <a:lstStyle/>
          <a:p>
            <a:pPr algn="ctr"/>
            <a:r>
              <a:rPr lang="en-US" b="1" dirty="0" smtClean="0"/>
              <a:t> </a:t>
            </a:r>
            <a:r>
              <a:rPr lang="en-US" sz="3600" b="1" dirty="0" smtClean="0"/>
              <a:t>USERS OF ACCOUNTING INFORMATION </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5029200"/>
          </a:xfrm>
        </p:spPr>
        <p:txBody>
          <a:bodyPr/>
          <a:lstStyle/>
          <a:p>
            <a:r>
              <a:rPr lang="en-US" b="1" dirty="0" smtClean="0"/>
              <a:t>Managers</a:t>
            </a:r>
          </a:p>
          <a:p>
            <a:r>
              <a:rPr lang="en-US" b="1" dirty="0" smtClean="0"/>
              <a:t>Investors </a:t>
            </a:r>
            <a:endParaRPr lang="en-US" b="1" dirty="0" smtClean="0"/>
          </a:p>
          <a:p>
            <a:r>
              <a:rPr lang="en-US" b="1" dirty="0" smtClean="0"/>
              <a:t>Creditors</a:t>
            </a:r>
          </a:p>
          <a:p>
            <a:r>
              <a:rPr lang="en-US" b="1" dirty="0" smtClean="0"/>
              <a:t>Workers</a:t>
            </a:r>
          </a:p>
          <a:p>
            <a:r>
              <a:rPr lang="en-US" b="1" dirty="0" smtClean="0"/>
              <a:t>Customers</a:t>
            </a:r>
          </a:p>
          <a:p>
            <a:r>
              <a:rPr lang="en-US" b="1" dirty="0" smtClean="0"/>
              <a:t>Government</a:t>
            </a:r>
          </a:p>
          <a:p>
            <a:r>
              <a:rPr lang="en-US" b="1" dirty="0" smtClean="0"/>
              <a:t>Public </a:t>
            </a:r>
            <a:endParaRPr lang="en-US" b="1" dirty="0" smtClean="0"/>
          </a:p>
          <a:p>
            <a:r>
              <a:rPr lang="en-US" b="1" dirty="0" smtClean="0"/>
              <a:t>Researchers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pPr algn="ctr"/>
            <a:r>
              <a:rPr lang="en-US" sz="4000" b="1" dirty="0" smtClean="0"/>
              <a:t>ADVANTAGES FROM ACCOUNTING</a:t>
            </a:r>
            <a:endParaRPr lang="en-US" sz="4000" dirty="0"/>
          </a:p>
        </p:txBody>
      </p:sp>
      <p:sp>
        <p:nvSpPr>
          <p:cNvPr id="3" name="Content Placeholder 2"/>
          <p:cNvSpPr>
            <a:spLocks noGrp="1"/>
          </p:cNvSpPr>
          <p:nvPr>
            <p:ph idx="1"/>
          </p:nvPr>
        </p:nvSpPr>
        <p:spPr>
          <a:xfrm>
            <a:off x="457200" y="1219200"/>
            <a:ext cx="8229600" cy="5105400"/>
          </a:xfrm>
        </p:spPr>
        <p:txBody>
          <a:bodyPr/>
          <a:lstStyle/>
          <a:p>
            <a:pPr lvl="0">
              <a:buFont typeface="Wingdings" pitchFamily="2" charset="2"/>
              <a:buChar char="Ø"/>
            </a:pPr>
            <a:r>
              <a:rPr lang="en-US" b="1" dirty="0" smtClean="0"/>
              <a:t>Provides for systematic records</a:t>
            </a:r>
            <a:r>
              <a:rPr lang="en-US" dirty="0" smtClean="0"/>
              <a:t> </a:t>
            </a:r>
          </a:p>
          <a:p>
            <a:pPr lvl="0">
              <a:buFont typeface="Wingdings" pitchFamily="2" charset="2"/>
              <a:buChar char="Ø"/>
            </a:pPr>
            <a:r>
              <a:rPr lang="en-US" b="1" dirty="0" smtClean="0"/>
              <a:t>Facilitates the preparation of financial statements</a:t>
            </a:r>
            <a:endParaRPr lang="en-US" dirty="0" smtClean="0"/>
          </a:p>
          <a:p>
            <a:pPr lvl="0">
              <a:buFont typeface="Wingdings" pitchFamily="2" charset="2"/>
              <a:buChar char="Ø"/>
            </a:pPr>
            <a:r>
              <a:rPr lang="en-US" b="1" dirty="0" smtClean="0"/>
              <a:t>Provides control over assets</a:t>
            </a:r>
            <a:endParaRPr lang="en-US" dirty="0" smtClean="0"/>
          </a:p>
          <a:p>
            <a:pPr lvl="0">
              <a:buFont typeface="Wingdings" pitchFamily="2" charset="2"/>
              <a:buChar char="Ø"/>
            </a:pPr>
            <a:r>
              <a:rPr lang="en-US" b="1" dirty="0" smtClean="0"/>
              <a:t>Provides the required information</a:t>
            </a:r>
            <a:endParaRPr lang="en-US" dirty="0" smtClean="0"/>
          </a:p>
          <a:p>
            <a:pPr lvl="0">
              <a:buFont typeface="Wingdings" pitchFamily="2" charset="2"/>
              <a:buChar char="Ø"/>
            </a:pPr>
            <a:r>
              <a:rPr lang="en-US" b="1" dirty="0" smtClean="0"/>
              <a:t>Comparative study</a:t>
            </a:r>
            <a:endParaRPr lang="en-US" dirty="0" smtClean="0"/>
          </a:p>
          <a:p>
            <a:pPr lvl="0">
              <a:buFont typeface="Wingdings" pitchFamily="2" charset="2"/>
              <a:buChar char="Ø"/>
            </a:pPr>
            <a:r>
              <a:rPr lang="en-US" b="1" dirty="0" smtClean="0"/>
              <a:t>Less Scope for fraud or theft</a:t>
            </a:r>
            <a:endParaRPr lang="en-US" dirty="0" smtClean="0"/>
          </a:p>
          <a:p>
            <a:pPr lvl="0">
              <a:buFont typeface="Wingdings" pitchFamily="2" charset="2"/>
              <a:buChar char="Ø"/>
            </a:pPr>
            <a:r>
              <a:rPr lang="en-US" b="1" dirty="0" smtClean="0"/>
              <a:t>Tax matters</a:t>
            </a:r>
            <a:endParaRPr lang="en-US" dirty="0" smtClean="0"/>
          </a:p>
          <a:p>
            <a:pPr lvl="0">
              <a:buFont typeface="Wingdings" pitchFamily="2" charset="2"/>
              <a:buChar char="Ø"/>
            </a:pPr>
            <a:r>
              <a:rPr lang="en-US" b="1" dirty="0" smtClean="0"/>
              <a:t>Ascertaining Value of Business</a:t>
            </a:r>
            <a:endParaRPr lang="en-US" dirty="0" smtClean="0"/>
          </a:p>
          <a:p>
            <a:pPr lvl="0">
              <a:buFont typeface="Wingdings" pitchFamily="2" charset="2"/>
              <a:buChar char="Ø"/>
            </a:pPr>
            <a:r>
              <a:rPr lang="en-US" b="1" dirty="0" smtClean="0"/>
              <a:t>Documentary evidence</a:t>
            </a:r>
            <a:endParaRPr lang="en-US" dirty="0" smtClean="0"/>
          </a:p>
          <a:p>
            <a:pPr lvl="0">
              <a:buFont typeface="Wingdings" pitchFamily="2" charset="2"/>
              <a:buChar char="Ø"/>
            </a:pPr>
            <a:r>
              <a:rPr lang="en-US" b="1" dirty="0" smtClean="0"/>
              <a:t>Helpful to management</a:t>
            </a:r>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931</TotalTime>
  <Words>1018</Words>
  <Application>Microsoft Office PowerPoint</Application>
  <PresentationFormat>On-screen Show (4:3)</PresentationFormat>
  <Paragraphs>112</Paragraphs>
  <Slides>22</Slides>
  <Notes>0</Notes>
  <HiddenSlides>0</HiddenSlides>
  <MMClips>5</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Slide 1</vt:lpstr>
      <vt:lpstr>UNIT-V</vt:lpstr>
      <vt:lpstr>      INTRODUCTION TO ACCOUNTS</vt:lpstr>
      <vt:lpstr>Definition</vt:lpstr>
      <vt:lpstr>BOOK-KEEPING  </vt:lpstr>
      <vt:lpstr>Branches of Accounting  </vt:lpstr>
      <vt:lpstr>FUNCTIONS OF AN ACCOUNTING</vt:lpstr>
      <vt:lpstr> USERS OF ACCOUNTING INFORMATION  </vt:lpstr>
      <vt:lpstr>ADVANTAGES FROM ACCOUNTING</vt:lpstr>
      <vt:lpstr>LIMITATIONS OF ACCOUNTING </vt:lpstr>
      <vt:lpstr>BASIC ACCOUNTING CONCEPTS </vt:lpstr>
      <vt:lpstr>ACCOUNTING CONVENTIONS </vt:lpstr>
      <vt:lpstr>ACCOUNTING RULES </vt:lpstr>
      <vt:lpstr>Slide 14</vt:lpstr>
      <vt:lpstr>Slide 15</vt:lpstr>
      <vt:lpstr>JOURNAL </vt:lpstr>
      <vt:lpstr>Ledger </vt:lpstr>
      <vt:lpstr>TRAIL BALANCE </vt:lpstr>
      <vt:lpstr>FINAL ACCOUNTS </vt:lpstr>
      <vt:lpstr>TRADING ACCOUNT </vt:lpstr>
      <vt:lpstr>PROFIT AND LOSS ACCOUNT </vt:lpstr>
      <vt:lpstr>BALANCE SHEET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gpcet</dc:creator>
  <cp:lastModifiedBy>Ruthvika</cp:lastModifiedBy>
  <cp:revision>213</cp:revision>
  <dcterms:created xsi:type="dcterms:W3CDTF">2006-08-16T00:00:00Z</dcterms:created>
  <dcterms:modified xsi:type="dcterms:W3CDTF">2017-02-27T15:54:32Z</dcterms:modified>
</cp:coreProperties>
</file>