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45" r:id="rId71"/>
    <p:sldId id="346" r:id="rId72"/>
    <p:sldId id="347" r:id="rId73"/>
    <p:sldId id="348" r:id="rId74"/>
    <p:sldId id="349" r:id="rId75"/>
    <p:sldId id="350" r:id="rId76"/>
    <p:sldId id="351" r:id="rId77"/>
    <p:sldId id="352" r:id="rId78"/>
    <p:sldId id="353" r:id="rId79"/>
    <p:sldId id="354" r:id="rId80"/>
    <p:sldId id="355" r:id="rId81"/>
    <p:sldId id="356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B22DD-3F25-439C-AD44-69F45A0B29B0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B5DF1-1D30-4D61-B9AF-B6253CFC8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1785B-9030-4E74-86DE-D327949BBB2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 w="12700" cap="flat">
            <a:solidFill>
              <a:schemeClr val="tx1"/>
            </a:solidFill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0E1D9-7B1A-4B3A-BCD3-77629DA2C10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67" tIns="44934" rIns="89867" bIns="44934"/>
          <a:lstStyle/>
          <a:p>
            <a:pPr eaLnBrk="1" hangingPunct="1"/>
            <a:r>
              <a:rPr lang="en-US" smtClean="0"/>
              <a:t>(1,1) is in R1, R3, R4, and R6. (1,2) is in R1 and R6. (2,1) is in R2, R5, and R6. (-1,1) is in R2, R3, and R6. (2,2) is in R1, R3, and R4.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45E5-0F58-4FE6-939D-1CDC734AC82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67" tIns="44934" rIns="89867" bIns="44934"/>
          <a:lstStyle/>
          <a:p>
            <a:pPr eaLnBrk="1" hangingPunct="1"/>
            <a:r>
              <a:rPr lang="en-US" smtClean="0"/>
              <a:t>(1,1) is in R1, R3, R4, and R6. (1,2) is in R1 and R6. (2,1) is in R2, R5, and R6. (-1,1) is in R2, R3, and R6. (2,2) is in R1, R3, and R4.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393CA-2952-43F7-8AF6-3A61556A10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67" tIns="44934" rIns="89867" bIns="44934"/>
          <a:lstStyle/>
          <a:p>
            <a:pPr eaLnBrk="1" hangingPunct="1"/>
            <a:r>
              <a:rPr lang="en-US" smtClean="0"/>
              <a:t>(1,1) is in R1, R3, R4, and R6. (1,2) is in R1 and R6. (2,1) is in R2, R5, and R6. (-1,1) is in R2, R3, and R6. (2,2) is in R1, R3, and R4.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400E3-B1D4-4BF5-A432-E6107C2F72B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67" tIns="44934" rIns="89867" bIns="44934"/>
          <a:lstStyle/>
          <a:p>
            <a:pPr eaLnBrk="1" hangingPunct="1"/>
            <a:r>
              <a:rPr lang="en-US" smtClean="0"/>
              <a:t>(1,1) is in R1, R3, R4, and R6. (1,2) is in R1 and R6. (2,1) is in R2, R5, and R6. (-1,1) is in R2, R3, and R6. (2,2) is in R1, R3, and R4.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313E8-9502-4A14-8253-A6219D12255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 w="12700" cap="flat">
            <a:solidFill>
              <a:schemeClr val="tx1"/>
            </a:solidFill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6836C-D786-42ED-A2EA-7B05D64846B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  <a:noFill/>
          <a:ln/>
        </p:spPr>
        <p:txBody>
          <a:bodyPr lIns="89869" tIns="44935" rIns="89869" bIns="44935"/>
          <a:lstStyle/>
          <a:p>
            <a:pPr eaLnBrk="1" hangingPunct="1"/>
            <a:r>
              <a:rPr lang="en-US" smtClean="0"/>
              <a:t>A: not reflexive, symmetric, antisymmetric, transitive</a:t>
            </a:r>
          </a:p>
          <a:p>
            <a:pPr eaLnBrk="1" hangingPunct="1"/>
            <a:r>
              <a:rPr lang="en-US" smtClean="0"/>
              <a:t>B: not reflexive, not symmetric, not antisymmetric, not transitive</a:t>
            </a:r>
          </a:p>
          <a:p>
            <a:pPr eaLnBrk="1" hangingPunct="1"/>
            <a:r>
              <a:rPr lang="en-US" smtClean="0"/>
              <a:t>C: not reflexive, not symmetric, antisymmetric, not transitive</a:t>
            </a:r>
          </a:p>
          <a:p>
            <a:pPr eaLnBrk="1" hangingPunct="1"/>
            <a:r>
              <a:rPr lang="en-US" smtClean="0"/>
              <a:t>D: not reflexive, not symmetric, antisymmetric, transitive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5A012-DA07-434C-8171-000E299F6C6E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 w="12700" cap="flat">
            <a:solidFill>
              <a:schemeClr val="tx1"/>
            </a:solidFill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8057-6E4C-45E9-9541-F86713569F1E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 w="12700" cap="flat">
            <a:solidFill>
              <a:schemeClr val="tx1"/>
            </a:solidFill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en-US"/>
              <a:t>snistforum.com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72A5-DABA-464A-8A88-3DCA07F49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3235-ADC5-4C2E-9999-BE2B5D9E41C1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F2EC1-297F-4F67-AF0E-BFBD7F5F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71700"/>
            <a:ext cx="6567488" cy="1228725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UNIT-II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Relations and Their Properties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80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28663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Relations on a Set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23950"/>
            <a:ext cx="8680450" cy="5530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How many relations are there on a set with 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 elements?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A relation on a set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is a subset of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If A has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elements, how many elements are there in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  	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We know that a set with m elements has 2</a:t>
            </a:r>
            <a:r>
              <a:rPr lang="en-US" i="1" baseline="30000" smtClean="0">
                <a:latin typeface="Times New Roman" pitchFamily="18" charset="0"/>
                <a:sym typeface="Symbol" pitchFamily="18" charset="2"/>
              </a:rPr>
              <a:t>m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subsets, so how many subsets are there of 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?</a:t>
            </a:r>
            <a:endParaRPr lang="en-US" sz="1600" smtClean="0">
              <a:latin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68413" y="2046288"/>
          <a:ext cx="690562" cy="652462"/>
        </p:xfrm>
        <a:graphic>
          <a:graphicData uri="http://schemas.openxmlformats.org/presentationml/2006/ole">
            <p:oleObj spid="_x0000_s1026" name="Equation" r:id="rId4" imgW="228600" imgH="21564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5541963"/>
          <a:ext cx="692150" cy="654050"/>
        </p:xfrm>
        <a:graphic>
          <a:graphicData uri="http://schemas.openxmlformats.org/presentationml/2006/ole">
            <p:oleObj spid="_x0000_s1027" name="Equation" r:id="rId5" imgW="228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28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 on a Set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327150"/>
            <a:ext cx="8680450" cy="52895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There are        relations on a set with </a:t>
            </a:r>
            <a:r>
              <a:rPr lang="en-US" sz="3600" i="1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 elements.</a:t>
            </a: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How many relations are there on set           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}?</a:t>
            </a: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There are 3 elements in set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, so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has 3</a:t>
            </a:r>
            <a:r>
              <a:rPr lang="en-US" sz="36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9 elements.</a:t>
            </a: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Therefore, there are 2</a:t>
            </a:r>
            <a:r>
              <a:rPr lang="en-US" sz="3600" baseline="30000" smtClean="0">
                <a:latin typeface="Times New Roman" pitchFamily="18" charset="0"/>
                <a:sym typeface="Symbol" pitchFamily="18" charset="2"/>
              </a:rPr>
              <a:t>9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512  different relations on the set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}.</a:t>
            </a:r>
            <a:endParaRPr lang="en-US" sz="3600" i="1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sz="3600" smtClean="0">
              <a:latin typeface="Times New Roman" pitchFamily="18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574925" y="1239838"/>
          <a:ext cx="692150" cy="654050"/>
        </p:xfrm>
        <a:graphic>
          <a:graphicData uri="http://schemas.openxmlformats.org/presentationml/2006/ole">
            <p:oleObj spid="_x0000_s2050" name="Equation" r:id="rId4" imgW="228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Properties of Relations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642350" cy="474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reflexive</a:t>
            </a:r>
            <a:r>
              <a:rPr lang="en-US" sz="3600" smtClean="0">
                <a:latin typeface="Times New Roman" pitchFamily="18" charset="0"/>
              </a:rPr>
              <a:t> if: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for every element 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23950"/>
            <a:ext cx="8832850" cy="5618163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Determine the properties of the following relations on {1, 2, 3, 4}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= {(1,1), (1,2), (2,1), (2,2), (3,4), (4,1),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{(1,1), (1,2), (2,1)}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 = {(1,1), (1,2), (1,4), (2,1), (2,2), (3,3), (4,1), 		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</a:rPr>
              <a:t> = {(2,1), (3,1), (3,2), (4,1), (4,2), (4,3)}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</a:rPr>
              <a:t> = {(1,1), (1,2), (1,3), (1,4), (2,2), (2,3), (2,4), 		(3,3), (3,4),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 = {(3,4)}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Which of these is reflexive?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39838"/>
            <a:ext cx="8642350" cy="5338762"/>
          </a:xfrm>
        </p:spPr>
        <p:txBody>
          <a:bodyPr lIns="0" rIns="0"/>
          <a:lstStyle/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Which of these is reflexive?</a:t>
            </a:r>
            <a:r>
              <a:rPr lang="en-US" sz="2800" i="1" smtClean="0">
                <a:latin typeface="Times New Roman" pitchFamily="18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sz="1200" i="1" smtClean="0"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= {(1,1), (1,2), (2,1), (2,2), (3,4), (4,1), (4,4)}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{(1,1), (1,2), (2,1)}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 = {</a:t>
            </a:r>
            <a:r>
              <a:rPr lang="en-US" sz="2400" b="1" smtClean="0">
                <a:latin typeface="Times New Roman" pitchFamily="18" charset="0"/>
              </a:rPr>
              <a:t>(1,1)</a:t>
            </a:r>
            <a:r>
              <a:rPr lang="en-US" sz="2400" smtClean="0">
                <a:latin typeface="Times New Roman" pitchFamily="18" charset="0"/>
              </a:rPr>
              <a:t>, (1,2), (1,4), (2,1), </a:t>
            </a:r>
            <a:r>
              <a:rPr lang="en-US" sz="2400" b="1" smtClean="0">
                <a:latin typeface="Times New Roman" pitchFamily="18" charset="0"/>
              </a:rPr>
              <a:t>(2,2)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b="1" smtClean="0">
                <a:latin typeface="Times New Roman" pitchFamily="18" charset="0"/>
              </a:rPr>
              <a:t>(3,3)</a:t>
            </a:r>
            <a:r>
              <a:rPr lang="en-US" sz="2400" smtClean="0">
                <a:latin typeface="Times New Roman" pitchFamily="18" charset="0"/>
              </a:rPr>
              <a:t>, (4,1), </a:t>
            </a:r>
            <a:r>
              <a:rPr lang="en-US" sz="2400" b="1" smtClean="0">
                <a:latin typeface="Times New Roman" pitchFamily="18" charset="0"/>
              </a:rPr>
              <a:t>(4,4)</a:t>
            </a:r>
            <a:r>
              <a:rPr lang="en-US" sz="2400" smtClean="0">
                <a:latin typeface="Times New Roman" pitchFamily="18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</a:rPr>
              <a:t> = {(2,1), (3,1), (3,2), (4,1), (4,2), (4,3)}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</a:rPr>
              <a:t> = {</a:t>
            </a:r>
            <a:r>
              <a:rPr lang="en-US" sz="2400" b="1" smtClean="0">
                <a:latin typeface="Times New Roman" pitchFamily="18" charset="0"/>
              </a:rPr>
              <a:t>(1,1)</a:t>
            </a:r>
            <a:r>
              <a:rPr lang="en-US" sz="2400" smtClean="0">
                <a:latin typeface="Times New Roman" pitchFamily="18" charset="0"/>
              </a:rPr>
              <a:t>, (1,2), (1,3), (1,4), </a:t>
            </a:r>
            <a:r>
              <a:rPr lang="en-US" sz="2400" b="1" smtClean="0">
                <a:latin typeface="Times New Roman" pitchFamily="18" charset="0"/>
              </a:rPr>
              <a:t>(2,2)</a:t>
            </a:r>
            <a:r>
              <a:rPr lang="en-US" sz="2400" smtClean="0">
                <a:latin typeface="Times New Roman" pitchFamily="18" charset="0"/>
              </a:rPr>
              <a:t>, (2,3), (2,4), </a:t>
            </a:r>
            <a:r>
              <a:rPr lang="en-US" sz="2400" b="1" smtClean="0">
                <a:latin typeface="Times New Roman" pitchFamily="18" charset="0"/>
              </a:rPr>
              <a:t>(3,3)</a:t>
            </a:r>
            <a:r>
              <a:rPr lang="en-US" sz="2400" smtClean="0">
                <a:latin typeface="Times New Roman" pitchFamily="18" charset="0"/>
              </a:rPr>
              <a:t>, (3,4), </a:t>
            </a:r>
            <a:r>
              <a:rPr lang="en-US" sz="2400" b="1" smtClean="0">
                <a:latin typeface="Times New Roman" pitchFamily="18" charset="0"/>
              </a:rPr>
              <a:t>(4,4)</a:t>
            </a:r>
            <a:r>
              <a:rPr lang="en-US" sz="2400" smtClean="0">
                <a:latin typeface="Times New Roman" pitchFamily="18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 = {(3,4)}</a:t>
            </a:r>
          </a:p>
          <a:p>
            <a:pPr eaLnBrk="1" hangingPunct="1">
              <a:spcBef>
                <a:spcPct val="0"/>
              </a:spcBef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relations R</a:t>
            </a:r>
            <a:r>
              <a:rPr lang="en-US" sz="3600" baseline="-25000" smtClean="0">
                <a:latin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</a:rPr>
              <a:t> and R</a:t>
            </a:r>
            <a:r>
              <a:rPr lang="en-US" sz="3600" baseline="-25000" smtClean="0">
                <a:latin typeface="Times New Roman" pitchFamily="18" charset="0"/>
              </a:rPr>
              <a:t>5</a:t>
            </a:r>
            <a:r>
              <a:rPr lang="en-US" sz="3600" smtClean="0">
                <a:latin typeface="Times New Roman" pitchFamily="18" charset="0"/>
              </a:rPr>
              <a:t> are reflexive because they contain </a:t>
            </a:r>
            <a:r>
              <a:rPr lang="en-US" sz="3600" u="sng" smtClean="0">
                <a:latin typeface="Times New Roman" pitchFamily="18" charset="0"/>
              </a:rPr>
              <a:t>all</a:t>
            </a:r>
            <a:r>
              <a:rPr lang="en-US" sz="3600" smtClean="0">
                <a:latin typeface="Times New Roman" pitchFamily="18" charset="0"/>
              </a:rPr>
              <a:t> pairs of the form (a,a); the other don’t [they are all missing (3,3)].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Properties of Relations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642350" cy="474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symmetric</a:t>
            </a:r>
            <a:r>
              <a:rPr lang="en-US" sz="3600" smtClean="0">
                <a:latin typeface="Times New Roman" pitchFamily="18" charset="0"/>
              </a:rPr>
              <a:t> if: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(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 </a:t>
            </a:r>
            <a:r>
              <a:rPr lang="en-US" sz="3600" smtClean="0">
                <a:latin typeface="Times New Roman" pitchFamily="18" charset="0"/>
              </a:rPr>
              <a:t>whenever 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,         where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A relation is symmetric iff “a is related to b” implies that “b is related to a”.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39838"/>
            <a:ext cx="8642350" cy="5338762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Which of these is symmetric?</a:t>
            </a:r>
            <a:r>
              <a:rPr lang="en-US" sz="2800" i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200" i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= {(1,1), (1,2), (2,1), (2,2), (3,4), (4,1),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{(1,1), (</a:t>
            </a:r>
            <a:r>
              <a:rPr lang="en-US" sz="2400" b="1" smtClean="0">
                <a:latin typeface="Times New Roman" pitchFamily="18" charset="0"/>
              </a:rPr>
              <a:t>1,2</a:t>
            </a:r>
            <a:r>
              <a:rPr lang="en-US" sz="2400" smtClean="0">
                <a:latin typeface="Times New Roman" pitchFamily="18" charset="0"/>
              </a:rPr>
              <a:t>), (</a:t>
            </a:r>
            <a:r>
              <a:rPr lang="en-US" sz="2400" b="1" smtClean="0">
                <a:latin typeface="Times New Roman" pitchFamily="18" charset="0"/>
              </a:rPr>
              <a:t>2,1</a:t>
            </a:r>
            <a:r>
              <a:rPr lang="en-US" sz="2400" smtClean="0">
                <a:latin typeface="Times New Roman" pitchFamily="18" charset="0"/>
              </a:rPr>
              <a:t>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 = {(1,1), (</a:t>
            </a:r>
            <a:r>
              <a:rPr lang="en-US" sz="2400" b="1" smtClean="0">
                <a:latin typeface="Times New Roman" pitchFamily="18" charset="0"/>
              </a:rPr>
              <a:t>1,2</a:t>
            </a:r>
            <a:r>
              <a:rPr lang="en-US" sz="2400" smtClean="0">
                <a:latin typeface="Times New Roman" pitchFamily="18" charset="0"/>
              </a:rPr>
              <a:t>), (</a:t>
            </a:r>
            <a:r>
              <a:rPr lang="en-US" sz="2400" b="1" smtClean="0">
                <a:latin typeface="Times New Roman" pitchFamily="18" charset="0"/>
              </a:rPr>
              <a:t>1,4</a:t>
            </a:r>
            <a:r>
              <a:rPr lang="en-US" sz="2400" smtClean="0">
                <a:latin typeface="Times New Roman" pitchFamily="18" charset="0"/>
              </a:rPr>
              <a:t>), (</a:t>
            </a:r>
            <a:r>
              <a:rPr lang="en-US" sz="2400" b="1" smtClean="0">
                <a:latin typeface="Times New Roman" pitchFamily="18" charset="0"/>
              </a:rPr>
              <a:t>2,1</a:t>
            </a:r>
            <a:r>
              <a:rPr lang="en-US" sz="2400" smtClean="0">
                <a:latin typeface="Times New Roman" pitchFamily="18" charset="0"/>
              </a:rPr>
              <a:t>), (2,2), (3,3), (</a:t>
            </a:r>
            <a:r>
              <a:rPr lang="en-US" sz="2400" b="1" smtClean="0">
                <a:latin typeface="Times New Roman" pitchFamily="18" charset="0"/>
              </a:rPr>
              <a:t>4,1</a:t>
            </a:r>
            <a:r>
              <a:rPr lang="en-US" sz="2400" smtClean="0">
                <a:latin typeface="Times New Roman" pitchFamily="18" charset="0"/>
              </a:rPr>
              <a:t>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</a:rPr>
              <a:t> = {(2,1), (3,1), (3,2), (4,1), (4,2), (4,3)}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</a:rPr>
              <a:t> = {(1,1), (1,2), (1,3), (1,4), (2,2), (2,3), (2,4), (3,3), (3,4),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 = {(3,4)}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relations R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 and R</a:t>
            </a:r>
            <a:r>
              <a:rPr lang="en-US" sz="3600" baseline="-25000" smtClean="0">
                <a:latin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</a:rPr>
              <a:t> are symmetric because in each case (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) belongs to the relation whenever 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) does.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other relations aren’t symmetric.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Properties of Relations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01738"/>
            <a:ext cx="8680450" cy="5224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Let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be a relation on set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</a:t>
            </a:r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antisymmetric</a:t>
            </a:r>
            <a:r>
              <a:rPr lang="en-US" smtClean="0">
                <a:latin typeface="Times New Roman" pitchFamily="18" charset="0"/>
              </a:rPr>
              <a:t> if whenever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and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)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, then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where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1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A relation is antisymmetric iff there are no pairs of distinct elements with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related to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related to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  That is, the only way to have</a:t>
            </a:r>
            <a:r>
              <a:rPr lang="en-US" i="1" smtClean="0">
                <a:latin typeface="Times New Roman" pitchFamily="18" charset="0"/>
              </a:rPr>
              <a:t> a</a:t>
            </a:r>
            <a:r>
              <a:rPr lang="en-US" smtClean="0">
                <a:latin typeface="Times New Roman" pitchFamily="18" charset="0"/>
              </a:rPr>
              <a:t> related to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related to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is for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to be the same element.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Symmetric and antisymmetric are NOT exactly opposites.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39838"/>
            <a:ext cx="8642350" cy="5453062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Which of these is antisymmetric?</a:t>
            </a:r>
            <a:r>
              <a:rPr lang="en-US" sz="2800" i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200" i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= {(1,1), (1,2), (2,1), (2,2), (3,4), (4,1),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{(1,1), (1,2), (2,1)}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 = {(1,1), (1,2), (1,4), (2,1), (2,2), (3,3), (4,1),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</a:rPr>
              <a:t> = {(2,1), (3,1), (3,2), (4,1), (4,2), (4,3)}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</a:rPr>
              <a:t> = {(1,1), (1,2), (1,3), (1,4), (2,2), (2,3), (2,4), (3,3), (3,4), (4,4)}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 = {(3,4)}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The relations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4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5</a:t>
            </a:r>
            <a:r>
              <a:rPr lang="en-US" smtClean="0">
                <a:latin typeface="Times New Roman" pitchFamily="18" charset="0"/>
              </a:rPr>
              <a:t> are antisymmetric because there is no pair of elements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with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such that both (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a,b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 and (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b,a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 belong to the relation.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The other relations aren’t antisymmetric.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4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4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588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Properties of Relations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680450" cy="474821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transitive</a:t>
            </a:r>
            <a:r>
              <a:rPr lang="en-US" sz="3600" smtClean="0">
                <a:latin typeface="Times New Roman" pitchFamily="18" charset="0"/>
              </a:rPr>
              <a:t> if whenever (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</a:rPr>
              <a:t>,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and (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, then 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, where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16038"/>
            <a:ext cx="8524875" cy="50323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Binary relations represent relationships between the elements of two sets.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A binary relation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 from set 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 to set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 is defined by: 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 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B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If (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,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, we write:</a:t>
            </a:r>
          </a:p>
          <a:p>
            <a:pPr lvl="1" eaLnBrk="1" hangingPunct="1"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     aRb</a:t>
            </a:r>
            <a:r>
              <a:rPr lang="en-US" sz="2400" smtClean="0">
                <a:latin typeface="Times New Roman" pitchFamily="18" charset="0"/>
              </a:rPr>
              <a:t>  (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 is related to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 by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If (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,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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, we write:</a:t>
            </a:r>
          </a:p>
          <a:p>
            <a:pPr lvl="1" eaLnBrk="1" hangingPunct="1"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	aRb</a:t>
            </a:r>
            <a:r>
              <a:rPr lang="en-US" sz="2400" smtClean="0">
                <a:latin typeface="Times New Roman" pitchFamily="18" charset="0"/>
              </a:rPr>
              <a:t>  (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 is not related to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 by </a:t>
            </a: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smtClean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39838"/>
            <a:ext cx="8642350" cy="5618162"/>
          </a:xfrm>
        </p:spPr>
        <p:txBody>
          <a:bodyPr lIns="0" rIns="0"/>
          <a:lstStyle/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Which of these is transitive?</a:t>
            </a:r>
            <a:r>
              <a:rPr lang="en-US" sz="2800" i="1" smtClean="0">
                <a:latin typeface="Times New Roman" pitchFamily="18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sz="1200" i="1" smtClean="0"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 = {(1,1), (1,2), (2,1), (2,2), (3,4), (4,1), (4,4)}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</a:rPr>
              <a:t> = {(1,1), (1,2), (2,1)}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3</a:t>
            </a:r>
            <a:r>
              <a:rPr lang="en-US" sz="2400" smtClean="0">
                <a:latin typeface="Times New Roman" pitchFamily="18" charset="0"/>
              </a:rPr>
              <a:t> = {(1,1), (1,2), (1,4), (2,1), (2,2), (3,3), (4,1), (4,4)}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</a:rPr>
              <a:t> = { </a:t>
            </a:r>
            <a:r>
              <a:rPr lang="en-US" sz="2400" b="1" i="1" smtClean="0">
                <a:latin typeface="Times New Roman" pitchFamily="18" charset="0"/>
              </a:rPr>
              <a:t>(2,1)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b="1" smtClean="0">
                <a:latin typeface="Times New Roman" pitchFamily="18" charset="0"/>
              </a:rPr>
              <a:t>(3,1)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b="1" u="sng" smtClean="0">
                <a:latin typeface="Times New Roman" pitchFamily="18" charset="0"/>
              </a:rPr>
              <a:t>(3,2)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</a:rPr>
              <a:t>(4,1)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i="1" u="sng" smtClean="0">
                <a:latin typeface="Times New Roman" pitchFamily="18" charset="0"/>
              </a:rPr>
              <a:t>(4,2)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en-US" sz="2400" u="sng" smtClean="0">
                <a:latin typeface="Times New Roman" pitchFamily="18" charset="0"/>
              </a:rPr>
              <a:t>(4,3)</a:t>
            </a:r>
            <a:r>
              <a:rPr lang="en-US" sz="2400" smtClean="0">
                <a:latin typeface="Times New Roman" pitchFamily="18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5</a:t>
            </a:r>
            <a:r>
              <a:rPr lang="en-US" sz="2400" smtClean="0">
                <a:latin typeface="Times New Roman" pitchFamily="18" charset="0"/>
              </a:rPr>
              <a:t> = {(1,1), (1,2), (1,3), (1,4), (2,2), (2,3), (2,4), (3,3), (3,4), (4,4)}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i="1" smtClean="0">
                <a:latin typeface="Times New Roman" pitchFamily="18" charset="0"/>
              </a:rPr>
              <a:t>R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 = {(3,4)}</a:t>
            </a:r>
          </a:p>
          <a:p>
            <a:pPr eaLnBrk="1" hangingPunct="1">
              <a:spcBef>
                <a:spcPct val="0"/>
              </a:spcBef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relations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4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5</a:t>
            </a:r>
            <a:r>
              <a:rPr lang="en-US" sz="3600" smtClean="0">
                <a:latin typeface="Times New Roman" pitchFamily="18" charset="0"/>
              </a:rPr>
              <a:t> are transitive because if (</a:t>
            </a:r>
            <a:r>
              <a:rPr lang="en-US" sz="3600" i="1" smtClean="0">
                <a:latin typeface="Times New Roman" pitchFamily="18" charset="0"/>
              </a:rPr>
              <a:t>a,b</a:t>
            </a:r>
            <a:r>
              <a:rPr lang="en-US" sz="3600" smtClean="0">
                <a:latin typeface="Times New Roman" pitchFamily="18" charset="0"/>
              </a:rPr>
              <a:t>) and (</a:t>
            </a:r>
            <a:r>
              <a:rPr lang="en-US" sz="3600" i="1" smtClean="0">
                <a:latin typeface="Times New Roman" pitchFamily="18" charset="0"/>
              </a:rPr>
              <a:t>b,c</a:t>
            </a:r>
            <a:r>
              <a:rPr lang="en-US" sz="3600" smtClean="0">
                <a:latin typeface="Times New Roman" pitchFamily="18" charset="0"/>
              </a:rPr>
              <a:t>) belong to the relation, then (</a:t>
            </a:r>
            <a:r>
              <a:rPr lang="en-US" sz="3600" i="1" smtClean="0">
                <a:latin typeface="Times New Roman" pitchFamily="18" charset="0"/>
              </a:rPr>
              <a:t>a,c</a:t>
            </a:r>
            <a:r>
              <a:rPr lang="en-US" sz="3600" smtClean="0">
                <a:latin typeface="Times New Roman" pitchFamily="18" charset="0"/>
              </a:rPr>
              <a:t>) does also.</a:t>
            </a: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other relations aren’t transitive.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Combining Relations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355725"/>
            <a:ext cx="87947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Relations from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are subsets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For example, if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= {1, 2} and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= {a, b}, then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i="1" smtClean="0">
                <a:latin typeface="Times New Roman" pitchFamily="18" charset="0"/>
              </a:rPr>
              <a:t>B </a:t>
            </a:r>
            <a:r>
              <a:rPr lang="en-US" sz="3600" smtClean="0">
                <a:latin typeface="Times New Roman" pitchFamily="18" charset="0"/>
              </a:rPr>
              <a:t>= {(1, a), (1, b), (2, a), (2, b)}</a:t>
            </a:r>
          </a:p>
          <a:p>
            <a:pPr eaLnBrk="1" hangingPunct="1"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Two relations from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can be combined in any way that two sets can be combined.  Specifically, we can find the </a:t>
            </a:r>
            <a:r>
              <a:rPr lang="en-US" sz="3600" i="1" smtClean="0">
                <a:latin typeface="Times New Roman" pitchFamily="18" charset="0"/>
              </a:rPr>
              <a:t>union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intersection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exclusive-or</a:t>
            </a:r>
            <a:r>
              <a:rPr lang="en-US" sz="3600" smtClean="0">
                <a:latin typeface="Times New Roman" pitchFamily="18" charset="0"/>
              </a:rPr>
              <a:t>, and </a:t>
            </a:r>
            <a:r>
              <a:rPr lang="en-US" sz="3600" i="1" smtClean="0">
                <a:latin typeface="Times New Roman" pitchFamily="18" charset="0"/>
              </a:rPr>
              <a:t>difference</a:t>
            </a:r>
            <a:r>
              <a:rPr lang="en-US" sz="3600" smtClean="0">
                <a:latin typeface="Times New Roman" pitchFamily="18" charset="0"/>
              </a:rPr>
              <a:t> of the two relations.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Combining Relations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55725"/>
            <a:ext cx="8564562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Let A = {1, 2, 3} and B= {1, 2, 3, 4}, and suppose we have the relations: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= {(1,1), (2,2), (3,3)} ,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= {(1,1), (1,2), (1,3), (1,4)}.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Then we can find the union, intersection, and difference of the relations: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 </a:t>
            </a: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= {(1,1), (1,2), (1,3), (1,4), (2,2), (3,3)}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 </a:t>
            </a: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= {(1,1)}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- </a:t>
            </a: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= {(2,2), (3,3)}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- </a:t>
            </a:r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= {(1,2), (1,3), (1,4)}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9312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Composition of Relations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600200"/>
            <a:ext cx="8564562" cy="45259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 is a relation from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 is a relation from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, then the composition of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 with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 (denoted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sym typeface="MT Extra" pitchFamily="18" charset="2"/>
              </a:rPr>
              <a:t>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) is the relation from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If 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) is a member of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 and (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) is a member of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, then 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) is a member of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 </a:t>
            </a:r>
            <a:r>
              <a:rPr lang="en-US" sz="36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, where 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239838"/>
            <a:ext cx="8524875" cy="5300662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Let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={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</a:rPr>
              <a:t>},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={</a:t>
            </a:r>
            <a:r>
              <a:rPr lang="en-US" sz="3200" i="1" smtClean="0">
                <a:latin typeface="Times New Roman" pitchFamily="18" charset="0"/>
              </a:rPr>
              <a:t>w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x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y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z</a:t>
            </a:r>
            <a:r>
              <a:rPr lang="en-US" sz="3200" smtClean="0">
                <a:latin typeface="Times New Roman" pitchFamily="18" charset="0"/>
              </a:rPr>
              <a:t>}, </a:t>
            </a:r>
            <a:r>
              <a:rPr lang="en-US" sz="3200" i="1" smtClean="0">
                <a:latin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</a:rPr>
              <a:t>={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D</a:t>
            </a:r>
            <a:r>
              <a:rPr lang="en-US" sz="32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R</a:t>
            </a:r>
            <a:r>
              <a:rPr lang="en-US" sz="3200" baseline="-25000" smtClean="0">
                <a:latin typeface="Times New Roman" pitchFamily="18" charset="0"/>
              </a:rPr>
              <a:t>1</a:t>
            </a:r>
            <a:r>
              <a:rPr lang="en-US" sz="3200" smtClean="0">
                <a:latin typeface="Times New Roman" pitchFamily="18" charset="0"/>
              </a:rPr>
              <a:t>={(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z</a:t>
            </a:r>
            <a:r>
              <a:rPr lang="en-US" sz="3200" smtClean="0">
                <a:latin typeface="Times New Roman" pitchFamily="18" charset="0"/>
              </a:rPr>
              <a:t>),(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w</a:t>
            </a:r>
            <a:r>
              <a:rPr lang="en-US" sz="3200" smtClean="0">
                <a:latin typeface="Times New Roman" pitchFamily="18" charset="0"/>
              </a:rPr>
              <a:t>)}, </a:t>
            </a:r>
            <a:r>
              <a:rPr lang="en-US" sz="3200" i="1" smtClean="0">
                <a:latin typeface="Times New Roman" pitchFamily="18" charset="0"/>
              </a:rPr>
              <a:t>R</a:t>
            </a:r>
            <a:r>
              <a:rPr lang="en-US" sz="3200" baseline="-25000" smtClean="0">
                <a:latin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</a:rPr>
              <a:t>={(</a:t>
            </a:r>
            <a:r>
              <a:rPr lang="en-US" sz="3200" i="1" smtClean="0">
                <a:latin typeface="Times New Roman" pitchFamily="18" charset="0"/>
              </a:rPr>
              <a:t>w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),(</a:t>
            </a:r>
            <a:r>
              <a:rPr lang="en-US" sz="3200" i="1" smtClean="0">
                <a:latin typeface="Times New Roman" pitchFamily="18" charset="0"/>
              </a:rPr>
              <a:t>w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D</a:t>
            </a:r>
            <a:r>
              <a:rPr lang="en-US" sz="3200" smtClean="0">
                <a:latin typeface="Times New Roman" pitchFamily="18" charset="0"/>
              </a:rPr>
              <a:t>),(</a:t>
            </a:r>
            <a:r>
              <a:rPr lang="en-US" sz="3200" i="1" smtClean="0">
                <a:latin typeface="Times New Roman" pitchFamily="18" charset="0"/>
              </a:rPr>
              <a:t>x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)}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Find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 </a:t>
            </a:r>
            <a:r>
              <a:rPr lang="en-US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Match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 with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to get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’s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’s are </a:t>
            </a:r>
            <a:r>
              <a:rPr lang="en-US" i="1" smtClean="0">
                <a:latin typeface="Times New Roman" pitchFamily="18" charset="0"/>
              </a:rPr>
              <a:t>w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</a:rPr>
              <a:t>; 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’s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’s are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w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Only the </a:t>
            </a:r>
            <a:r>
              <a:rPr lang="en-US" i="1" smtClean="0">
                <a:latin typeface="Times New Roman" pitchFamily="18" charset="0"/>
              </a:rPr>
              <a:t>w</a:t>
            </a:r>
            <a:r>
              <a:rPr lang="en-US" smtClean="0">
                <a:latin typeface="Times New Roman" pitchFamily="18" charset="0"/>
              </a:rPr>
              <a:t>’s match; 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has only 1 </a:t>
            </a:r>
            <a:r>
              <a:rPr lang="en-US" i="1" smtClean="0">
                <a:latin typeface="Times New Roman" pitchFamily="18" charset="0"/>
              </a:rPr>
              <a:t>w</a:t>
            </a:r>
            <a:r>
              <a:rPr lang="en-US" smtClean="0">
                <a:latin typeface="Times New Roman" pitchFamily="18" charset="0"/>
              </a:rPr>
              <a:t> pair,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w</a:t>
            </a:r>
            <a:r>
              <a:rPr lang="en-US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So the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 pairs will include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from 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</a:rPr>
              <a:t> from 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: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),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</a:rPr>
              <a:t>)</a:t>
            </a:r>
            <a:endParaRPr lang="en-US" baseline="-25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39838"/>
            <a:ext cx="883285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Given the following relations, find 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baseline="-2500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i="1" smtClean="0">
                <a:latin typeface="Times New Roman" pitchFamily="18" charset="0"/>
              </a:rPr>
              <a:t>R :</a:t>
            </a:r>
            <a:endParaRPr lang="en-US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R </a:t>
            </a:r>
            <a:r>
              <a:rPr lang="en-US" sz="3200" smtClean="0">
                <a:latin typeface="Times New Roman" pitchFamily="18" charset="0"/>
              </a:rPr>
              <a:t>= {(1,1), (1,4), (2,3), (3,1), (3,4)}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S </a:t>
            </a:r>
            <a:r>
              <a:rPr lang="en-US" sz="3200" smtClean="0">
                <a:latin typeface="Times New Roman" pitchFamily="18" charset="0"/>
              </a:rPr>
              <a:t>= {(1,0),(2,0), (3,1), (3,2), (4,1)}</a:t>
            </a:r>
          </a:p>
          <a:p>
            <a:pPr eaLnBrk="1" hangingPunct="1">
              <a:lnSpc>
                <a:spcPct val="90000"/>
              </a:lnSpc>
            </a:pPr>
            <a:endParaRPr lang="en-US" sz="1200" baseline="-25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Construct the ordered pairs in 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baseline="-2500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as follows: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for each ordered pair in </a:t>
            </a:r>
            <a:r>
              <a:rPr lang="en-US" i="1" smtClean="0">
                <a:latin typeface="Times New Roman" pitchFamily="18" charset="0"/>
              </a:rPr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	for each ordered pair in </a:t>
            </a:r>
            <a:r>
              <a:rPr lang="en-US" i="1" smtClean="0">
                <a:latin typeface="Times New Roman" pitchFamily="18" charset="0"/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		if (r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, r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)	(s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, s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) are the same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		then (r</a:t>
            </a:r>
            <a:r>
              <a:rPr lang="en-US" baseline="-25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, s</a:t>
            </a:r>
            <a:r>
              <a:rPr lang="en-US" baseline="-25000" smtClean="0">
                <a:latin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</a:rPr>
              <a:t>) belongs to 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baseline="-2500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111625" y="504190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111625" y="5387975"/>
            <a:ext cx="92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V="1">
            <a:off x="5032375" y="5080000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39838"/>
            <a:ext cx="8832850" cy="53006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Given the following relations, find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baseline="-250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600" i="1" smtClean="0">
                <a:latin typeface="Times New Roman" pitchFamily="18" charset="0"/>
              </a:rPr>
              <a:t>R :</a:t>
            </a:r>
            <a:endParaRPr lang="en-US" sz="3600" smtClean="0">
              <a:latin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R </a:t>
            </a:r>
            <a:r>
              <a:rPr lang="en-US" sz="3600" smtClean="0">
                <a:latin typeface="Times New Roman" pitchFamily="18" charset="0"/>
              </a:rPr>
              <a:t>= {(1,1), (1,4), (2,3), (3,1), (3,4)}</a:t>
            </a: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S </a:t>
            </a:r>
            <a:r>
              <a:rPr lang="en-US" sz="3600" smtClean="0">
                <a:latin typeface="Times New Roman" pitchFamily="18" charset="0"/>
              </a:rPr>
              <a:t>= {(1,0),(2,0), (3,1), (3,2), (4,1)}</a:t>
            </a:r>
          </a:p>
          <a:p>
            <a:pPr eaLnBrk="1" hangingPunct="1"/>
            <a:endParaRPr lang="en-US" sz="1200" baseline="-25000" smtClean="0">
              <a:latin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Construct the ordered pairs in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baseline="-250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S</a:t>
            </a:r>
            <a:r>
              <a:rPr lang="en-US" sz="3600" baseline="-250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600" i="1" smtClean="0">
                <a:latin typeface="Times New Roman" pitchFamily="18" charset="0"/>
              </a:rPr>
              <a:t>R </a:t>
            </a:r>
            <a:r>
              <a:rPr lang="en-US" sz="3600" smtClean="0">
                <a:latin typeface="Times New Roman" pitchFamily="18" charset="0"/>
              </a:rPr>
              <a:t>= {(1,0), (1,1), (2,1), (2,2), (3,0), (3,1)}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Powers of a Relation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39838"/>
            <a:ext cx="8832850" cy="5618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The powers of a relation R are recursively defined from the definition of a composite of two relations.</a:t>
            </a:r>
          </a:p>
          <a:p>
            <a:pPr eaLnBrk="1" hangingPunct="1">
              <a:lnSpc>
                <a:spcPct val="80000"/>
              </a:lnSpc>
            </a:pPr>
            <a:endParaRPr lang="en-US" sz="1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Let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be a relation on the set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  The powers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30000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, for 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 = 1, 2, 3,  … are defined recursively by: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30000" smtClean="0">
                <a:latin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latin typeface="Times New Roman" pitchFamily="18" charset="0"/>
              </a:rPr>
              <a:t>		R</a:t>
            </a:r>
            <a:r>
              <a:rPr lang="en-US" i="1" baseline="30000" smtClean="0">
                <a:latin typeface="Times New Roman" pitchFamily="18" charset="0"/>
              </a:rPr>
              <a:t>n+1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=</a:t>
            </a:r>
            <a:r>
              <a:rPr lang="en-US" i="1" smtClean="0">
                <a:latin typeface="Times New Roman" pitchFamily="18" charset="0"/>
              </a:rPr>
              <a:t> R</a:t>
            </a:r>
            <a:r>
              <a:rPr lang="en-US" i="1" baseline="30000" smtClean="0">
                <a:latin typeface="Times New Roman" pitchFamily="18" charset="0"/>
              </a:rPr>
              <a:t>n</a:t>
            </a:r>
            <a:r>
              <a:rPr lang="en-US" baseline="-2500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i="1" smtClean="0">
                <a:latin typeface="Times New Roman" pitchFamily="18" charset="0"/>
              </a:rPr>
              <a:t>R :</a:t>
            </a:r>
            <a:endParaRPr lang="en-US" smtClean="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</a:rPr>
              <a:t>So: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	R</a:t>
            </a:r>
            <a:r>
              <a:rPr lang="en-US" sz="3200" i="1" baseline="30000" smtClean="0">
                <a:latin typeface="Times New Roman" pitchFamily="18" charset="0"/>
              </a:rPr>
              <a:t>2</a:t>
            </a:r>
            <a:r>
              <a:rPr lang="en-US" sz="3200" i="1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</a:rPr>
              <a:t>=</a:t>
            </a:r>
            <a:r>
              <a:rPr lang="en-US" sz="3200" i="1" smtClean="0">
                <a:latin typeface="Times New Roman" pitchFamily="18" charset="0"/>
              </a:rPr>
              <a:t> R</a:t>
            </a:r>
            <a:r>
              <a:rPr lang="en-US" sz="3200" baseline="-250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200" i="1" smtClean="0">
                <a:latin typeface="Times New Roman" pitchFamily="18" charset="0"/>
              </a:rPr>
              <a:t>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	R</a:t>
            </a:r>
            <a:r>
              <a:rPr lang="en-US" sz="3200" i="1" baseline="30000" smtClean="0">
                <a:latin typeface="Times New Roman" pitchFamily="18" charset="0"/>
              </a:rPr>
              <a:t>3</a:t>
            </a:r>
            <a:r>
              <a:rPr lang="en-US" sz="3200" i="1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</a:rPr>
              <a:t>=</a:t>
            </a:r>
            <a:r>
              <a:rPr lang="en-US" sz="3200" i="1" smtClean="0">
                <a:latin typeface="Times New Roman" pitchFamily="18" charset="0"/>
              </a:rPr>
              <a:t> R</a:t>
            </a:r>
            <a:r>
              <a:rPr lang="en-US" sz="3200" i="1" baseline="30000" smtClean="0">
                <a:latin typeface="Times New Roman" pitchFamily="18" charset="0"/>
              </a:rPr>
              <a:t>2</a:t>
            </a:r>
            <a:r>
              <a:rPr lang="en-US" sz="3200" baseline="-250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200" i="1" smtClean="0">
                <a:latin typeface="Times New Roman" pitchFamily="18" charset="0"/>
              </a:rPr>
              <a:t>R </a:t>
            </a:r>
            <a:r>
              <a:rPr lang="en-US" sz="3200" smtClean="0">
                <a:latin typeface="Times New Roman" pitchFamily="18" charset="0"/>
              </a:rPr>
              <a:t>=</a:t>
            </a:r>
            <a:r>
              <a:rPr lang="en-US" sz="3200" i="1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</a:rPr>
              <a:t>(</a:t>
            </a:r>
            <a:r>
              <a:rPr lang="en-US" sz="3200" i="1" smtClean="0">
                <a:latin typeface="Times New Roman" pitchFamily="18" charset="0"/>
              </a:rPr>
              <a:t>R</a:t>
            </a:r>
            <a:r>
              <a:rPr lang="en-US" sz="3200" baseline="-250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200" i="1" smtClean="0">
                <a:latin typeface="Times New Roman" pitchFamily="18" charset="0"/>
              </a:rPr>
              <a:t>R</a:t>
            </a:r>
            <a:r>
              <a:rPr lang="en-US" sz="3200" smtClean="0">
                <a:latin typeface="Times New Roman" pitchFamily="18" charset="0"/>
              </a:rPr>
              <a:t>)</a:t>
            </a:r>
            <a:r>
              <a:rPr lang="en-US" sz="3200" i="1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3200" i="1" smtClean="0">
                <a:latin typeface="Times New Roman" pitchFamily="18" charset="0"/>
              </a:rPr>
              <a:t>R</a:t>
            </a:r>
            <a:r>
              <a:rPr lang="en-US" sz="3200" smtClean="0"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</a:rPr>
              <a:t>	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Powers of a Relation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39838"/>
            <a:ext cx="8832850" cy="56181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{(1,1), (2,1), (3,2), (4,3)}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Find the powers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i="1" baseline="30000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 , where </a:t>
            </a:r>
            <a:r>
              <a:rPr lang="en-US" sz="3600" i="1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 = 1, 2, 3, 4, …</a:t>
            </a:r>
          </a:p>
          <a:p>
            <a:pPr eaLnBrk="1" hangingPunct="1"/>
            <a:endParaRPr lang="en-US" sz="16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R</a:t>
            </a:r>
            <a:r>
              <a:rPr lang="en-US" sz="3600" i="1" baseline="30000" smtClean="0">
                <a:latin typeface="Times New Roman" pitchFamily="18" charset="0"/>
              </a:rPr>
              <a:t>1</a:t>
            </a:r>
            <a:r>
              <a:rPr lang="en-US" sz="3600" i="1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</a:rPr>
              <a:t>=</a:t>
            </a:r>
            <a:r>
              <a:rPr lang="en-US" sz="3600" i="1" smtClean="0">
                <a:latin typeface="Times New Roman" pitchFamily="18" charset="0"/>
              </a:rPr>
              <a:t> R</a:t>
            </a:r>
            <a:r>
              <a:rPr lang="en-US" sz="3600" smtClean="0">
                <a:latin typeface="Times New Roman" pitchFamily="18" charset="0"/>
              </a:rPr>
              <a:t> = {(1,1), (2,1), (3,2), (4,3)}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R</a:t>
            </a:r>
            <a:r>
              <a:rPr lang="en-US" sz="3600" i="1" baseline="30000" smtClean="0">
                <a:latin typeface="Times New Roman" pitchFamily="18" charset="0"/>
              </a:rPr>
              <a:t>2</a:t>
            </a:r>
            <a:r>
              <a:rPr lang="en-US" sz="3600" i="1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</a:rPr>
              <a:t>=</a:t>
            </a:r>
            <a:r>
              <a:rPr lang="en-US" sz="3600" i="1" smtClean="0">
                <a:latin typeface="Times New Roman" pitchFamily="18" charset="0"/>
              </a:rPr>
              <a:t> </a:t>
            </a:r>
            <a:r>
              <a:rPr lang="en-US" sz="4000" i="1" smtClean="0">
                <a:latin typeface="Times New Roman" pitchFamily="18" charset="0"/>
              </a:rPr>
              <a:t>R</a:t>
            </a:r>
            <a:r>
              <a:rPr lang="en-US" sz="4000" baseline="-25000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40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{(1,1), (2,1), (3,1), (4,2)}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</a:t>
            </a:r>
            <a:r>
              <a:rPr lang="en-US" sz="4000" i="1" smtClean="0">
                <a:latin typeface="Times New Roman" pitchFamily="18" charset="0"/>
              </a:rPr>
              <a:t>R</a:t>
            </a:r>
            <a:r>
              <a:rPr lang="en-US" sz="4000" i="1" baseline="30000" smtClean="0">
                <a:latin typeface="Times New Roman" pitchFamily="18" charset="0"/>
              </a:rPr>
              <a:t>3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R</a:t>
            </a:r>
            <a:r>
              <a:rPr lang="en-US" sz="4000" i="1" baseline="30000" smtClean="0">
                <a:latin typeface="Times New Roman" pitchFamily="18" charset="0"/>
              </a:rPr>
              <a:t>2</a:t>
            </a:r>
            <a:r>
              <a:rPr lang="en-US" sz="4000" baseline="-25000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4000" i="1" smtClean="0">
                <a:latin typeface="Times New Roman" pitchFamily="18" charset="0"/>
              </a:rPr>
              <a:t>R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</a:rPr>
              <a:t>{(1,1), (2,1), (3,1), (4,1)}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</a:t>
            </a:r>
            <a:r>
              <a:rPr lang="en-US" sz="4000" i="1" smtClean="0">
                <a:latin typeface="Times New Roman" pitchFamily="18" charset="0"/>
              </a:rPr>
              <a:t>R</a:t>
            </a:r>
            <a:r>
              <a:rPr lang="en-US" sz="4000" i="1" baseline="30000" smtClean="0">
                <a:latin typeface="Times New Roman" pitchFamily="18" charset="0"/>
              </a:rPr>
              <a:t>4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R</a:t>
            </a:r>
            <a:r>
              <a:rPr lang="en-US" sz="4000" i="1" baseline="30000" smtClean="0">
                <a:latin typeface="Times New Roman" pitchFamily="18" charset="0"/>
              </a:rPr>
              <a:t>3</a:t>
            </a:r>
            <a:r>
              <a:rPr lang="en-US" sz="4000" baseline="-25000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4000" i="1" smtClean="0">
                <a:latin typeface="Times New Roman" pitchFamily="18" charset="0"/>
              </a:rPr>
              <a:t>R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</a:rPr>
              <a:t>{(1,1), (2,1), (3,1), (4,1)}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</a:t>
            </a:r>
            <a:r>
              <a:rPr lang="en-US" sz="4000" i="1" smtClean="0">
                <a:latin typeface="Times New Roman" pitchFamily="18" charset="0"/>
              </a:rPr>
              <a:t>R</a:t>
            </a:r>
            <a:r>
              <a:rPr lang="en-US" sz="4000" i="1" baseline="30000" smtClean="0">
                <a:latin typeface="Times New Roman" pitchFamily="18" charset="0"/>
              </a:rPr>
              <a:t>5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R</a:t>
            </a:r>
            <a:r>
              <a:rPr lang="en-US" sz="4000" i="1" baseline="30000" smtClean="0">
                <a:latin typeface="Times New Roman" pitchFamily="18" charset="0"/>
              </a:rPr>
              <a:t>4</a:t>
            </a:r>
            <a:r>
              <a:rPr lang="en-US" sz="4000" baseline="-25000" smtClean="0">
                <a:latin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sym typeface="MT Extra" pitchFamily="18" charset="2"/>
              </a:rPr>
              <a:t> </a:t>
            </a:r>
            <a:r>
              <a:rPr lang="en-US" sz="4000" i="1" smtClean="0">
                <a:latin typeface="Times New Roman" pitchFamily="18" charset="0"/>
              </a:rPr>
              <a:t>R </a:t>
            </a:r>
            <a:r>
              <a:rPr lang="en-US" sz="4000" smtClean="0">
                <a:latin typeface="Times New Roman" pitchFamily="18" charset="0"/>
              </a:rPr>
              <a:t>=</a:t>
            </a:r>
            <a:r>
              <a:rPr lang="en-US" sz="4000" i="1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</a:rPr>
              <a:t>{(1,1), (2,1), (3,1), (4,1)}</a:t>
            </a:r>
            <a:endParaRPr lang="en-US" sz="3600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Powers of a Relation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39838"/>
            <a:ext cx="8832850" cy="56181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The relation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on a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 transitive iff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i="1" baseline="30000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for </a:t>
            </a:r>
            <a:r>
              <a:rPr lang="en-US" sz="3600" i="1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 = 1, 2, 3, 4, …</a:t>
            </a:r>
          </a:p>
          <a:p>
            <a:pPr eaLnBrk="1" hangingPunct="1">
              <a:buFontTx/>
              <a:buNone/>
            </a:pPr>
            <a:endParaRPr lang="en-US" sz="3600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16038"/>
            <a:ext cx="8524875" cy="5032375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A relation is represented by a </a:t>
            </a:r>
            <a:r>
              <a:rPr lang="en-US" sz="2800" i="1" smtClean="0">
                <a:latin typeface="Times New Roman" pitchFamily="18" charset="0"/>
              </a:rPr>
              <a:t>set</a:t>
            </a:r>
            <a:r>
              <a:rPr lang="en-US" sz="2800" smtClean="0">
                <a:latin typeface="Times New Roman" pitchFamily="18" charset="0"/>
              </a:rPr>
              <a:t> of </a:t>
            </a:r>
            <a:r>
              <a:rPr lang="en-US" sz="2800" i="1" smtClean="0">
                <a:latin typeface="Times New Roman" pitchFamily="18" charset="0"/>
              </a:rPr>
              <a:t>ordered pairs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If A = {a, b} and B = {1, 2, 3}, then a relation R</a:t>
            </a:r>
            <a:r>
              <a:rPr lang="en-US" sz="2800" baseline="-25000" smtClean="0">
                <a:latin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</a:rPr>
              <a:t> from A to B might be, for example, R</a:t>
            </a:r>
            <a:r>
              <a:rPr lang="en-US" sz="2800" baseline="-25000" smtClean="0">
                <a:latin typeface="Times New Roman" pitchFamily="18" charset="0"/>
              </a:rPr>
              <a:t>1</a:t>
            </a:r>
            <a:r>
              <a:rPr lang="en-US" sz="2800" smtClean="0">
                <a:latin typeface="Times New Roman" pitchFamily="18" charset="0"/>
              </a:rPr>
              <a:t> = {(a, 2), (a, 3), (b, 2)}.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The first element in each ordered pair comes from set A, and the second element in each ordered pair comes from set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1930400"/>
            <a:ext cx="5338762" cy="12684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Representing Relations</a:t>
            </a: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203200"/>
            <a:ext cx="8794750" cy="1074738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Representing Relations Using Matrices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600200"/>
            <a:ext cx="8339137" cy="45259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from 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</a:rPr>
              <a:t>to </a:t>
            </a:r>
            <a:r>
              <a:rPr lang="en-US" sz="3600" i="1" smtClean="0">
                <a:latin typeface="Times New Roman" pitchFamily="18" charset="0"/>
              </a:rPr>
              <a:t>B</a:t>
            </a:r>
            <a:endParaRPr lang="en-US" sz="3600" smtClean="0">
              <a:latin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   A </a:t>
            </a:r>
            <a:r>
              <a:rPr lang="en-US" sz="3600" smtClean="0">
                <a:latin typeface="Times New Roman" pitchFamily="18" charset="0"/>
              </a:rPr>
              <a:t>= {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, … 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i="1" baseline="-25000" smtClean="0">
                <a:latin typeface="Times New Roman" pitchFamily="18" charset="0"/>
              </a:rPr>
              <a:t>m</a:t>
            </a:r>
            <a:r>
              <a:rPr lang="en-US" sz="36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   B </a:t>
            </a:r>
            <a:r>
              <a:rPr lang="en-US" sz="3600" smtClean="0">
                <a:latin typeface="Times New Roman" pitchFamily="18" charset="0"/>
              </a:rPr>
              <a:t>= {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baseline="-25000" smtClean="0">
                <a:latin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</a:rPr>
              <a:t>, … 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i="1" baseline="-25000" smtClean="0">
                <a:latin typeface="Times New Roman" pitchFamily="18" charset="0"/>
              </a:rPr>
              <a:t>n</a:t>
            </a:r>
            <a:r>
              <a:rPr lang="en-US" sz="3600" smtClean="0">
                <a:latin typeface="Times New Roman" pitchFamily="18" charset="0"/>
              </a:rPr>
              <a:t>}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The zero-one matrix representing the relation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has a 1 as its (</a:t>
            </a:r>
            <a:r>
              <a:rPr lang="en-US" sz="3600" i="1" smtClean="0">
                <a:latin typeface="Times New Roman" pitchFamily="18" charset="0"/>
              </a:rPr>
              <a:t>i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j</a:t>
            </a:r>
            <a:r>
              <a:rPr lang="en-US" sz="3600" smtClean="0">
                <a:latin typeface="Times New Roman" pitchFamily="18" charset="0"/>
              </a:rPr>
              <a:t>) entry when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i="1" baseline="-25000" smtClean="0">
                <a:latin typeface="Times New Roman" pitchFamily="18" charset="0"/>
              </a:rPr>
              <a:t>i</a:t>
            </a:r>
            <a:r>
              <a:rPr lang="en-US" sz="3600" smtClean="0">
                <a:latin typeface="Times New Roman" pitchFamily="18" charset="0"/>
              </a:rPr>
              <a:t> is related to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i="1" baseline="-25000" smtClean="0">
                <a:latin typeface="Times New Roman" pitchFamily="18" charset="0"/>
              </a:rPr>
              <a:t>j</a:t>
            </a:r>
            <a:r>
              <a:rPr lang="en-US" sz="3600" smtClean="0">
                <a:latin typeface="Times New Roman" pitchFamily="18" charset="0"/>
              </a:rPr>
              <a:t> and a 0 in this position if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i="1" baseline="-25000" smtClean="0">
                <a:latin typeface="Times New Roman" pitchFamily="18" charset="0"/>
              </a:rPr>
              <a:t>i</a:t>
            </a:r>
            <a:r>
              <a:rPr lang="en-US" sz="3600" smtClean="0">
                <a:latin typeface="Times New Roman" pitchFamily="18" charset="0"/>
              </a:rPr>
              <a:t> is not related to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i="1" baseline="-25000" smtClean="0">
                <a:latin typeface="Times New Roman" pitchFamily="18" charset="0"/>
              </a:rPr>
              <a:t>j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from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</a:t>
            </a:r>
            <a:r>
              <a:rPr lang="en-US" sz="3600" i="1" smtClean="0">
                <a:latin typeface="Times New Roman" pitchFamily="18" charset="0"/>
              </a:rPr>
              <a:t>B</a:t>
            </a: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   A</a:t>
            </a:r>
            <a:r>
              <a:rPr lang="en-US" sz="3600" smtClean="0">
                <a:latin typeface="Times New Roman" pitchFamily="18" charset="0"/>
              </a:rPr>
              <a:t>={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   B</a:t>
            </a:r>
            <a:r>
              <a:rPr lang="en-US" sz="3600" smtClean="0">
                <a:latin typeface="Times New Roman" pitchFamily="18" charset="0"/>
              </a:rPr>
              <a:t>={</a:t>
            </a:r>
            <a:r>
              <a:rPr lang="en-US" sz="3600" i="1" smtClean="0">
                <a:latin typeface="Times New Roman" pitchFamily="18" charset="0"/>
              </a:rPr>
              <a:t>d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e</a:t>
            </a:r>
            <a:r>
              <a:rPr lang="en-US" sz="36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   R</a:t>
            </a:r>
            <a:r>
              <a:rPr lang="en-US" sz="3600" smtClean="0">
                <a:latin typeface="Times New Roman" pitchFamily="18" charset="0"/>
              </a:rPr>
              <a:t>={(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d</a:t>
            </a:r>
            <a:r>
              <a:rPr lang="en-US" sz="3600" smtClean="0">
                <a:latin typeface="Times New Roman" pitchFamily="18" charset="0"/>
              </a:rPr>
              <a:t>), (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e</a:t>
            </a:r>
            <a:r>
              <a:rPr lang="en-US" sz="3600" smtClean="0">
                <a:latin typeface="Times New Roman" pitchFamily="18" charset="0"/>
              </a:rPr>
              <a:t>), (</a:t>
            </a:r>
            <a:r>
              <a:rPr lang="en-US" sz="3600" i="1" smtClean="0">
                <a:latin typeface="Times New Roman" pitchFamily="18" charset="0"/>
              </a:rPr>
              <a:t>c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d</a:t>
            </a:r>
            <a:r>
              <a:rPr lang="en-US" sz="3600" smtClean="0">
                <a:latin typeface="Times New Roman" pitchFamily="18" charset="0"/>
              </a:rPr>
              <a:t>)}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Find the relation matrix for </a:t>
            </a:r>
            <a:r>
              <a:rPr lang="en-US" sz="3600" i="1" smtClean="0">
                <a:latin typeface="Times New Roman" pitchFamily="18" charset="0"/>
              </a:rPr>
              <a:t>R</a:t>
            </a:r>
            <a:endParaRPr lang="en-US" sz="3600" smtClean="0">
              <a:latin typeface="Times New Roman" pitchFamily="18" charset="0"/>
            </a:endParaRPr>
          </a:p>
          <a:p>
            <a:pPr eaLnBrk="1" hangingPunct="1"/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 Matrix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idx="1"/>
          </p:nvPr>
        </p:nvGraphicFramePr>
        <p:xfrm>
          <a:off x="769938" y="3635375"/>
          <a:ext cx="1847850" cy="2541588"/>
        </p:xfrm>
        <a:graphic>
          <a:graphicData uri="http://schemas.openxmlformats.org/presentationml/2006/ole">
            <p:oleObj spid="_x0000_s3074" name="Equation" r:id="rId3" imgW="406080" imgH="558720" progId="Equation.3">
              <p:embed/>
            </p:oleObj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09563" y="1201738"/>
            <a:ext cx="79883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</a:rPr>
              <a:t>Let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>
                <a:latin typeface="Times New Roman" pitchFamily="18" charset="0"/>
              </a:rPr>
              <a:t> be a relation from 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 to </a:t>
            </a:r>
            <a:r>
              <a:rPr lang="en-US" sz="3200" i="1">
                <a:latin typeface="Times New Roman" pitchFamily="18" charset="0"/>
              </a:rPr>
              <a:t>B</a:t>
            </a:r>
          </a:p>
          <a:p>
            <a:pPr lvl="1"/>
            <a:r>
              <a:rPr lang="en-US" sz="3200" i="1">
                <a:latin typeface="Times New Roman" pitchFamily="18" charset="0"/>
              </a:rPr>
              <a:t>   A</a:t>
            </a:r>
            <a:r>
              <a:rPr lang="en-US" sz="3200">
                <a:latin typeface="Times New Roman" pitchFamily="18" charset="0"/>
              </a:rPr>
              <a:t>={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c</a:t>
            </a:r>
            <a:r>
              <a:rPr lang="en-US" sz="3200">
                <a:latin typeface="Times New Roman" pitchFamily="18" charset="0"/>
              </a:rPr>
              <a:t>}</a:t>
            </a:r>
          </a:p>
          <a:p>
            <a:pPr lvl="1"/>
            <a:r>
              <a:rPr lang="en-US" sz="3200" i="1">
                <a:latin typeface="Times New Roman" pitchFamily="18" charset="0"/>
              </a:rPr>
              <a:t>   B</a:t>
            </a:r>
            <a:r>
              <a:rPr lang="en-US" sz="3200">
                <a:latin typeface="Times New Roman" pitchFamily="18" charset="0"/>
              </a:rPr>
              <a:t>={</a:t>
            </a:r>
            <a:r>
              <a:rPr lang="en-US" sz="3200" i="1">
                <a:latin typeface="Times New Roman" pitchFamily="18" charset="0"/>
              </a:rPr>
              <a:t>d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e</a:t>
            </a:r>
            <a:r>
              <a:rPr lang="en-US" sz="3200">
                <a:latin typeface="Times New Roman" pitchFamily="18" charset="0"/>
              </a:rPr>
              <a:t>}</a:t>
            </a:r>
          </a:p>
          <a:p>
            <a:pPr lvl="1"/>
            <a:r>
              <a:rPr lang="en-US" sz="3200" i="1">
                <a:latin typeface="Times New Roman" pitchFamily="18" charset="0"/>
              </a:rPr>
              <a:t>   R</a:t>
            </a:r>
            <a:r>
              <a:rPr lang="en-US" sz="3200">
                <a:latin typeface="Times New Roman" pitchFamily="18" charset="0"/>
              </a:rPr>
              <a:t>={(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d</a:t>
            </a:r>
            <a:r>
              <a:rPr lang="en-US" sz="3200">
                <a:latin typeface="Times New Roman" pitchFamily="18" charset="0"/>
              </a:rPr>
              <a:t>), (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e</a:t>
            </a:r>
            <a:r>
              <a:rPr lang="en-US" sz="3200">
                <a:latin typeface="Times New Roman" pitchFamily="18" charset="0"/>
              </a:rPr>
              <a:t>), (</a:t>
            </a:r>
            <a:r>
              <a:rPr lang="en-US" sz="3200" i="1">
                <a:latin typeface="Times New Roman" pitchFamily="18" charset="0"/>
              </a:rPr>
              <a:t>c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d</a:t>
            </a:r>
            <a:r>
              <a:rPr lang="en-US" sz="3200">
                <a:latin typeface="Times New Roman" pitchFamily="18" charset="0"/>
              </a:rPr>
              <a:t>)}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419475" y="3582988"/>
            <a:ext cx="5376863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Note that A is represented by the rows and B by the columns in the matrix.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Cell</a:t>
            </a:r>
            <a:r>
              <a:rPr lang="en-US" sz="3200" baseline="-25000">
                <a:latin typeface="Times New Roman" pitchFamily="18" charset="0"/>
              </a:rPr>
              <a:t>ij</a:t>
            </a:r>
            <a:r>
              <a:rPr lang="en-US" sz="3200">
                <a:latin typeface="Times New Roman" pitchFamily="18" charset="0"/>
              </a:rPr>
              <a:t> in the matrix contains a 1 iff </a:t>
            </a:r>
            <a:r>
              <a:rPr lang="en-US" sz="3200" i="1">
                <a:latin typeface="Times New Roman" pitchFamily="18" charset="0"/>
              </a:rPr>
              <a:t>a</a:t>
            </a:r>
            <a:r>
              <a:rPr lang="en-US" sz="3200" baseline="-25000">
                <a:latin typeface="Times New Roman" pitchFamily="18" charset="0"/>
              </a:rPr>
              <a:t>i</a:t>
            </a:r>
            <a:r>
              <a:rPr lang="en-US" sz="3200">
                <a:latin typeface="Times New Roman" pitchFamily="18" charset="0"/>
              </a:rPr>
              <a:t> is related to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 baseline="-25000">
                <a:latin typeface="Times New Roman" pitchFamily="18" charset="0"/>
              </a:rPr>
              <a:t>j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 Matrices and Properties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600200"/>
            <a:ext cx="8564563" cy="486251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binary relation on a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and let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smtClean="0">
                <a:latin typeface="Times New Roman" pitchFamily="18" charset="0"/>
              </a:rPr>
              <a:t> be the zero-one matrix for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reflexive</a:t>
            </a:r>
            <a:r>
              <a:rPr lang="en-US" sz="3600" smtClean="0">
                <a:latin typeface="Times New Roman" pitchFamily="18" charset="0"/>
              </a:rPr>
              <a:t> iff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i="1" baseline="-25000" smtClean="0">
                <a:latin typeface="Times New Roman" pitchFamily="18" charset="0"/>
              </a:rPr>
              <a:t>ii </a:t>
            </a:r>
            <a:r>
              <a:rPr lang="en-US" sz="3600" smtClean="0">
                <a:latin typeface="Times New Roman" pitchFamily="18" charset="0"/>
              </a:rPr>
              <a:t>= 1 for all </a:t>
            </a:r>
            <a:r>
              <a:rPr lang="en-US" sz="3600" i="1" smtClean="0">
                <a:latin typeface="Times New Roman" pitchFamily="18" charset="0"/>
              </a:rPr>
              <a:t>i</a:t>
            </a:r>
          </a:p>
          <a:p>
            <a:pPr lvl="1" eaLnBrk="1" hangingPunct="1"/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symmetric</a:t>
            </a:r>
            <a:r>
              <a:rPr lang="en-US" sz="3600" smtClean="0">
                <a:latin typeface="Times New Roman" pitchFamily="18" charset="0"/>
              </a:rPr>
              <a:t> iff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smtClean="0">
                <a:latin typeface="Times New Roman" pitchFamily="18" charset="0"/>
              </a:rPr>
              <a:t> is a symmetric matrix, i.e., </a:t>
            </a:r>
            <a:r>
              <a:rPr lang="en-US" sz="3600" i="1" smtClean="0">
                <a:latin typeface="Times New Roman" pitchFamily="18" charset="0"/>
              </a:rPr>
              <a:t>M </a:t>
            </a:r>
            <a:r>
              <a:rPr lang="en-US" sz="3600" smtClean="0">
                <a:latin typeface="Times New Roman" pitchFamily="18" charset="0"/>
              </a:rPr>
              <a:t>=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baseline="30000" smtClean="0">
                <a:latin typeface="Times New Roman" pitchFamily="18" charset="0"/>
              </a:rPr>
              <a:t>T</a:t>
            </a:r>
          </a:p>
          <a:p>
            <a:pPr lvl="1" eaLnBrk="1" hangingPunct="1"/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antisymmetric</a:t>
            </a:r>
            <a:r>
              <a:rPr lang="en-US" sz="3600" smtClean="0">
                <a:latin typeface="Times New Roman" pitchFamily="18" charset="0"/>
              </a:rPr>
              <a:t> if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i="1" baseline="-25000" smtClean="0">
                <a:latin typeface="Times New Roman" pitchFamily="18" charset="0"/>
              </a:rPr>
              <a:t>i j</a:t>
            </a:r>
            <a:r>
              <a:rPr lang="en-US" sz="3600" smtClean="0">
                <a:latin typeface="Times New Roman" pitchFamily="18" charset="0"/>
              </a:rPr>
              <a:t>= 0 or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i="1" baseline="-25000" smtClean="0">
                <a:latin typeface="Times New Roman" pitchFamily="18" charset="0"/>
              </a:rPr>
              <a:t>ji </a:t>
            </a:r>
            <a:r>
              <a:rPr lang="en-US" sz="3600" smtClean="0">
                <a:latin typeface="Times New Roman" pitchFamily="18" charset="0"/>
              </a:rPr>
              <a:t>= 0 for all </a:t>
            </a:r>
            <a:r>
              <a:rPr lang="en-US" sz="3600" i="1" smtClean="0">
                <a:latin typeface="Times New Roman" pitchFamily="18" charset="0"/>
              </a:rPr>
              <a:t>i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sz="3600" i="1" smtClean="0">
                <a:latin typeface="Times New Roman" pitchFamily="18" charset="0"/>
              </a:rPr>
              <a:t>j</a:t>
            </a:r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 Matrices and Properties</a:t>
            </a:r>
          </a:p>
        </p:txBody>
      </p:sp>
      <p:pic>
        <p:nvPicPr>
          <p:cNvPr id="41987" name="Picture 5" descr="08_3_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9563" y="1470025"/>
            <a:ext cx="8410575" cy="48895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588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431925"/>
            <a:ext cx="8448675" cy="922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Suppose that the relation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on a set is represented by the matrix </a:t>
            </a:r>
            <a:r>
              <a:rPr lang="en-US" sz="3600" i="1" smtClean="0">
                <a:latin typeface="Times New Roman" pitchFamily="18" charset="0"/>
              </a:rPr>
              <a:t>M</a:t>
            </a:r>
            <a:r>
              <a:rPr lang="en-US" sz="3600" i="1" baseline="-25000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3205163"/>
            <a:ext cx="2587625" cy="1747837"/>
            <a:chOff x="2007" y="2462"/>
            <a:chExt cx="1630" cy="1101"/>
          </a:xfrm>
        </p:grpSpPr>
        <p:sp>
          <p:nvSpPr>
            <p:cNvPr id="43015" name="Rectangle 5"/>
            <p:cNvSpPr>
              <a:spLocks noChangeArrowheads="1"/>
            </p:cNvSpPr>
            <p:nvPr/>
          </p:nvSpPr>
          <p:spPr bwMode="auto">
            <a:xfrm>
              <a:off x="3539" y="3212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3539" y="2968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17" name="Rectangle 7"/>
            <p:cNvSpPr>
              <a:spLocks noChangeArrowheads="1"/>
            </p:cNvSpPr>
            <p:nvPr/>
          </p:nvSpPr>
          <p:spPr bwMode="auto">
            <a:xfrm>
              <a:off x="3539" y="2717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18" name="Rectangle 8"/>
            <p:cNvSpPr>
              <a:spLocks noChangeArrowheads="1"/>
            </p:cNvSpPr>
            <p:nvPr/>
          </p:nvSpPr>
          <p:spPr bwMode="auto">
            <a:xfrm>
              <a:off x="3539" y="3256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û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19" name="Rectangle 9"/>
            <p:cNvSpPr>
              <a:spLocks noChangeArrowheads="1"/>
            </p:cNvSpPr>
            <p:nvPr/>
          </p:nvSpPr>
          <p:spPr bwMode="auto">
            <a:xfrm>
              <a:off x="3539" y="2465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ù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0" name="Rectangle 10"/>
            <p:cNvSpPr>
              <a:spLocks noChangeArrowheads="1"/>
            </p:cNvSpPr>
            <p:nvPr/>
          </p:nvSpPr>
          <p:spPr bwMode="auto">
            <a:xfrm>
              <a:off x="2622" y="3212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1" name="Rectangle 11"/>
            <p:cNvSpPr>
              <a:spLocks noChangeArrowheads="1"/>
            </p:cNvSpPr>
            <p:nvPr/>
          </p:nvSpPr>
          <p:spPr bwMode="auto">
            <a:xfrm>
              <a:off x="2622" y="2968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2622" y="2717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3" name="Rectangle 13"/>
            <p:cNvSpPr>
              <a:spLocks noChangeArrowheads="1"/>
            </p:cNvSpPr>
            <p:nvPr/>
          </p:nvSpPr>
          <p:spPr bwMode="auto">
            <a:xfrm>
              <a:off x="2622" y="3256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ë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4" name="Rectangle 14"/>
            <p:cNvSpPr>
              <a:spLocks noChangeArrowheads="1"/>
            </p:cNvSpPr>
            <p:nvPr/>
          </p:nvSpPr>
          <p:spPr bwMode="auto">
            <a:xfrm>
              <a:off x="2622" y="2465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é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5" name="Rectangle 15"/>
            <p:cNvSpPr>
              <a:spLocks noChangeArrowheads="1"/>
            </p:cNvSpPr>
            <p:nvPr/>
          </p:nvSpPr>
          <p:spPr bwMode="auto">
            <a:xfrm>
              <a:off x="2418" y="2816"/>
              <a:ext cx="1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=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6" name="Rectangle 16"/>
            <p:cNvSpPr>
              <a:spLocks noChangeArrowheads="1"/>
            </p:cNvSpPr>
            <p:nvPr/>
          </p:nvSpPr>
          <p:spPr bwMode="auto">
            <a:xfrm>
              <a:off x="3404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7" name="Rectangle 17"/>
            <p:cNvSpPr>
              <a:spLocks noChangeArrowheads="1"/>
            </p:cNvSpPr>
            <p:nvPr/>
          </p:nvSpPr>
          <p:spPr bwMode="auto">
            <a:xfrm>
              <a:off x="3062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8" name="Rectangle 18"/>
            <p:cNvSpPr>
              <a:spLocks noChangeArrowheads="1"/>
            </p:cNvSpPr>
            <p:nvPr/>
          </p:nvSpPr>
          <p:spPr bwMode="auto">
            <a:xfrm>
              <a:off x="2722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0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29" name="Rectangle 19"/>
            <p:cNvSpPr>
              <a:spLocks noChangeArrowheads="1"/>
            </p:cNvSpPr>
            <p:nvPr/>
          </p:nvSpPr>
          <p:spPr bwMode="auto">
            <a:xfrm>
              <a:off x="3404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3062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2720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3406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0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3062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2720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3035" name="Rectangle 25"/>
            <p:cNvSpPr>
              <a:spLocks noChangeArrowheads="1"/>
            </p:cNvSpPr>
            <p:nvPr/>
          </p:nvSpPr>
          <p:spPr bwMode="auto">
            <a:xfrm>
              <a:off x="2255" y="3030"/>
              <a:ext cx="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latin typeface="Bookman Old Style" pitchFamily="18" charset="0"/>
                </a:rPr>
                <a:t>R</a:t>
              </a:r>
              <a:endParaRPr lang="en-US" sz="2400">
                <a:latin typeface="Bookman Old Style" pitchFamily="18" charset="0"/>
              </a:endParaRPr>
            </a:p>
          </p:txBody>
        </p:sp>
        <p:sp>
          <p:nvSpPr>
            <p:cNvPr id="43036" name="Rectangle 26"/>
            <p:cNvSpPr>
              <a:spLocks noChangeArrowheads="1"/>
            </p:cNvSpPr>
            <p:nvPr/>
          </p:nvSpPr>
          <p:spPr bwMode="auto">
            <a:xfrm>
              <a:off x="2007" y="2845"/>
              <a:ext cx="22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latin typeface="Bookman Old Style" pitchFamily="18" charset="0"/>
                </a:rPr>
                <a:t>M</a:t>
              </a:r>
              <a:endParaRPr lang="en-US" sz="2400">
                <a:latin typeface="Bookman Old Style" pitchFamily="18" charset="0"/>
              </a:endParaRPr>
            </a:p>
          </p:txBody>
        </p:sp>
      </p:grpSp>
      <p:sp>
        <p:nvSpPr>
          <p:cNvPr id="43013" name="Rectangle 27"/>
          <p:cNvSpPr>
            <a:spLocks noChangeArrowheads="1"/>
          </p:cNvSpPr>
          <p:nvPr/>
        </p:nvSpPr>
        <p:spPr bwMode="auto">
          <a:xfrm>
            <a:off x="457200" y="5257800"/>
            <a:ext cx="841692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sz="3600">
                <a:latin typeface="Times New Roman" pitchFamily="18" charset="0"/>
              </a:rPr>
              <a:t>Is </a:t>
            </a:r>
            <a:r>
              <a:rPr lang="en-US" sz="3600" i="1">
                <a:latin typeface="Times New Roman" pitchFamily="18" charset="0"/>
              </a:rPr>
              <a:t>R</a:t>
            </a:r>
            <a:r>
              <a:rPr lang="en-US" sz="3600">
                <a:latin typeface="Times New Roman" pitchFamily="18" charset="0"/>
              </a:rPr>
              <a:t> reflexive, symmetric, and / or antisymmetric?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5950" y="1277938"/>
            <a:ext cx="2587625" cy="1747837"/>
            <a:chOff x="2007" y="2462"/>
            <a:chExt cx="1630" cy="1101"/>
          </a:xfrm>
        </p:grpSpPr>
        <p:sp>
          <p:nvSpPr>
            <p:cNvPr id="44039" name="Rectangle 5"/>
            <p:cNvSpPr>
              <a:spLocks noChangeArrowheads="1"/>
            </p:cNvSpPr>
            <p:nvPr/>
          </p:nvSpPr>
          <p:spPr bwMode="auto">
            <a:xfrm>
              <a:off x="3539" y="3212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0" name="Rectangle 6"/>
            <p:cNvSpPr>
              <a:spLocks noChangeArrowheads="1"/>
            </p:cNvSpPr>
            <p:nvPr/>
          </p:nvSpPr>
          <p:spPr bwMode="auto">
            <a:xfrm>
              <a:off x="3539" y="2968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1" name="Rectangle 7"/>
            <p:cNvSpPr>
              <a:spLocks noChangeArrowheads="1"/>
            </p:cNvSpPr>
            <p:nvPr/>
          </p:nvSpPr>
          <p:spPr bwMode="auto">
            <a:xfrm>
              <a:off x="3539" y="2717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ú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2" name="Rectangle 8"/>
            <p:cNvSpPr>
              <a:spLocks noChangeArrowheads="1"/>
            </p:cNvSpPr>
            <p:nvPr/>
          </p:nvSpPr>
          <p:spPr bwMode="auto">
            <a:xfrm>
              <a:off x="3539" y="3256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û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3" name="Rectangle 9"/>
            <p:cNvSpPr>
              <a:spLocks noChangeArrowheads="1"/>
            </p:cNvSpPr>
            <p:nvPr/>
          </p:nvSpPr>
          <p:spPr bwMode="auto">
            <a:xfrm>
              <a:off x="3539" y="2465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ù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4" name="Rectangle 10"/>
            <p:cNvSpPr>
              <a:spLocks noChangeArrowheads="1"/>
            </p:cNvSpPr>
            <p:nvPr/>
          </p:nvSpPr>
          <p:spPr bwMode="auto">
            <a:xfrm>
              <a:off x="2622" y="3212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5" name="Rectangle 11"/>
            <p:cNvSpPr>
              <a:spLocks noChangeArrowheads="1"/>
            </p:cNvSpPr>
            <p:nvPr/>
          </p:nvSpPr>
          <p:spPr bwMode="auto">
            <a:xfrm>
              <a:off x="2622" y="2968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6" name="Rectangle 12"/>
            <p:cNvSpPr>
              <a:spLocks noChangeArrowheads="1"/>
            </p:cNvSpPr>
            <p:nvPr/>
          </p:nvSpPr>
          <p:spPr bwMode="auto">
            <a:xfrm>
              <a:off x="2622" y="2717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ê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7" name="Rectangle 13"/>
            <p:cNvSpPr>
              <a:spLocks noChangeArrowheads="1"/>
            </p:cNvSpPr>
            <p:nvPr/>
          </p:nvSpPr>
          <p:spPr bwMode="auto">
            <a:xfrm>
              <a:off x="2622" y="3256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ë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8" name="Rectangle 14"/>
            <p:cNvSpPr>
              <a:spLocks noChangeArrowheads="1"/>
            </p:cNvSpPr>
            <p:nvPr/>
          </p:nvSpPr>
          <p:spPr bwMode="auto">
            <a:xfrm>
              <a:off x="2622" y="2465"/>
              <a:ext cx="9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é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49" name="Rectangle 15"/>
            <p:cNvSpPr>
              <a:spLocks noChangeArrowheads="1"/>
            </p:cNvSpPr>
            <p:nvPr/>
          </p:nvSpPr>
          <p:spPr bwMode="auto">
            <a:xfrm>
              <a:off x="2418" y="2816"/>
              <a:ext cx="14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Symbol" pitchFamily="18" charset="2"/>
                </a:rPr>
                <a:t>=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0" name="Rectangle 16"/>
            <p:cNvSpPr>
              <a:spLocks noChangeArrowheads="1"/>
            </p:cNvSpPr>
            <p:nvPr/>
          </p:nvSpPr>
          <p:spPr bwMode="auto">
            <a:xfrm>
              <a:off x="3404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1" name="Rectangle 17"/>
            <p:cNvSpPr>
              <a:spLocks noChangeArrowheads="1"/>
            </p:cNvSpPr>
            <p:nvPr/>
          </p:nvSpPr>
          <p:spPr bwMode="auto">
            <a:xfrm>
              <a:off x="3062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2" name="Rectangle 18"/>
            <p:cNvSpPr>
              <a:spLocks noChangeArrowheads="1"/>
            </p:cNvSpPr>
            <p:nvPr/>
          </p:nvSpPr>
          <p:spPr bwMode="auto">
            <a:xfrm>
              <a:off x="2722" y="3229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0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3" name="Rectangle 19"/>
            <p:cNvSpPr>
              <a:spLocks noChangeArrowheads="1"/>
            </p:cNvSpPr>
            <p:nvPr/>
          </p:nvSpPr>
          <p:spPr bwMode="auto">
            <a:xfrm>
              <a:off x="3404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4" name="Rectangle 20"/>
            <p:cNvSpPr>
              <a:spLocks noChangeArrowheads="1"/>
            </p:cNvSpPr>
            <p:nvPr/>
          </p:nvSpPr>
          <p:spPr bwMode="auto">
            <a:xfrm>
              <a:off x="3062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5" name="Rectangle 21"/>
            <p:cNvSpPr>
              <a:spLocks noChangeArrowheads="1"/>
            </p:cNvSpPr>
            <p:nvPr/>
          </p:nvSpPr>
          <p:spPr bwMode="auto">
            <a:xfrm>
              <a:off x="2720" y="2845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6" name="Rectangle 22"/>
            <p:cNvSpPr>
              <a:spLocks noChangeArrowheads="1"/>
            </p:cNvSpPr>
            <p:nvPr/>
          </p:nvSpPr>
          <p:spPr bwMode="auto">
            <a:xfrm>
              <a:off x="3406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0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7" name="Rectangle 23"/>
            <p:cNvSpPr>
              <a:spLocks noChangeArrowheads="1"/>
            </p:cNvSpPr>
            <p:nvPr/>
          </p:nvSpPr>
          <p:spPr bwMode="auto">
            <a:xfrm>
              <a:off x="3062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8" name="Rectangle 24"/>
            <p:cNvSpPr>
              <a:spLocks noChangeArrowheads="1"/>
            </p:cNvSpPr>
            <p:nvPr/>
          </p:nvSpPr>
          <p:spPr bwMode="auto">
            <a:xfrm>
              <a:off x="2720" y="2462"/>
              <a:ext cx="12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>
                  <a:latin typeface="Times New Roman" pitchFamily="18" charset="0"/>
                </a:rPr>
                <a:t>1</a:t>
              </a:r>
              <a:endParaRPr lang="en-US" sz="2400">
                <a:latin typeface="Book Antiqua" pitchFamily="18" charset="0"/>
              </a:endParaRPr>
            </a:p>
          </p:txBody>
        </p:sp>
        <p:sp>
          <p:nvSpPr>
            <p:cNvPr id="44059" name="Rectangle 25"/>
            <p:cNvSpPr>
              <a:spLocks noChangeArrowheads="1"/>
            </p:cNvSpPr>
            <p:nvPr/>
          </p:nvSpPr>
          <p:spPr bwMode="auto">
            <a:xfrm>
              <a:off x="2255" y="3030"/>
              <a:ext cx="8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i="1">
                  <a:latin typeface="Bookman Old Style" pitchFamily="18" charset="0"/>
                </a:rPr>
                <a:t>R</a:t>
              </a:r>
              <a:endParaRPr lang="en-US" sz="2400">
                <a:latin typeface="Bookman Old Style" pitchFamily="18" charset="0"/>
              </a:endParaRPr>
            </a:p>
          </p:txBody>
        </p:sp>
        <p:sp>
          <p:nvSpPr>
            <p:cNvPr id="44060" name="Rectangle 26"/>
            <p:cNvSpPr>
              <a:spLocks noChangeArrowheads="1"/>
            </p:cNvSpPr>
            <p:nvPr/>
          </p:nvSpPr>
          <p:spPr bwMode="auto">
            <a:xfrm>
              <a:off x="2007" y="2845"/>
              <a:ext cx="22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>
                  <a:latin typeface="Bookman Old Style" pitchFamily="18" charset="0"/>
                </a:rPr>
                <a:t>M</a:t>
              </a:r>
              <a:endParaRPr lang="en-US" sz="2400">
                <a:latin typeface="Bookman Old Style" pitchFamily="18" charset="0"/>
              </a:endParaRPr>
            </a:p>
          </p:txBody>
        </p:sp>
      </p:grpSp>
      <p:sp>
        <p:nvSpPr>
          <p:cNvPr id="44036" name="Rectangle 27"/>
          <p:cNvSpPr>
            <a:spLocks noChangeArrowheads="1"/>
          </p:cNvSpPr>
          <p:nvPr/>
        </p:nvSpPr>
        <p:spPr bwMode="auto">
          <a:xfrm>
            <a:off x="193675" y="3352800"/>
            <a:ext cx="8602663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sz="2400">
                <a:latin typeface="Times New Roman" pitchFamily="18" charset="0"/>
              </a:rPr>
              <a:t>All the diagonal elements = 1, so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is reflexive.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sz="2400">
                <a:latin typeface="Times New Roman" pitchFamily="18" charset="0"/>
              </a:rPr>
              <a:t>The lower left triangle of the matrix = the upper right triangle, so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is symmetric.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•"/>
            </a:pPr>
            <a:r>
              <a:rPr lang="en-US" sz="2400">
                <a:latin typeface="Times New Roman" pitchFamily="18" charset="0"/>
              </a:rPr>
              <a:t>To be antisymmetric, it must be the case that no more than one element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in a symmetric position on either side of the diagonal = 1.  But </a:t>
            </a:r>
            <a:r>
              <a:rPr lang="en-US" sz="2400" i="1">
                <a:latin typeface="Times New Roman" pitchFamily="18" charset="0"/>
              </a:rPr>
              <a:t>M</a:t>
            </a:r>
            <a:r>
              <a:rPr lang="en-US" sz="2400" baseline="-25000">
                <a:latin typeface="Times New Roman" pitchFamily="18" charset="0"/>
              </a:rPr>
              <a:t>23</a:t>
            </a:r>
            <a:r>
              <a:rPr lang="en-US" sz="2400">
                <a:latin typeface="Times New Roman" pitchFamily="18" charset="0"/>
              </a:rPr>
              <a:t> = </a:t>
            </a:r>
            <a:r>
              <a:rPr lang="en-US" sz="2400" i="1">
                <a:latin typeface="Times New Roman" pitchFamily="18" charset="0"/>
              </a:rPr>
              <a:t>M</a:t>
            </a:r>
            <a:r>
              <a:rPr lang="en-US" sz="2400" baseline="-25000">
                <a:latin typeface="Times New Roman" pitchFamily="18" charset="0"/>
              </a:rPr>
              <a:t>32</a:t>
            </a:r>
            <a:r>
              <a:rPr lang="en-US" sz="2400">
                <a:latin typeface="Times New Roman" pitchFamily="18" charset="0"/>
              </a:rPr>
              <a:t> = 1.  So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is not antisymmetric.</a:t>
            </a:r>
          </a:p>
        </p:txBody>
      </p:sp>
      <p:sp>
        <p:nvSpPr>
          <p:cNvPr id="44037" name="Text Box 30"/>
          <p:cNvSpPr txBox="1">
            <a:spLocks noChangeArrowheads="1"/>
          </p:cNvSpPr>
          <p:nvPr/>
        </p:nvSpPr>
        <p:spPr bwMode="auto">
          <a:xfrm>
            <a:off x="4610100" y="1239838"/>
            <a:ext cx="4070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Is </a:t>
            </a:r>
            <a:r>
              <a:rPr lang="en-US" sz="3600" i="1">
                <a:latin typeface="Times New Roman" pitchFamily="18" charset="0"/>
              </a:rPr>
              <a:t>R</a:t>
            </a:r>
            <a:r>
              <a:rPr lang="en-US" sz="3600">
                <a:latin typeface="Times New Roman" pitchFamily="18" charset="0"/>
              </a:rPr>
              <a:t> reflexive? </a:t>
            </a:r>
          </a:p>
          <a:p>
            <a:r>
              <a:rPr lang="en-US" sz="3600">
                <a:latin typeface="Times New Roman" pitchFamily="18" charset="0"/>
              </a:rPr>
              <a:t>Is </a:t>
            </a:r>
            <a:r>
              <a:rPr lang="en-US" sz="3600" i="1">
                <a:latin typeface="Times New Roman" pitchFamily="18" charset="0"/>
              </a:rPr>
              <a:t>R</a:t>
            </a:r>
            <a:r>
              <a:rPr lang="en-US" sz="3600">
                <a:latin typeface="Times New Roman" pitchFamily="18" charset="0"/>
              </a:rPr>
              <a:t> symmetric? </a:t>
            </a:r>
          </a:p>
          <a:p>
            <a:r>
              <a:rPr lang="en-US" sz="3600">
                <a:latin typeface="Times New Roman" pitchFamily="18" charset="0"/>
              </a:rPr>
              <a:t>Is </a:t>
            </a:r>
            <a:r>
              <a:rPr lang="en-US" sz="3600" i="1">
                <a:latin typeface="Times New Roman" pitchFamily="18" charset="0"/>
              </a:rPr>
              <a:t>R</a:t>
            </a:r>
            <a:r>
              <a:rPr lang="en-US" sz="3600">
                <a:latin typeface="Times New Roman" pitchFamily="18" charset="0"/>
              </a:rPr>
              <a:t> antisymmetric?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03200"/>
            <a:ext cx="8718550" cy="960438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Representing Relations Using Digraphs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Represent: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each element of the set by a point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each ordered pair using an arc with its direction indicated by an arrow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03200"/>
            <a:ext cx="8718550" cy="960438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Representing Relations Using Digraphs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600200"/>
            <a:ext cx="8524875" cy="50165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A </a:t>
            </a:r>
            <a:r>
              <a:rPr lang="en-US" sz="3600" i="1" dirty="0" smtClean="0">
                <a:latin typeface="Times New Roman" pitchFamily="18" charset="0"/>
              </a:rPr>
              <a:t>directed graph</a:t>
            </a:r>
            <a:r>
              <a:rPr lang="en-US" sz="3600" dirty="0" smtClean="0">
                <a:latin typeface="Times New Roman" pitchFamily="18" charset="0"/>
              </a:rPr>
              <a:t> (or </a:t>
            </a:r>
            <a:r>
              <a:rPr lang="en-US" sz="3600" i="1" dirty="0" smtClean="0">
                <a:latin typeface="Times New Roman" pitchFamily="18" charset="0"/>
              </a:rPr>
              <a:t>digraph</a:t>
            </a:r>
            <a:r>
              <a:rPr lang="en-US" sz="3600" dirty="0" smtClean="0">
                <a:latin typeface="Times New Roman" pitchFamily="18" charset="0"/>
              </a:rPr>
              <a:t>) consists of a set V of </a:t>
            </a:r>
            <a:r>
              <a:rPr lang="en-US" sz="3600" i="1" dirty="0" smtClean="0">
                <a:latin typeface="Times New Roman" pitchFamily="18" charset="0"/>
              </a:rPr>
              <a:t>vertices</a:t>
            </a:r>
            <a:r>
              <a:rPr lang="en-US" sz="3600" dirty="0" smtClean="0">
                <a:latin typeface="Times New Roman" pitchFamily="18" charset="0"/>
              </a:rPr>
              <a:t> (or </a:t>
            </a:r>
            <a:r>
              <a:rPr lang="en-US" sz="3600" i="1" dirty="0" smtClean="0">
                <a:latin typeface="Times New Roman" pitchFamily="18" charset="0"/>
              </a:rPr>
              <a:t>nodes</a:t>
            </a:r>
            <a:r>
              <a:rPr lang="en-US" sz="3600" dirty="0" smtClean="0">
                <a:latin typeface="Times New Roman" pitchFamily="18" charset="0"/>
              </a:rPr>
              <a:t>) together with a set E of </a:t>
            </a:r>
            <a:r>
              <a:rPr lang="en-US" sz="3600" u="sng" dirty="0" smtClean="0">
                <a:latin typeface="Times New Roman" pitchFamily="18" charset="0"/>
              </a:rPr>
              <a:t>ordered pairs</a:t>
            </a:r>
            <a:r>
              <a:rPr lang="en-US" sz="3600" dirty="0" smtClean="0">
                <a:latin typeface="Times New Roman" pitchFamily="18" charset="0"/>
              </a:rPr>
              <a:t> of elements of V called </a:t>
            </a:r>
            <a:r>
              <a:rPr lang="en-US" sz="3600" i="1" dirty="0" smtClean="0">
                <a:latin typeface="Times New Roman" pitchFamily="18" charset="0"/>
              </a:rPr>
              <a:t>edges</a:t>
            </a:r>
            <a:r>
              <a:rPr lang="en-US" sz="3600" dirty="0" smtClean="0">
                <a:latin typeface="Times New Roman" pitchFamily="18" charset="0"/>
              </a:rPr>
              <a:t> (or </a:t>
            </a:r>
            <a:r>
              <a:rPr lang="en-US" sz="3600" i="1" dirty="0" smtClean="0">
                <a:latin typeface="Times New Roman" pitchFamily="18" charset="0"/>
              </a:rPr>
              <a:t>arcs</a:t>
            </a:r>
            <a:r>
              <a:rPr lang="en-US" sz="3600" dirty="0" smtClean="0">
                <a:latin typeface="Times New Roman" pitchFamily="18" charset="0"/>
              </a:rPr>
              <a:t>).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The vertex </a:t>
            </a:r>
            <a:r>
              <a:rPr lang="en-US" sz="3600" i="1" dirty="0" smtClean="0">
                <a:latin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</a:rPr>
              <a:t> is called the </a:t>
            </a:r>
            <a:r>
              <a:rPr lang="en-US" sz="3600" i="1" dirty="0" smtClean="0">
                <a:latin typeface="Times New Roman" pitchFamily="18" charset="0"/>
              </a:rPr>
              <a:t>initial vertex</a:t>
            </a:r>
            <a:r>
              <a:rPr lang="en-US" sz="3600" dirty="0" smtClean="0">
                <a:latin typeface="Times New Roman" pitchFamily="18" charset="0"/>
              </a:rPr>
              <a:t> of the edge (</a:t>
            </a:r>
            <a:r>
              <a:rPr lang="en-US" sz="3600" i="1" dirty="0" smtClean="0">
                <a:latin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</a:rPr>
              <a:t>, </a:t>
            </a:r>
            <a:r>
              <a:rPr lang="en-US" sz="3600" i="1" dirty="0" smtClean="0">
                <a:latin typeface="Times New Roman" pitchFamily="18" charset="0"/>
              </a:rPr>
              <a:t>b</a:t>
            </a:r>
            <a:r>
              <a:rPr lang="en-US" sz="3600" dirty="0" smtClean="0">
                <a:latin typeface="Times New Roman" pitchFamily="18" charset="0"/>
              </a:rPr>
              <a:t>).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The vertex b is called the </a:t>
            </a:r>
            <a:r>
              <a:rPr lang="en-US" sz="3600" i="1" dirty="0" smtClean="0">
                <a:latin typeface="Times New Roman" pitchFamily="18" charset="0"/>
              </a:rPr>
              <a:t>terminal vertex</a:t>
            </a:r>
            <a:r>
              <a:rPr lang="en-US" sz="3600" dirty="0" smtClean="0">
                <a:latin typeface="Times New Roman" pitchFamily="18" charset="0"/>
              </a:rPr>
              <a:t> of the edge (</a:t>
            </a:r>
            <a:r>
              <a:rPr lang="en-US" sz="3600" i="1" dirty="0" smtClean="0">
                <a:latin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</a:rPr>
              <a:t>, </a:t>
            </a:r>
            <a:r>
              <a:rPr lang="en-US" sz="3600" i="1" dirty="0" smtClean="0">
                <a:latin typeface="Times New Roman" pitchFamily="18" charset="0"/>
              </a:rPr>
              <a:t>b</a:t>
            </a:r>
            <a:r>
              <a:rPr lang="en-US" sz="3600" dirty="0" smtClean="0">
                <a:latin typeface="Times New Roman" pitchFamily="18" charset="0"/>
              </a:rPr>
              <a:t>).</a:t>
            </a:r>
          </a:p>
          <a:p>
            <a:pPr eaLnBrk="1" hangingPunct="1"/>
            <a:endParaRPr lang="en-US" sz="4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393825"/>
            <a:ext cx="8664575" cy="5146675"/>
          </a:xfrm>
        </p:spPr>
        <p:txBody>
          <a:bodyPr lIns="0" rIns="0"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3000" i="1" smtClean="0">
                <a:latin typeface="Times New Roman" pitchFamily="18" charset="0"/>
              </a:rPr>
              <a:t>      A</a:t>
            </a:r>
            <a:r>
              <a:rPr lang="en-US" sz="3000" smtClean="0">
                <a:latin typeface="Times New Roman" pitchFamily="18" charset="0"/>
              </a:rPr>
              <a:t> = {0,1,2}</a:t>
            </a:r>
          </a:p>
          <a:p>
            <a:pPr eaLnBrk="1" hangingPunct="1">
              <a:buFontTx/>
              <a:buNone/>
            </a:pPr>
            <a:r>
              <a:rPr lang="en-US" sz="3000" i="1" smtClean="0">
                <a:latin typeface="Times New Roman" pitchFamily="18" charset="0"/>
              </a:rPr>
              <a:t>      B </a:t>
            </a:r>
            <a:r>
              <a:rPr lang="en-US" sz="3000" smtClean="0">
                <a:latin typeface="Times New Roman" pitchFamily="18" charset="0"/>
              </a:rPr>
              <a:t>= {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3000" i="1" smtClean="0">
                <a:latin typeface="Times New Roman" pitchFamily="18" charset="0"/>
                <a:sym typeface="Symbol" pitchFamily="18" charset="2"/>
              </a:rPr>
              <a:t>      A</a:t>
            </a:r>
            <a:r>
              <a:rPr lang="en-US" sz="3000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sz="3000" i="1" smtClean="0">
                <a:latin typeface="Times New Roman" pitchFamily="18" charset="0"/>
                <a:sym typeface="Symbol" pitchFamily="18" charset="2"/>
              </a:rPr>
              <a:t>B = </a:t>
            </a:r>
            <a:r>
              <a:rPr lang="en-US" sz="3000" smtClean="0">
                <a:latin typeface="Times New Roman" pitchFamily="18" charset="0"/>
              </a:rPr>
              <a:t>{(0,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), (0,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), (1,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), (1,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), (2,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), (2,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)}</a:t>
            </a:r>
          </a:p>
          <a:p>
            <a:pPr eaLnBrk="1" hangingPunct="1"/>
            <a:r>
              <a:rPr lang="en-US" sz="3000" smtClean="0">
                <a:latin typeface="Times New Roman" pitchFamily="18" charset="0"/>
              </a:rPr>
              <a:t>Then </a:t>
            </a:r>
            <a:r>
              <a:rPr lang="en-US" sz="3000" i="1" smtClean="0">
                <a:latin typeface="Times New Roman" pitchFamily="18" charset="0"/>
              </a:rPr>
              <a:t>R</a:t>
            </a:r>
            <a:r>
              <a:rPr lang="en-US" sz="3000" smtClean="0">
                <a:latin typeface="Times New Roman" pitchFamily="18" charset="0"/>
              </a:rPr>
              <a:t> = {(0,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), (0,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), (1,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), (2,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)} is a </a:t>
            </a:r>
            <a:r>
              <a:rPr lang="en-US" sz="3000" i="1" smtClean="0">
                <a:latin typeface="Times New Roman" pitchFamily="18" charset="0"/>
              </a:rPr>
              <a:t>relation</a:t>
            </a:r>
            <a:r>
              <a:rPr lang="en-US" sz="3000" smtClean="0">
                <a:latin typeface="Times New Roman" pitchFamily="18" charset="0"/>
              </a:rPr>
              <a:t> from </a:t>
            </a:r>
            <a:r>
              <a:rPr lang="en-US" sz="3000" i="1" smtClean="0">
                <a:latin typeface="Times New Roman" pitchFamily="18" charset="0"/>
              </a:rPr>
              <a:t>A</a:t>
            </a:r>
            <a:r>
              <a:rPr lang="en-US" sz="3000" smtClean="0">
                <a:latin typeface="Times New Roman" pitchFamily="18" charset="0"/>
              </a:rPr>
              <a:t> to </a:t>
            </a:r>
            <a:r>
              <a:rPr lang="en-US" sz="3000" i="1" smtClean="0">
                <a:latin typeface="Times New Roman" pitchFamily="18" charset="0"/>
              </a:rPr>
              <a:t>B</a:t>
            </a:r>
            <a:r>
              <a:rPr lang="en-US" sz="3000" smtClean="0">
                <a:latin typeface="Times New Roman" pitchFamily="18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000" smtClean="0">
                <a:latin typeface="Times New Roman" pitchFamily="18" charset="0"/>
              </a:rPr>
              <a:t>Can we write    0</a:t>
            </a:r>
            <a:r>
              <a:rPr lang="en-US" sz="3000" i="1" smtClean="0">
                <a:latin typeface="Times New Roman" pitchFamily="18" charset="0"/>
              </a:rPr>
              <a:t>Ra</a:t>
            </a:r>
            <a:r>
              <a:rPr lang="en-US" sz="3000" smtClean="0">
                <a:latin typeface="Times New Roman" pitchFamily="18" charset="0"/>
              </a:rPr>
              <a:t> ?		</a:t>
            </a:r>
            <a:r>
              <a:rPr lang="en-US" sz="3000" i="1" smtClean="0">
                <a:latin typeface="Times New Roman" pitchFamily="18" charset="0"/>
              </a:rPr>
              <a:t>yes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000" smtClean="0">
                <a:latin typeface="Times New Roman" pitchFamily="18" charset="0"/>
              </a:rPr>
              <a:t>Can we write    2</a:t>
            </a:r>
            <a:r>
              <a:rPr lang="en-US" sz="3000" i="1" smtClean="0">
                <a:latin typeface="Times New Roman" pitchFamily="18" charset="0"/>
              </a:rPr>
              <a:t>Rb</a:t>
            </a:r>
            <a:r>
              <a:rPr lang="en-US" sz="3000" smtClean="0">
                <a:latin typeface="Times New Roman" pitchFamily="18" charset="0"/>
              </a:rPr>
              <a:t> ?		</a:t>
            </a:r>
            <a:r>
              <a:rPr lang="en-US" sz="3000" i="1" smtClean="0">
                <a:latin typeface="Times New Roman" pitchFamily="18" charset="0"/>
              </a:rPr>
              <a:t>yes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3000" smtClean="0">
                <a:latin typeface="Times New Roman" pitchFamily="18" charset="0"/>
              </a:rPr>
              <a:t>Can we write    1</a:t>
            </a:r>
            <a:r>
              <a:rPr lang="en-US" sz="3000" i="1" smtClean="0">
                <a:latin typeface="Times New Roman" pitchFamily="18" charset="0"/>
              </a:rPr>
              <a:t>Rb</a:t>
            </a:r>
            <a:r>
              <a:rPr lang="en-US" sz="3000" smtClean="0">
                <a:latin typeface="Times New Roman" pitchFamily="18" charset="0"/>
              </a:rPr>
              <a:t> ?		</a:t>
            </a:r>
            <a:r>
              <a:rPr lang="en-US" sz="3000" i="1" smtClean="0">
                <a:latin typeface="Times New Roman" pitchFamily="18" charset="0"/>
              </a:rPr>
              <a:t>no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 flipV="1">
            <a:off x="2843213" y="4311650"/>
            <a:ext cx="2151062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 flipV="1">
            <a:off x="5686425" y="4273550"/>
            <a:ext cx="346075" cy="119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55725"/>
            <a:ext cx="8524875" cy="2419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Let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be a relation on set </a:t>
            </a:r>
            <a:r>
              <a:rPr lang="en-US" i="1" smtClean="0">
                <a:latin typeface="Times New Roman" pitchFamily="18" charset="0"/>
              </a:rPr>
              <a:t>A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latin typeface="Times New Roman" pitchFamily="18" charset="0"/>
              </a:rPr>
              <a:t>   A</a:t>
            </a:r>
            <a:r>
              <a:rPr lang="en-US" smtClean="0">
                <a:latin typeface="Times New Roman" pitchFamily="18" charset="0"/>
              </a:rPr>
              <a:t>={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i="1" smtClean="0">
                <a:latin typeface="Times New Roman" pitchFamily="18" charset="0"/>
              </a:rPr>
              <a:t>   R</a:t>
            </a:r>
            <a:r>
              <a:rPr lang="en-US" smtClean="0">
                <a:latin typeface="Times New Roman" pitchFamily="18" charset="0"/>
              </a:rPr>
              <a:t>={(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),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),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), (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), (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)}.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Draw the digraph that represents </a:t>
            </a:r>
            <a:r>
              <a:rPr lang="en-US" i="1" smtClean="0">
                <a:latin typeface="Times New Roman" pitchFamily="18" charset="0"/>
              </a:rPr>
              <a:t>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05113" y="3851275"/>
            <a:ext cx="3956050" cy="2641600"/>
            <a:chOff x="1728" y="2784"/>
            <a:chExt cx="1472" cy="1161"/>
          </a:xfrm>
        </p:grpSpPr>
        <p:sp>
          <p:nvSpPr>
            <p:cNvPr id="47110" name="Oval 5"/>
            <p:cNvSpPr>
              <a:spLocks noChangeArrowheads="1"/>
            </p:cNvSpPr>
            <p:nvPr/>
          </p:nvSpPr>
          <p:spPr bwMode="auto">
            <a:xfrm>
              <a:off x="1776" y="307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Oval 6"/>
            <p:cNvSpPr>
              <a:spLocks noChangeArrowheads="1"/>
            </p:cNvSpPr>
            <p:nvPr/>
          </p:nvSpPr>
          <p:spPr bwMode="auto">
            <a:xfrm>
              <a:off x="2400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Oval 7"/>
            <p:cNvSpPr>
              <a:spLocks noChangeArrowheads="1"/>
            </p:cNvSpPr>
            <p:nvPr/>
          </p:nvSpPr>
          <p:spPr bwMode="auto">
            <a:xfrm>
              <a:off x="2880" y="307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Text Box 8"/>
            <p:cNvSpPr txBox="1">
              <a:spLocks noChangeArrowheads="1"/>
            </p:cNvSpPr>
            <p:nvPr/>
          </p:nvSpPr>
          <p:spPr bwMode="auto">
            <a:xfrm>
              <a:off x="1728" y="2784"/>
              <a:ext cx="125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7114" name="Text Box 9"/>
            <p:cNvSpPr txBox="1">
              <a:spLocks noChangeArrowheads="1"/>
            </p:cNvSpPr>
            <p:nvPr/>
          </p:nvSpPr>
          <p:spPr bwMode="auto">
            <a:xfrm>
              <a:off x="2832" y="2784"/>
              <a:ext cx="125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7115" name="Text Box 10"/>
            <p:cNvSpPr txBox="1">
              <a:spLocks noChangeArrowheads="1"/>
            </p:cNvSpPr>
            <p:nvPr/>
          </p:nvSpPr>
          <p:spPr bwMode="auto">
            <a:xfrm>
              <a:off x="2640" y="3744"/>
              <a:ext cx="119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7116" name="Line 11"/>
            <p:cNvSpPr>
              <a:spLocks noChangeShapeType="1"/>
            </p:cNvSpPr>
            <p:nvPr/>
          </p:nvSpPr>
          <p:spPr bwMode="auto">
            <a:xfrm>
              <a:off x="1920" y="3120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7" name="Line 12"/>
            <p:cNvSpPr>
              <a:spLocks noChangeShapeType="1"/>
            </p:cNvSpPr>
            <p:nvPr/>
          </p:nvSpPr>
          <p:spPr bwMode="auto">
            <a:xfrm>
              <a:off x="1872" y="3216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8" name="Freeform 13"/>
            <p:cNvSpPr>
              <a:spLocks/>
            </p:cNvSpPr>
            <p:nvPr/>
          </p:nvSpPr>
          <p:spPr bwMode="auto">
            <a:xfrm>
              <a:off x="2976" y="2984"/>
              <a:ext cx="224" cy="352"/>
            </a:xfrm>
            <a:custGeom>
              <a:avLst/>
              <a:gdLst>
                <a:gd name="T0" fmla="*/ 0 w 224"/>
                <a:gd name="T1" fmla="*/ 88 h 352"/>
                <a:gd name="T2" fmla="*/ 192 w 224"/>
                <a:gd name="T3" fmla="*/ 40 h 352"/>
                <a:gd name="T4" fmla="*/ 192 w 224"/>
                <a:gd name="T5" fmla="*/ 328 h 352"/>
                <a:gd name="T6" fmla="*/ 0 w 224"/>
                <a:gd name="T7" fmla="*/ 184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352"/>
                <a:gd name="T14" fmla="*/ 224 w 224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352">
                  <a:moveTo>
                    <a:pt x="0" y="88"/>
                  </a:moveTo>
                  <a:cubicBezTo>
                    <a:pt x="80" y="44"/>
                    <a:pt x="160" y="0"/>
                    <a:pt x="192" y="40"/>
                  </a:cubicBezTo>
                  <a:cubicBezTo>
                    <a:pt x="224" y="80"/>
                    <a:pt x="224" y="304"/>
                    <a:pt x="192" y="328"/>
                  </a:cubicBezTo>
                  <a:cubicBezTo>
                    <a:pt x="160" y="352"/>
                    <a:pt x="80" y="268"/>
                    <a:pt x="0" y="18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9" name="Freeform 14"/>
            <p:cNvSpPr>
              <a:spLocks/>
            </p:cNvSpPr>
            <p:nvPr/>
          </p:nvSpPr>
          <p:spPr bwMode="auto">
            <a:xfrm>
              <a:off x="1824" y="3216"/>
              <a:ext cx="576" cy="672"/>
            </a:xfrm>
            <a:custGeom>
              <a:avLst/>
              <a:gdLst>
                <a:gd name="T0" fmla="*/ 576 w 576"/>
                <a:gd name="T1" fmla="*/ 672 h 672"/>
                <a:gd name="T2" fmla="*/ 192 w 576"/>
                <a:gd name="T3" fmla="*/ 432 h 672"/>
                <a:gd name="T4" fmla="*/ 0 w 576"/>
                <a:gd name="T5" fmla="*/ 0 h 672"/>
                <a:gd name="T6" fmla="*/ 0 60000 65536"/>
                <a:gd name="T7" fmla="*/ 0 60000 65536"/>
                <a:gd name="T8" fmla="*/ 0 60000 65536"/>
                <a:gd name="T9" fmla="*/ 0 w 576"/>
                <a:gd name="T10" fmla="*/ 0 h 672"/>
                <a:gd name="T11" fmla="*/ 576 w 57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672">
                  <a:moveTo>
                    <a:pt x="576" y="672"/>
                  </a:moveTo>
                  <a:cubicBezTo>
                    <a:pt x="432" y="608"/>
                    <a:pt x="288" y="544"/>
                    <a:pt x="192" y="432"/>
                  </a:cubicBezTo>
                  <a:cubicBezTo>
                    <a:pt x="96" y="320"/>
                    <a:pt x="48" y="160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0" name="Line 15"/>
            <p:cNvSpPr>
              <a:spLocks noChangeShapeType="1"/>
            </p:cNvSpPr>
            <p:nvPr/>
          </p:nvSpPr>
          <p:spPr bwMode="auto">
            <a:xfrm flipV="1">
              <a:off x="2544" y="3216"/>
              <a:ext cx="38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65100"/>
            <a:ext cx="8756650" cy="88265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Representing Relations Using Digraphs</a:t>
            </a:r>
          </a:p>
        </p:txBody>
      </p:sp>
      <p:pic>
        <p:nvPicPr>
          <p:cNvPr id="48131" name="Picture 5" descr="08_3_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9563" y="1277938"/>
            <a:ext cx="4876800" cy="3286125"/>
          </a:xfrm>
          <a:noFill/>
        </p:spPr>
      </p:pic>
      <p:sp>
        <p:nvSpPr>
          <p:cNvPr id="48132" name="Text Box 7"/>
          <p:cNvSpPr txBox="1">
            <a:spLocks noChangeArrowheads="1"/>
          </p:cNvSpPr>
          <p:nvPr/>
        </p:nvSpPr>
        <p:spPr bwMode="auto">
          <a:xfrm>
            <a:off x="4648200" y="1700213"/>
            <a:ext cx="426402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</a:rPr>
              <a:t>This is a digraph with:</a:t>
            </a:r>
          </a:p>
          <a:p>
            <a:r>
              <a:rPr lang="en-US" sz="3200">
                <a:latin typeface="Times New Roman" pitchFamily="18" charset="0"/>
              </a:rPr>
              <a:t>V = {a, b, c}</a:t>
            </a:r>
          </a:p>
          <a:p>
            <a:r>
              <a:rPr lang="en-US" sz="3200">
                <a:latin typeface="Times New Roman" pitchFamily="18" charset="0"/>
              </a:rPr>
              <a:t>E = {(a, b), (a, d), (b, b), </a:t>
            </a:r>
          </a:p>
          <a:p>
            <a:r>
              <a:rPr lang="en-US" sz="3200">
                <a:latin typeface="Times New Roman" pitchFamily="18" charset="0"/>
              </a:rPr>
              <a:t>	(b, d), (c, a), (c, b), 	(d, b)}</a:t>
            </a:r>
          </a:p>
        </p:txBody>
      </p:sp>
      <p:sp>
        <p:nvSpPr>
          <p:cNvPr id="48133" name="Text Box 8"/>
          <p:cNvSpPr txBox="1">
            <a:spLocks noChangeArrowheads="1"/>
          </p:cNvSpPr>
          <p:nvPr/>
        </p:nvSpPr>
        <p:spPr bwMode="auto">
          <a:xfrm>
            <a:off x="309563" y="5041900"/>
            <a:ext cx="82946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Note that edge (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,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) is represented using an arc from vertex </a:t>
            </a:r>
            <a:r>
              <a:rPr lang="en-US" sz="3200" i="1">
                <a:latin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</a:rPr>
              <a:t> back to itself.  This kind of an edge is called a </a:t>
            </a:r>
            <a:r>
              <a:rPr lang="en-US" sz="3200" i="1">
                <a:latin typeface="Times New Roman" pitchFamily="18" charset="0"/>
              </a:rPr>
              <a:t>loop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4956175" y="1277938"/>
            <a:ext cx="395605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What are the ordered pairs in the relation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>
                <a:latin typeface="Times New Roman" pitchFamily="18" charset="0"/>
              </a:rPr>
              <a:t> represented by the directed graph to the left?</a:t>
            </a:r>
          </a:p>
        </p:txBody>
      </p:sp>
      <p:sp>
        <p:nvSpPr>
          <p:cNvPr id="49156" name="Text Box 7"/>
          <p:cNvSpPr txBox="1">
            <a:spLocks noChangeArrowheads="1"/>
          </p:cNvSpPr>
          <p:nvPr/>
        </p:nvSpPr>
        <p:spPr bwMode="auto">
          <a:xfrm>
            <a:off x="385763" y="4351338"/>
            <a:ext cx="8256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This digraph represents the relation</a:t>
            </a:r>
          </a:p>
          <a:p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= {(1,1), (1,3), (2,1), (2,3), (2,4), (3,1), 	(3,2), (4,1)}</a:t>
            </a:r>
          </a:p>
          <a:p>
            <a:r>
              <a:rPr lang="en-US" sz="2400">
                <a:latin typeface="Times New Roman" pitchFamily="18" charset="0"/>
              </a:rPr>
              <a:t>on the set {1, 2, 3, 4}.</a:t>
            </a:r>
          </a:p>
        </p:txBody>
      </p:sp>
      <p:pic>
        <p:nvPicPr>
          <p:cNvPr id="49157" name="Picture 8" descr="08_3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7663" y="1201738"/>
            <a:ext cx="4038600" cy="2736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pic>
        <p:nvPicPr>
          <p:cNvPr id="50179" name="Picture 3" descr="08_1_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575" y="1316038"/>
            <a:ext cx="4876800" cy="3181350"/>
          </a:xfrm>
          <a:noFill/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994275" y="1700213"/>
            <a:ext cx="395605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What are the ordered pairs in the relation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>
                <a:latin typeface="Times New Roman" pitchFamily="18" charset="0"/>
              </a:rPr>
              <a:t> represented by the directed graph to the left?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5763" y="5003800"/>
            <a:ext cx="8256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R</a:t>
            </a:r>
            <a:r>
              <a:rPr lang="en-US" sz="3600">
                <a:latin typeface="Times New Roman" pitchFamily="18" charset="0"/>
              </a:rPr>
              <a:t> = {(1,3), (1,4), (2,1), (2,2), (2,3), (3,1), 	(3,3), (4,1), (4,3)}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pic>
        <p:nvPicPr>
          <p:cNvPr id="51203" name="Picture 3" descr="08_1_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475" y="1316038"/>
            <a:ext cx="4876800" cy="3181350"/>
          </a:xfrm>
          <a:noFill/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79913" y="1700213"/>
            <a:ext cx="457041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According to the digraph representing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(4,3) an ordered pair in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? 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(3,4) an ordered pair in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?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(3,3) an ordered pair in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?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7663" y="4657725"/>
            <a:ext cx="82565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(4,3) is an ordered pair in </a:t>
            </a:r>
            <a:r>
              <a:rPr lang="en-US" sz="2400" i="1">
                <a:latin typeface="Times New Roman" pitchFamily="18" charset="0"/>
              </a:rPr>
              <a:t>R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(3,4) is </a:t>
            </a:r>
            <a:r>
              <a:rPr lang="en-US" sz="2400" u="sng">
                <a:latin typeface="Times New Roman" pitchFamily="18" charset="0"/>
              </a:rPr>
              <a:t>not</a:t>
            </a:r>
            <a:r>
              <a:rPr lang="en-US" sz="2400">
                <a:latin typeface="Times New Roman" pitchFamily="18" charset="0"/>
              </a:rPr>
              <a:t> an ordered pair in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– no arrowhead pointing from 3 to 4</a:t>
            </a:r>
          </a:p>
          <a:p>
            <a:r>
              <a:rPr lang="en-US" sz="2400">
                <a:latin typeface="Times New Roman" pitchFamily="18" charset="0"/>
              </a:rPr>
              <a:t>(3,3) is an ordered pair in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– loop back to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65100"/>
            <a:ext cx="883285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 Digraphs and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547813"/>
            <a:ext cx="8604250" cy="5027612"/>
          </a:xfrm>
        </p:spPr>
        <p:txBody>
          <a:bodyPr lIns="0" rIns="0"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 relation digraph can be used to determine whether the relation has various properties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Reflexive</a:t>
            </a:r>
            <a:r>
              <a:rPr lang="en-US" smtClean="0">
                <a:latin typeface="Times New Roman" pitchFamily="18" charset="0"/>
              </a:rPr>
              <a:t> - must be a loop at every vertex.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Symmetric</a:t>
            </a:r>
            <a:r>
              <a:rPr lang="en-US" smtClean="0">
                <a:latin typeface="Times New Roman" pitchFamily="18" charset="0"/>
              </a:rPr>
              <a:t> - for every edge between two distinct points there must be an edge in the opposite direction.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Antisymmetric</a:t>
            </a:r>
            <a:r>
              <a:rPr lang="en-US" smtClean="0">
                <a:latin typeface="Times New Roman" pitchFamily="18" charset="0"/>
              </a:rPr>
              <a:t> - There are never two edges in opposite direction between two distinct points.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Transitive</a:t>
            </a:r>
            <a:r>
              <a:rPr lang="en-US" smtClean="0">
                <a:latin typeface="Times New Roman" pitchFamily="18" charset="0"/>
              </a:rPr>
              <a:t> - If there is an edge from </a:t>
            </a:r>
            <a:r>
              <a:rPr lang="en-US" i="1" smtClean="0">
                <a:latin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smtClean="0">
                <a:latin typeface="Times New Roman" pitchFamily="18" charset="0"/>
              </a:rPr>
              <a:t> and an edge from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>
                <a:latin typeface="Times New Roman" pitchFamily="18" charset="0"/>
              </a:rPr>
              <a:t>, there must be an edge from </a:t>
            </a:r>
            <a:r>
              <a:rPr lang="en-US" i="1" smtClean="0">
                <a:latin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93675" y="3621088"/>
            <a:ext cx="8794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 is reflexive – there is a loop at every vertex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 is not symmetric – there is an edge from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but not from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a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 is not antisymmetric – there are edges in both directions connecting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i="1">
                <a:latin typeface="Times New Roman" pitchFamily="18" charset="0"/>
              </a:rPr>
              <a:t>c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 is not transitive – there is an edge from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and an edge from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>
                <a:latin typeface="Times New Roman" pitchFamily="18" charset="0"/>
              </a:rPr>
              <a:t>, but not from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c</a:t>
            </a:r>
          </a:p>
        </p:txBody>
      </p:sp>
      <p:pic>
        <p:nvPicPr>
          <p:cNvPr id="53252" name="Picture 6" descr="08_3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1963" y="1047750"/>
            <a:ext cx="4038600" cy="2252663"/>
          </a:xfrm>
          <a:noFill/>
        </p:spPr>
      </p:pic>
      <p:sp>
        <p:nvSpPr>
          <p:cNvPr id="53253" name="Rectangle 9"/>
          <p:cNvSpPr>
            <a:spLocks noChangeArrowheads="1"/>
          </p:cNvSpPr>
          <p:nvPr/>
        </p:nvSpPr>
        <p:spPr bwMode="auto">
          <a:xfrm>
            <a:off x="2613025" y="1393825"/>
            <a:ext cx="2035175" cy="2111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2921000" y="1123950"/>
            <a:ext cx="60293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According to the digraph representing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reflexive? 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symmetric?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antisymmetric?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transitive?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3675" y="3621088"/>
            <a:ext cx="87947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S is not reflexive – there aren’t loops at every vertex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S is symmetric – for every edge from one distinct vertex to another, there is a matching edge in the opposite direction</a:t>
            </a:r>
            <a:r>
              <a:rPr lang="en-US" sz="2400" i="1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S is not antisymmetric – there are edges in both directions connecting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i="1">
                <a:latin typeface="Times New Roman" pitchFamily="18" charset="0"/>
              </a:rPr>
              <a:t>b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S is not transitive – there is an edge from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and an edge from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, but not from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>
                <a:latin typeface="Times New Roman" pitchFamily="18" charset="0"/>
              </a:rPr>
              <a:t> to </a:t>
            </a:r>
            <a:r>
              <a:rPr lang="en-US" sz="2400" i="1">
                <a:latin typeface="Times New Roman" pitchFamily="18" charset="0"/>
              </a:rPr>
              <a:t>b</a:t>
            </a:r>
          </a:p>
        </p:txBody>
      </p:sp>
      <p:pic>
        <p:nvPicPr>
          <p:cNvPr id="54276" name="Picture 4" descr="08_3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047750"/>
            <a:ext cx="4230688" cy="2359025"/>
          </a:xfr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572000" y="1201738"/>
            <a:ext cx="2035175" cy="2225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69875" y="1163638"/>
            <a:ext cx="60293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According to the digraph representing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>
                <a:latin typeface="Times New Roman" pitchFamily="18" charset="0"/>
              </a:rPr>
              <a:t>: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>
                <a:latin typeface="Times New Roman" pitchFamily="18" charset="0"/>
              </a:rPr>
              <a:t> reflexive? 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>
                <a:latin typeface="Times New Roman" pitchFamily="18" charset="0"/>
              </a:rPr>
              <a:t> symmetric?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>
                <a:latin typeface="Times New Roman" pitchFamily="18" charset="0"/>
              </a:rPr>
              <a:t> antisymmetric?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>
                <a:latin typeface="Times New Roman" pitchFamily="18" charset="0"/>
              </a:rPr>
              <a:t> transitive?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588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Homework Exercise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624013"/>
            <a:ext cx="8339137" cy="1752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Label the relations below as reflexive (or not), symmetric (or not), antisymmetric (or not), and transitive (or not).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9875" y="3352800"/>
            <a:ext cx="8412163" cy="2039938"/>
            <a:chOff x="320" y="1464"/>
            <a:chExt cx="5056" cy="11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680"/>
              <a:ext cx="624" cy="624"/>
              <a:chOff x="768" y="1632"/>
              <a:chExt cx="624" cy="624"/>
            </a:xfrm>
          </p:grpSpPr>
          <p:sp>
            <p:nvSpPr>
              <p:cNvPr id="55328" name="Oval 6"/>
              <p:cNvSpPr>
                <a:spLocks noChangeArrowheads="1"/>
              </p:cNvSpPr>
              <p:nvPr/>
            </p:nvSpPr>
            <p:spPr bwMode="auto">
              <a:xfrm>
                <a:off x="76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9" name="Oval 7"/>
              <p:cNvSpPr>
                <a:spLocks noChangeArrowheads="1"/>
              </p:cNvSpPr>
              <p:nvPr/>
            </p:nvSpPr>
            <p:spPr bwMode="auto">
              <a:xfrm>
                <a:off x="124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0" name="Oval 8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1" name="Oval 9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752" y="1680"/>
              <a:ext cx="624" cy="624"/>
              <a:chOff x="768" y="1632"/>
              <a:chExt cx="624" cy="624"/>
            </a:xfrm>
          </p:grpSpPr>
          <p:sp>
            <p:nvSpPr>
              <p:cNvPr id="55324" name="Oval 11"/>
              <p:cNvSpPr>
                <a:spLocks noChangeArrowheads="1"/>
              </p:cNvSpPr>
              <p:nvPr/>
            </p:nvSpPr>
            <p:spPr bwMode="auto">
              <a:xfrm>
                <a:off x="76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5" name="Oval 12"/>
              <p:cNvSpPr>
                <a:spLocks noChangeArrowheads="1"/>
              </p:cNvSpPr>
              <p:nvPr/>
            </p:nvSpPr>
            <p:spPr bwMode="auto">
              <a:xfrm>
                <a:off x="124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6" name="Oval 13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7" name="Oval 14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72" y="1680"/>
              <a:ext cx="624" cy="624"/>
              <a:chOff x="768" y="1632"/>
              <a:chExt cx="624" cy="624"/>
            </a:xfrm>
          </p:grpSpPr>
          <p:sp>
            <p:nvSpPr>
              <p:cNvPr id="55320" name="Oval 16"/>
              <p:cNvSpPr>
                <a:spLocks noChangeArrowheads="1"/>
              </p:cNvSpPr>
              <p:nvPr/>
            </p:nvSpPr>
            <p:spPr bwMode="auto">
              <a:xfrm>
                <a:off x="76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1" name="Oval 17"/>
              <p:cNvSpPr>
                <a:spLocks noChangeArrowheads="1"/>
              </p:cNvSpPr>
              <p:nvPr/>
            </p:nvSpPr>
            <p:spPr bwMode="auto">
              <a:xfrm>
                <a:off x="124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2" name="Oval 18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3" name="Oval 19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312" y="1680"/>
              <a:ext cx="624" cy="624"/>
              <a:chOff x="768" y="1632"/>
              <a:chExt cx="624" cy="624"/>
            </a:xfrm>
          </p:grpSpPr>
          <p:sp>
            <p:nvSpPr>
              <p:cNvPr id="55316" name="Oval 21"/>
              <p:cNvSpPr>
                <a:spLocks noChangeArrowheads="1"/>
              </p:cNvSpPr>
              <p:nvPr/>
            </p:nvSpPr>
            <p:spPr bwMode="auto">
              <a:xfrm>
                <a:off x="76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7" name="Oval 22"/>
              <p:cNvSpPr>
                <a:spLocks noChangeArrowheads="1"/>
              </p:cNvSpPr>
              <p:nvPr/>
            </p:nvSpPr>
            <p:spPr bwMode="auto">
              <a:xfrm>
                <a:off x="1248" y="163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8" name="Oval 23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9" name="Oval 24"/>
              <p:cNvSpPr>
                <a:spLocks noChangeArrowheads="1"/>
              </p:cNvSpPr>
              <p:nvPr/>
            </p:nvSpPr>
            <p:spPr bwMode="auto">
              <a:xfrm>
                <a:off x="768" y="21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06" name="Text Box 25"/>
            <p:cNvSpPr txBox="1">
              <a:spLocks noChangeArrowheads="1"/>
            </p:cNvSpPr>
            <p:nvPr/>
          </p:nvSpPr>
          <p:spPr bwMode="auto">
            <a:xfrm>
              <a:off x="672" y="2352"/>
              <a:ext cx="429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A                           B                           C                           D</a:t>
              </a:r>
            </a:p>
          </p:txBody>
        </p:sp>
        <p:sp>
          <p:nvSpPr>
            <p:cNvPr id="55307" name="Freeform 26"/>
            <p:cNvSpPr>
              <a:spLocks/>
            </p:cNvSpPr>
            <p:nvPr/>
          </p:nvSpPr>
          <p:spPr bwMode="auto">
            <a:xfrm>
              <a:off x="320" y="1464"/>
              <a:ext cx="384" cy="312"/>
            </a:xfrm>
            <a:custGeom>
              <a:avLst/>
              <a:gdLst>
                <a:gd name="T0" fmla="*/ 304 w 384"/>
                <a:gd name="T1" fmla="*/ 216 h 312"/>
                <a:gd name="T2" fmla="*/ 352 w 384"/>
                <a:gd name="T3" fmla="*/ 72 h 312"/>
                <a:gd name="T4" fmla="*/ 112 w 384"/>
                <a:gd name="T5" fmla="*/ 24 h 312"/>
                <a:gd name="T6" fmla="*/ 16 w 384"/>
                <a:gd name="T7" fmla="*/ 216 h 312"/>
                <a:gd name="T8" fmla="*/ 208 w 384"/>
                <a:gd name="T9" fmla="*/ 312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12"/>
                <a:gd name="T17" fmla="*/ 384 w 384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12">
                  <a:moveTo>
                    <a:pt x="304" y="216"/>
                  </a:moveTo>
                  <a:cubicBezTo>
                    <a:pt x="344" y="160"/>
                    <a:pt x="384" y="104"/>
                    <a:pt x="352" y="72"/>
                  </a:cubicBezTo>
                  <a:cubicBezTo>
                    <a:pt x="320" y="40"/>
                    <a:pt x="168" y="0"/>
                    <a:pt x="112" y="24"/>
                  </a:cubicBezTo>
                  <a:cubicBezTo>
                    <a:pt x="56" y="48"/>
                    <a:pt x="0" y="168"/>
                    <a:pt x="16" y="216"/>
                  </a:cubicBezTo>
                  <a:cubicBezTo>
                    <a:pt x="32" y="264"/>
                    <a:pt x="120" y="288"/>
                    <a:pt x="208" y="31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8" name="Line 27"/>
            <p:cNvSpPr>
              <a:spLocks noChangeShapeType="1"/>
            </p:cNvSpPr>
            <p:nvPr/>
          </p:nvSpPr>
          <p:spPr bwMode="auto">
            <a:xfrm>
              <a:off x="2016" y="177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9" name="Line 28"/>
            <p:cNvSpPr>
              <a:spLocks noChangeShapeType="1"/>
            </p:cNvSpPr>
            <p:nvPr/>
          </p:nvSpPr>
          <p:spPr bwMode="auto">
            <a:xfrm>
              <a:off x="2400" y="1824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0" name="Freeform 29"/>
            <p:cNvSpPr>
              <a:spLocks/>
            </p:cNvSpPr>
            <p:nvPr/>
          </p:nvSpPr>
          <p:spPr bwMode="auto">
            <a:xfrm>
              <a:off x="2496" y="1776"/>
              <a:ext cx="192" cy="432"/>
            </a:xfrm>
            <a:custGeom>
              <a:avLst/>
              <a:gdLst>
                <a:gd name="T0" fmla="*/ 0 w 192"/>
                <a:gd name="T1" fmla="*/ 432 h 432"/>
                <a:gd name="T2" fmla="*/ 192 w 192"/>
                <a:gd name="T3" fmla="*/ 192 h 432"/>
                <a:gd name="T4" fmla="*/ 0 w 192"/>
                <a:gd name="T5" fmla="*/ 0 h 432"/>
                <a:gd name="T6" fmla="*/ 0 60000 65536"/>
                <a:gd name="T7" fmla="*/ 0 60000 65536"/>
                <a:gd name="T8" fmla="*/ 0 60000 65536"/>
                <a:gd name="T9" fmla="*/ 0 w 192"/>
                <a:gd name="T10" fmla="*/ 0 h 432"/>
                <a:gd name="T11" fmla="*/ 192 w 192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32">
                  <a:moveTo>
                    <a:pt x="0" y="432"/>
                  </a:moveTo>
                  <a:cubicBezTo>
                    <a:pt x="96" y="348"/>
                    <a:pt x="192" y="264"/>
                    <a:pt x="192" y="192"/>
                  </a:cubicBezTo>
                  <a:cubicBezTo>
                    <a:pt x="192" y="120"/>
                    <a:pt x="96" y="60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1" name="Line 30"/>
            <p:cNvSpPr>
              <a:spLocks noChangeShapeType="1"/>
            </p:cNvSpPr>
            <p:nvPr/>
          </p:nvSpPr>
          <p:spPr bwMode="auto">
            <a:xfrm flipH="1">
              <a:off x="3456" y="177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2" name="Line 31"/>
            <p:cNvSpPr>
              <a:spLocks noChangeShapeType="1"/>
            </p:cNvSpPr>
            <p:nvPr/>
          </p:nvSpPr>
          <p:spPr bwMode="auto">
            <a:xfrm>
              <a:off x="3360" y="1824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3" name="Line 32"/>
            <p:cNvSpPr>
              <a:spLocks noChangeShapeType="1"/>
            </p:cNvSpPr>
            <p:nvPr/>
          </p:nvSpPr>
          <p:spPr bwMode="auto">
            <a:xfrm flipV="1">
              <a:off x="3456" y="1824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4" name="Line 33"/>
            <p:cNvSpPr>
              <a:spLocks noChangeShapeType="1"/>
            </p:cNvSpPr>
            <p:nvPr/>
          </p:nvSpPr>
          <p:spPr bwMode="auto">
            <a:xfrm>
              <a:off x="4896" y="1776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5" name="Line 34"/>
            <p:cNvSpPr>
              <a:spLocks noChangeShapeType="1"/>
            </p:cNvSpPr>
            <p:nvPr/>
          </p:nvSpPr>
          <p:spPr bwMode="auto">
            <a:xfrm flipH="1">
              <a:off x="4848" y="1776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0563" y="1739900"/>
            <a:ext cx="5837237" cy="165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latin typeface="Times New Roman" pitchFamily="18" charset="0"/>
              </a:rPr>
              <a:t>Equivalence Relations</a:t>
            </a:r>
          </a:p>
          <a:p>
            <a:pPr algn="ctr" eaLnBrk="1" hangingPunct="1">
              <a:buFontTx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16038"/>
            <a:ext cx="8410575" cy="51466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A relation may be represented graphically or as a table: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57263" y="2824163"/>
            <a:ext cx="3524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0</a:t>
            </a:r>
          </a:p>
          <a:p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</a:rPr>
              <a:t>1</a:t>
            </a:r>
          </a:p>
          <a:p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</a:rPr>
              <a:t>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82900" y="2890838"/>
            <a:ext cx="574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Bookman Old Style" pitchFamily="18" charset="0"/>
              </a:rPr>
              <a:t> a</a:t>
            </a:r>
          </a:p>
          <a:p>
            <a:endParaRPr lang="en-US" sz="2400" i="1">
              <a:latin typeface="Bookman Old Style" pitchFamily="18" charset="0"/>
            </a:endParaRPr>
          </a:p>
          <a:p>
            <a:r>
              <a:rPr lang="en-US" sz="2400" i="1">
                <a:latin typeface="Bookman Old Style" pitchFamily="18" charset="0"/>
              </a:rPr>
              <a:t> b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384300" y="3160713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384300" y="3160713"/>
            <a:ext cx="1420813" cy="614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1308100" y="3236913"/>
            <a:ext cx="1612900" cy="5762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1422400" y="3889375"/>
            <a:ext cx="1382713" cy="614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25994" name="Group 10"/>
          <p:cNvGraphicFramePr>
            <a:graphicFrameLocks noGrp="1"/>
          </p:cNvGraphicFramePr>
          <p:nvPr/>
        </p:nvGraphicFramePr>
        <p:xfrm>
          <a:off x="5454650" y="2506663"/>
          <a:ext cx="3035300" cy="2879726"/>
        </p:xfrm>
        <a:graphic>
          <a:graphicData uri="http://schemas.openxmlformats.org/drawingml/2006/table">
            <a:tbl>
              <a:tblPr/>
              <a:tblGrid>
                <a:gridCol w="1011238"/>
                <a:gridCol w="1012825"/>
                <a:gridCol w="10112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Text Box 39"/>
          <p:cNvSpPr txBox="1">
            <a:spLocks noChangeArrowheads="1"/>
          </p:cNvSpPr>
          <p:nvPr/>
        </p:nvSpPr>
        <p:spPr bwMode="auto">
          <a:xfrm>
            <a:off x="577850" y="5541963"/>
            <a:ext cx="795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We can </a:t>
            </a:r>
            <a:r>
              <a:rPr lang="en-US" sz="2400" u="sng">
                <a:latin typeface="Times New Roman" pitchFamily="18" charset="0"/>
              </a:rPr>
              <a:t>see</a:t>
            </a:r>
            <a:r>
              <a:rPr lang="en-US" sz="2400">
                <a:latin typeface="Times New Roman" pitchFamily="18" charset="0"/>
              </a:rPr>
              <a:t> that </a:t>
            </a:r>
            <a:r>
              <a:rPr lang="en-US" sz="2400" i="1">
                <a:latin typeface="Times New Roman" pitchFamily="18" charset="0"/>
              </a:rPr>
              <a:t>0Ra</a:t>
            </a:r>
            <a:r>
              <a:rPr lang="en-US" sz="2400">
                <a:latin typeface="Times New Roman" pitchFamily="18" charset="0"/>
              </a:rPr>
              <a:t> but </a:t>
            </a:r>
            <a:r>
              <a:rPr lang="en-US" sz="2400" i="1">
                <a:latin typeface="Times New Roman" pitchFamily="18" charset="0"/>
              </a:rPr>
              <a:t>1Rb</a:t>
            </a:r>
            <a:r>
              <a:rPr lang="en-US" sz="2400">
                <a:latin typeface="Times New Roman" pitchFamily="18" charset="0"/>
              </a:rPr>
              <a:t>.</a:t>
            </a:r>
          </a:p>
        </p:txBody>
      </p:sp>
      <p:sp>
        <p:nvSpPr>
          <p:cNvPr id="13338" name="Text Box 40"/>
          <p:cNvSpPr txBox="1">
            <a:spLocks noChangeArrowheads="1"/>
          </p:cNvSpPr>
          <p:nvPr/>
        </p:nvSpPr>
        <p:spPr bwMode="auto">
          <a:xfrm>
            <a:off x="5454650" y="5541963"/>
            <a:ext cx="728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Relations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624013"/>
            <a:ext cx="8296275" cy="4724400"/>
          </a:xfrm>
        </p:spPr>
        <p:txBody>
          <a:bodyPr lIns="0" tIns="91440" rIns="0"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A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 called an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equivalence relation</a:t>
            </a:r>
            <a:r>
              <a:rPr lang="en-US" sz="3600" smtClean="0">
                <a:latin typeface="Times New Roman" pitchFamily="18" charset="0"/>
              </a:rPr>
              <a:t> if it is: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reflexive,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symmetric, and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transitive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985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Relations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24013"/>
            <a:ext cx="8680450" cy="4954587"/>
          </a:xfrm>
        </p:spPr>
        <p:txBody>
          <a:bodyPr lIns="0" tIns="91440" rIns="0"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Two elements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and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that are related by an equivalence relation are said to be </a:t>
            </a:r>
            <a:r>
              <a:rPr lang="en-US" sz="3600" i="1" smtClean="0">
                <a:latin typeface="Times New Roman" pitchFamily="18" charset="0"/>
              </a:rPr>
              <a:t>equivalent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We use the notation 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a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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to denote that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are equivalent elements with repect to a particular equivalence relation.</a:t>
            </a:r>
            <a:endParaRPr lang="en-US" sz="4000" smtClean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77938"/>
            <a:ext cx="8718550" cy="5262562"/>
          </a:xfrm>
        </p:spPr>
        <p:txBody>
          <a:bodyPr lIns="0" rIns="0"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Let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be a relation on set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where </a:t>
            </a:r>
            <a:r>
              <a:rPr lang="en-US" i="1" smtClean="0">
                <a:latin typeface="Times New Roman" pitchFamily="18" charset="0"/>
              </a:rPr>
              <a:t>A </a:t>
            </a:r>
            <a:r>
              <a:rPr lang="en-US" smtClean="0">
                <a:latin typeface="Times New Roman" pitchFamily="18" charset="0"/>
              </a:rPr>
              <a:t>= {1, 2, 3, 4, 5} and</a:t>
            </a:r>
            <a:r>
              <a:rPr lang="en-US" i="1" smtClean="0">
                <a:latin typeface="Times New Roman" pitchFamily="18" charset="0"/>
              </a:rPr>
              <a:t> R </a:t>
            </a:r>
            <a:r>
              <a:rPr lang="en-US" smtClean="0">
                <a:latin typeface="Times New Roman" pitchFamily="18" charset="0"/>
              </a:rPr>
              <a:t>= {(1,1), (2,2), (3,3), (4,4), (5,5), (1,3), (3,1)}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Is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an equivalence relation?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We can solve this by drawing a relation digraph: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Reflexive</a:t>
            </a:r>
            <a:r>
              <a:rPr lang="en-US" smtClean="0">
                <a:latin typeface="Times New Roman" pitchFamily="18" charset="0"/>
              </a:rPr>
              <a:t> – there must be a loop at every vertex.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Symmetric</a:t>
            </a:r>
            <a:r>
              <a:rPr lang="en-US" smtClean="0">
                <a:latin typeface="Times New Roman" pitchFamily="18" charset="0"/>
              </a:rPr>
              <a:t> - for every edge between two distinct points there must be an edge in the opposite direction.</a:t>
            </a:r>
          </a:p>
          <a:p>
            <a:pPr lvl="1" eaLnBrk="1" hangingPunct="1"/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Transitive</a:t>
            </a:r>
            <a:r>
              <a:rPr lang="en-US" smtClean="0">
                <a:latin typeface="Times New Roman" pitchFamily="18" charset="0"/>
              </a:rPr>
              <a:t> - if there is an edge from </a:t>
            </a:r>
            <a:r>
              <a:rPr lang="en-US" i="1" smtClean="0">
                <a:latin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smtClean="0">
                <a:latin typeface="Times New Roman" pitchFamily="18" charset="0"/>
              </a:rPr>
              <a:t> and an edge from </a:t>
            </a:r>
            <a:r>
              <a:rPr lang="en-US" i="1" smtClean="0">
                <a:latin typeface="Times New Roman" pitchFamily="18" charset="0"/>
              </a:rPr>
              <a:t>y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>
                <a:latin typeface="Times New Roman" pitchFamily="18" charset="0"/>
              </a:rPr>
              <a:t>, there must be an edge from </a:t>
            </a:r>
            <a:r>
              <a:rPr lang="en-US" i="1" smtClean="0">
                <a:latin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</a:rPr>
              <a:t> to </a:t>
            </a:r>
            <a:r>
              <a:rPr lang="en-US" i="1" smtClean="0">
                <a:latin typeface="Times New Roman" pitchFamily="18" charset="0"/>
              </a:rPr>
              <a:t>z</a:t>
            </a:r>
            <a:r>
              <a:rPr lang="en-US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60419" name="Oval 5"/>
          <p:cNvSpPr>
            <a:spLocks noChangeArrowheads="1"/>
          </p:cNvSpPr>
          <p:nvPr/>
        </p:nvSpPr>
        <p:spPr bwMode="auto">
          <a:xfrm>
            <a:off x="5608638" y="4773613"/>
            <a:ext cx="422275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Oval 6"/>
          <p:cNvSpPr>
            <a:spLocks noChangeArrowheads="1"/>
          </p:cNvSpPr>
          <p:nvPr/>
        </p:nvSpPr>
        <p:spPr bwMode="auto">
          <a:xfrm>
            <a:off x="3419475" y="4811713"/>
            <a:ext cx="422275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Oval 7"/>
          <p:cNvSpPr>
            <a:spLocks noChangeArrowheads="1"/>
          </p:cNvSpPr>
          <p:nvPr/>
        </p:nvSpPr>
        <p:spPr bwMode="auto">
          <a:xfrm>
            <a:off x="2114550" y="3160713"/>
            <a:ext cx="422275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Oval 8"/>
          <p:cNvSpPr>
            <a:spLocks noChangeArrowheads="1"/>
          </p:cNvSpPr>
          <p:nvPr/>
        </p:nvSpPr>
        <p:spPr bwMode="auto">
          <a:xfrm>
            <a:off x="6684963" y="3121025"/>
            <a:ext cx="422275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Oval 9"/>
          <p:cNvSpPr>
            <a:spLocks noChangeArrowheads="1"/>
          </p:cNvSpPr>
          <p:nvPr/>
        </p:nvSpPr>
        <p:spPr bwMode="auto">
          <a:xfrm>
            <a:off x="4149725" y="2122488"/>
            <a:ext cx="422275" cy="422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24" name="AutoShape 10"/>
          <p:cNvCxnSpPr>
            <a:cxnSpLocks noChangeShapeType="1"/>
            <a:stCxn id="60421" idx="4"/>
            <a:endCxn id="60421" idx="2"/>
          </p:cNvCxnSpPr>
          <p:nvPr/>
        </p:nvCxnSpPr>
        <p:spPr bwMode="auto">
          <a:xfrm rot="16200000" flipV="1">
            <a:off x="2114550" y="3371850"/>
            <a:ext cx="211138" cy="211138"/>
          </a:xfrm>
          <a:prstGeom prst="curvedConnector4">
            <a:avLst>
              <a:gd name="adj1" fmla="val -108269"/>
              <a:gd name="adj2" fmla="val 208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5" name="AutoShape 11"/>
          <p:cNvCxnSpPr>
            <a:cxnSpLocks noChangeShapeType="1"/>
            <a:stCxn id="60420" idx="4"/>
            <a:endCxn id="60420" idx="2"/>
          </p:cNvCxnSpPr>
          <p:nvPr/>
        </p:nvCxnSpPr>
        <p:spPr bwMode="auto">
          <a:xfrm rot="16200000" flipV="1">
            <a:off x="3419475" y="5022850"/>
            <a:ext cx="211138" cy="211138"/>
          </a:xfrm>
          <a:prstGeom prst="curvedConnector4">
            <a:avLst>
              <a:gd name="adj1" fmla="val -108269"/>
              <a:gd name="adj2" fmla="val 208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6" name="AutoShape 12"/>
          <p:cNvCxnSpPr>
            <a:cxnSpLocks noChangeShapeType="1"/>
            <a:stCxn id="60423" idx="2"/>
            <a:endCxn id="60423" idx="0"/>
          </p:cNvCxnSpPr>
          <p:nvPr/>
        </p:nvCxnSpPr>
        <p:spPr bwMode="auto">
          <a:xfrm rot="10800000" flipH="1">
            <a:off x="4149725" y="2122488"/>
            <a:ext cx="211138" cy="211137"/>
          </a:xfrm>
          <a:prstGeom prst="curvedConnector4">
            <a:avLst>
              <a:gd name="adj1" fmla="val -108269"/>
              <a:gd name="adj2" fmla="val 208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7" name="AutoShape 13"/>
          <p:cNvCxnSpPr>
            <a:cxnSpLocks noChangeShapeType="1"/>
            <a:stCxn id="60422" idx="6"/>
            <a:endCxn id="60422" idx="0"/>
          </p:cNvCxnSpPr>
          <p:nvPr/>
        </p:nvCxnSpPr>
        <p:spPr bwMode="auto">
          <a:xfrm flipH="1" flipV="1">
            <a:off x="6896100" y="3121025"/>
            <a:ext cx="211138" cy="211138"/>
          </a:xfrm>
          <a:prstGeom prst="curvedConnector4">
            <a:avLst>
              <a:gd name="adj1" fmla="val -108269"/>
              <a:gd name="adj2" fmla="val 208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28" name="AutoShape 14"/>
          <p:cNvCxnSpPr>
            <a:cxnSpLocks noChangeShapeType="1"/>
            <a:stCxn id="60419" idx="4"/>
            <a:endCxn id="60419" idx="6"/>
          </p:cNvCxnSpPr>
          <p:nvPr/>
        </p:nvCxnSpPr>
        <p:spPr bwMode="auto">
          <a:xfrm rot="5400000" flipH="1" flipV="1">
            <a:off x="5819775" y="4984750"/>
            <a:ext cx="211138" cy="211138"/>
          </a:xfrm>
          <a:prstGeom prst="curvedConnector4">
            <a:avLst>
              <a:gd name="adj1" fmla="val -108269"/>
              <a:gd name="adj2" fmla="val 208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6723063" y="31607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60430" name="Text Box 16"/>
          <p:cNvSpPr txBox="1">
            <a:spLocks noChangeArrowheads="1"/>
          </p:cNvSpPr>
          <p:nvPr/>
        </p:nvSpPr>
        <p:spPr bwMode="auto">
          <a:xfrm>
            <a:off x="4149725" y="216217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0431" name="Text Box 17"/>
          <p:cNvSpPr txBox="1">
            <a:spLocks noChangeArrowheads="1"/>
          </p:cNvSpPr>
          <p:nvPr/>
        </p:nvSpPr>
        <p:spPr bwMode="auto">
          <a:xfrm>
            <a:off x="2152650" y="31988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5646738" y="48117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60433" name="Text Box 19"/>
          <p:cNvSpPr txBox="1">
            <a:spLocks noChangeArrowheads="1"/>
          </p:cNvSpPr>
          <p:nvPr/>
        </p:nvSpPr>
        <p:spPr bwMode="auto">
          <a:xfrm>
            <a:off x="3497263" y="48498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cxnSp>
        <p:nvCxnSpPr>
          <p:cNvPr id="60434" name="AutoShape 21"/>
          <p:cNvCxnSpPr>
            <a:cxnSpLocks noChangeShapeType="1"/>
            <a:stCxn id="60430" idx="2"/>
            <a:endCxn id="60422" idx="3"/>
          </p:cNvCxnSpPr>
          <p:nvPr/>
        </p:nvCxnSpPr>
        <p:spPr bwMode="auto">
          <a:xfrm rot="16200000" flipH="1">
            <a:off x="5077619" y="1812132"/>
            <a:ext cx="952500" cy="2386012"/>
          </a:xfrm>
          <a:prstGeom prst="curvedConnector3">
            <a:avLst>
              <a:gd name="adj1" fmla="val 10832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435" name="AutoShape 22"/>
          <p:cNvCxnSpPr>
            <a:cxnSpLocks noChangeShapeType="1"/>
            <a:stCxn id="60422" idx="1"/>
            <a:endCxn id="60430" idx="3"/>
          </p:cNvCxnSpPr>
          <p:nvPr/>
        </p:nvCxnSpPr>
        <p:spPr bwMode="auto">
          <a:xfrm rot="5400000" flipH="1">
            <a:off x="5241131" y="1677194"/>
            <a:ext cx="836613" cy="21748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436" name="Text Box 23"/>
          <p:cNvSpPr txBox="1">
            <a:spLocks noChangeArrowheads="1"/>
          </p:cNvSpPr>
          <p:nvPr/>
        </p:nvSpPr>
        <p:spPr bwMode="auto">
          <a:xfrm>
            <a:off x="385763" y="6002338"/>
            <a:ext cx="795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Is </a:t>
            </a:r>
            <a:r>
              <a:rPr lang="en-US" sz="2000" i="1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an equivalence relation? 		</a:t>
            </a:r>
            <a:r>
              <a:rPr lang="en-US" sz="2000" i="1">
                <a:latin typeface="Times New Roman" pitchFamily="18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 – Congruence modulo </a:t>
            </a:r>
            <a:r>
              <a:rPr lang="en-US" i="1" smtClean="0">
                <a:latin typeface="Times New Roman" pitchFamily="18" charset="0"/>
              </a:rPr>
              <a:t>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393825"/>
            <a:ext cx="8718550" cy="5146675"/>
          </a:xfrm>
        </p:spPr>
        <p:txBody>
          <a:bodyPr lIns="0" rIns="0"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Let </a:t>
            </a:r>
            <a:r>
              <a:rPr lang="en-US" i="1" smtClean="0">
                <a:latin typeface="Times New Roman" pitchFamily="18" charset="0"/>
              </a:rPr>
              <a:t>R </a:t>
            </a:r>
            <a:r>
              <a:rPr lang="en-US" smtClean="0">
                <a:latin typeface="Times New Roman" pitchFamily="18" charset="0"/>
              </a:rPr>
              <a:t>= {(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|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(mod </a:t>
            </a:r>
            <a:r>
              <a:rPr lang="en-US" i="1" smtClean="0">
                <a:latin typeface="Times New Roman" pitchFamily="18" charset="0"/>
              </a:rPr>
              <a:t>m</a:t>
            </a:r>
            <a:r>
              <a:rPr lang="en-US" smtClean="0">
                <a:latin typeface="Times New Roman" pitchFamily="18" charset="0"/>
              </a:rPr>
              <a:t>)} be a relation on the set of integers and </a:t>
            </a:r>
            <a:r>
              <a:rPr lang="en-US" i="1" smtClean="0">
                <a:latin typeface="Times New Roman" pitchFamily="18" charset="0"/>
              </a:rPr>
              <a:t>m</a:t>
            </a:r>
            <a:r>
              <a:rPr lang="en-US" smtClean="0">
                <a:latin typeface="Times New Roman" pitchFamily="18" charset="0"/>
              </a:rPr>
              <a:t> be a positive integer &gt; 1.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	Is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an equivalence relation?</a:t>
            </a:r>
            <a:endParaRPr lang="en-US" sz="3600" smtClean="0">
              <a:latin typeface="Times New Roman" pitchFamily="18" charset="0"/>
            </a:endParaRPr>
          </a:p>
          <a:p>
            <a:pPr lvl="1" eaLnBrk="1" hangingPunct="1"/>
            <a:r>
              <a:rPr lang="en-US" sz="3200" i="1" smtClean="0">
                <a:solidFill>
                  <a:schemeClr val="tx2"/>
                </a:solidFill>
                <a:latin typeface="Times New Roman" pitchFamily="18" charset="0"/>
              </a:rPr>
              <a:t>Reflexive</a:t>
            </a:r>
            <a:r>
              <a:rPr lang="en-US" sz="3200" smtClean="0">
                <a:latin typeface="Times New Roman" pitchFamily="18" charset="0"/>
              </a:rPr>
              <a:t> – is it true that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)}?  </a:t>
            </a:r>
            <a:r>
              <a:rPr lang="en-US" sz="3200" i="1" smtClean="0">
                <a:solidFill>
                  <a:schemeClr val="tx2"/>
                </a:solidFill>
                <a:latin typeface="Times New Roman" pitchFamily="18" charset="0"/>
              </a:rPr>
              <a:t>yes</a:t>
            </a:r>
          </a:p>
          <a:p>
            <a:pPr lvl="1" eaLnBrk="1" hangingPunct="1"/>
            <a:r>
              <a:rPr lang="en-US" sz="3200" i="1" smtClean="0">
                <a:solidFill>
                  <a:schemeClr val="tx2"/>
                </a:solidFill>
                <a:latin typeface="Times New Roman" pitchFamily="18" charset="0"/>
              </a:rPr>
              <a:t>Symmetric</a:t>
            </a:r>
            <a:r>
              <a:rPr lang="en-US" sz="3200" smtClean="0">
                <a:latin typeface="Times New Roman" pitchFamily="18" charset="0"/>
              </a:rPr>
              <a:t> – is it true that if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 then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)?	</a:t>
            </a:r>
            <a:r>
              <a:rPr lang="en-US" sz="3200" i="1" smtClean="0">
                <a:latin typeface="Times New Roman" pitchFamily="18" charset="0"/>
              </a:rPr>
              <a:t>yes</a:t>
            </a:r>
          </a:p>
          <a:p>
            <a:pPr lvl="1" eaLnBrk="1" hangingPunct="1"/>
            <a:r>
              <a:rPr lang="en-US" sz="3200" i="1" smtClean="0">
                <a:solidFill>
                  <a:schemeClr val="tx2"/>
                </a:solidFill>
                <a:latin typeface="Times New Roman" pitchFamily="18" charset="0"/>
              </a:rPr>
              <a:t>Transitive</a:t>
            </a:r>
            <a:r>
              <a:rPr lang="en-US" sz="3200" smtClean="0">
                <a:latin typeface="Times New Roman" pitchFamily="18" charset="0"/>
              </a:rPr>
              <a:t> - is it true that if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 and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 then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 </a:t>
            </a:r>
            <a:r>
              <a:rPr lang="en-US" sz="3200" i="1" smtClean="0">
                <a:latin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</a:rPr>
              <a:t> (mod </a:t>
            </a:r>
            <a:r>
              <a:rPr lang="en-US" sz="3200" i="1" smtClean="0">
                <a:latin typeface="Times New Roman" pitchFamily="18" charset="0"/>
              </a:rPr>
              <a:t>m</a:t>
            </a:r>
            <a:r>
              <a:rPr lang="en-US" sz="3200" smtClean="0">
                <a:latin typeface="Times New Roman" pitchFamily="18" charset="0"/>
              </a:rPr>
              <a:t>)? 	</a:t>
            </a:r>
            <a:r>
              <a:rPr lang="en-US" sz="3200" i="1" smtClean="0">
                <a:latin typeface="Times New Roman" pitchFamily="18" charset="0"/>
              </a:rPr>
              <a:t>yes</a:t>
            </a:r>
          </a:p>
          <a:p>
            <a:pPr lvl="1" eaLnBrk="1" hangingPunct="1">
              <a:buFontTx/>
              <a:buNone/>
            </a:pPr>
            <a:endParaRPr lang="en-US" sz="32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683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  <a:r>
              <a:rPr lang="en-US" smtClean="0"/>
              <a:t>	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431925"/>
            <a:ext cx="8718550" cy="514667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Suppose that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the relation on the set of strings of English letters such that </a:t>
            </a:r>
            <a:r>
              <a:rPr lang="en-US" sz="3600" i="1" smtClean="0">
                <a:latin typeface="Times New Roman" pitchFamily="18" charset="0"/>
              </a:rPr>
              <a:t>aRb</a:t>
            </a:r>
            <a:r>
              <a:rPr lang="en-US" sz="3600" smtClean="0">
                <a:latin typeface="Times New Roman" pitchFamily="18" charset="0"/>
              </a:rPr>
              <a:t> iff </a:t>
            </a:r>
            <a:r>
              <a:rPr lang="en-US" sz="3600" i="1" smtClean="0">
                <a:latin typeface="Times New Roman" pitchFamily="18" charset="0"/>
              </a:rPr>
              <a:t>l(a)</a:t>
            </a:r>
            <a:r>
              <a:rPr lang="en-US" sz="3600" smtClean="0">
                <a:latin typeface="Times New Roman" pitchFamily="18" charset="0"/>
              </a:rPr>
              <a:t> = </a:t>
            </a:r>
            <a:r>
              <a:rPr lang="en-US" sz="3600" i="1" smtClean="0">
                <a:latin typeface="Times New Roman" pitchFamily="18" charset="0"/>
              </a:rPr>
              <a:t>l(b)</a:t>
            </a:r>
            <a:r>
              <a:rPr lang="en-US" sz="3600" smtClean="0">
                <a:latin typeface="Times New Roman" pitchFamily="18" charset="0"/>
              </a:rPr>
              <a:t>, where </a:t>
            </a:r>
            <a:r>
              <a:rPr lang="en-US" sz="3600" i="1" smtClean="0">
                <a:latin typeface="Times New Roman" pitchFamily="18" charset="0"/>
              </a:rPr>
              <a:t>l(x)</a:t>
            </a:r>
            <a:r>
              <a:rPr lang="en-US" sz="3600" smtClean="0">
                <a:latin typeface="Times New Roman" pitchFamily="18" charset="0"/>
              </a:rPr>
              <a:t> is the length of the string </a:t>
            </a:r>
            <a:r>
              <a:rPr lang="en-US" sz="3600" i="1" smtClean="0">
                <a:latin typeface="Times New Roman" pitchFamily="18" charset="0"/>
              </a:rPr>
              <a:t>x</a:t>
            </a:r>
            <a:r>
              <a:rPr lang="en-US" sz="3600" smtClean="0">
                <a:latin typeface="Times New Roman" pitchFamily="18" charset="0"/>
              </a:rPr>
              <a:t>.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Is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an equivalence relation?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9604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 </a:t>
            </a:r>
            <a:r>
              <a:rPr lang="en-US" smtClean="0"/>
              <a:t>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431925"/>
            <a:ext cx="8718550" cy="514667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Since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, then </a:t>
            </a:r>
            <a:r>
              <a:rPr lang="en-US" i="1" smtClean="0">
                <a:latin typeface="Times New Roman" pitchFamily="18" charset="0"/>
              </a:rPr>
              <a:t>aRa</a:t>
            </a:r>
            <a:r>
              <a:rPr lang="en-US" smtClean="0">
                <a:latin typeface="Times New Roman" pitchFamily="18" charset="0"/>
              </a:rPr>
              <a:t> for any string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  So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</a:t>
            </a:r>
            <a:r>
              <a:rPr lang="en-US" u="sng" smtClean="0">
                <a:latin typeface="Times New Roman" pitchFamily="18" charset="0"/>
              </a:rPr>
              <a:t>reflexive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Suppose </a:t>
            </a:r>
            <a:r>
              <a:rPr lang="en-US" i="1" smtClean="0">
                <a:latin typeface="Times New Roman" pitchFamily="18" charset="0"/>
              </a:rPr>
              <a:t>aRb</a:t>
            </a:r>
            <a:r>
              <a:rPr lang="en-US" smtClean="0">
                <a:latin typeface="Times New Roman" pitchFamily="18" charset="0"/>
              </a:rPr>
              <a:t>, so that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l(b)</a:t>
            </a:r>
            <a:r>
              <a:rPr lang="en-US" smtClean="0">
                <a:latin typeface="Times New Roman" pitchFamily="18" charset="0"/>
              </a:rPr>
              <a:t>.  Then it is also true that </a:t>
            </a:r>
            <a:r>
              <a:rPr lang="en-US" i="1" smtClean="0">
                <a:latin typeface="Times New Roman" pitchFamily="18" charset="0"/>
              </a:rPr>
              <a:t>l(b)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, which means that </a:t>
            </a:r>
            <a:r>
              <a:rPr lang="en-US" i="1" smtClean="0">
                <a:latin typeface="Times New Roman" pitchFamily="18" charset="0"/>
              </a:rPr>
              <a:t>bRa</a:t>
            </a:r>
            <a:r>
              <a:rPr lang="en-US" smtClean="0">
                <a:latin typeface="Times New Roman" pitchFamily="18" charset="0"/>
              </a:rPr>
              <a:t>.</a:t>
            </a:r>
            <a:r>
              <a:rPr lang="en-US" i="1" smtClean="0">
                <a:latin typeface="Times New Roman" pitchFamily="18" charset="0"/>
              </a:rPr>
              <a:t>  </a:t>
            </a:r>
            <a:r>
              <a:rPr lang="en-US" smtClean="0">
                <a:latin typeface="Times New Roman" pitchFamily="18" charset="0"/>
              </a:rPr>
              <a:t>Consequently,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</a:t>
            </a:r>
            <a:r>
              <a:rPr lang="en-US" u="sng" smtClean="0">
                <a:latin typeface="Times New Roman" pitchFamily="18" charset="0"/>
              </a:rPr>
              <a:t>symmetric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Suppose </a:t>
            </a:r>
            <a:r>
              <a:rPr lang="en-US" i="1" smtClean="0">
                <a:latin typeface="Times New Roman" pitchFamily="18" charset="0"/>
              </a:rPr>
              <a:t>aRb </a:t>
            </a:r>
            <a:r>
              <a:rPr lang="en-US" smtClean="0">
                <a:latin typeface="Times New Roman" pitchFamily="18" charset="0"/>
              </a:rPr>
              <a:t>and</a:t>
            </a:r>
            <a:r>
              <a:rPr lang="en-US" i="1" smtClean="0">
                <a:latin typeface="Times New Roman" pitchFamily="18" charset="0"/>
              </a:rPr>
              <a:t> bRc</a:t>
            </a:r>
            <a:r>
              <a:rPr lang="en-US" smtClean="0">
                <a:latin typeface="Times New Roman" pitchFamily="18" charset="0"/>
              </a:rPr>
              <a:t>.  Then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l(b)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l(b)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l(c)</a:t>
            </a:r>
            <a:r>
              <a:rPr lang="en-US" smtClean="0">
                <a:latin typeface="Times New Roman" pitchFamily="18" charset="0"/>
              </a:rPr>
              <a:t>.  Therefore, </a:t>
            </a:r>
            <a:r>
              <a:rPr lang="en-US" i="1" smtClean="0">
                <a:latin typeface="Times New Roman" pitchFamily="18" charset="0"/>
              </a:rPr>
              <a:t>l(a)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l(c)</a:t>
            </a:r>
            <a:r>
              <a:rPr lang="en-US" smtClean="0">
                <a:latin typeface="Times New Roman" pitchFamily="18" charset="0"/>
              </a:rPr>
              <a:t> and so </a:t>
            </a:r>
            <a:r>
              <a:rPr lang="en-US" i="1" smtClean="0">
                <a:latin typeface="Times New Roman" pitchFamily="18" charset="0"/>
              </a:rPr>
              <a:t>aRc</a:t>
            </a:r>
            <a:r>
              <a:rPr lang="en-US" smtClean="0">
                <a:latin typeface="Times New Roman" pitchFamily="18" charset="0"/>
              </a:rPr>
              <a:t>.  Hence,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</a:t>
            </a:r>
            <a:r>
              <a:rPr lang="en-US" u="sng" smtClean="0">
                <a:latin typeface="Times New Roman" pitchFamily="18" charset="0"/>
              </a:rPr>
              <a:t>transitive</a:t>
            </a:r>
            <a:r>
              <a:rPr lang="en-US" smtClean="0">
                <a:latin typeface="Times New Roman" pitchFamily="18" charset="0"/>
              </a:rPr>
              <a:t>.</a:t>
            </a:r>
            <a:endParaRPr lang="en-US" i="1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  <a:sym typeface="Symbol" pitchFamily="18" charset="2"/>
              </a:rPr>
              <a:t>Therefore, 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is an equivalence relation.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Class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355725"/>
            <a:ext cx="8642350" cy="5184775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equivalence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The set of all elements that are related to an element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 called the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equivalence class</a:t>
            </a:r>
            <a:r>
              <a:rPr lang="en-US" sz="3600" smtClean="0">
                <a:latin typeface="Times New Roman" pitchFamily="18" charset="0"/>
              </a:rPr>
              <a:t>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The equivalence class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with respect to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             [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]</a:t>
            </a:r>
            <a:r>
              <a:rPr lang="en-US" sz="3600" i="1" baseline="-25000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| (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)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36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When only one relation is under consideration, we will just write [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].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Class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355725"/>
            <a:ext cx="8642350" cy="5184775"/>
          </a:xfrm>
        </p:spPr>
        <p:txBody>
          <a:bodyPr lIns="0" rIns="0"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a equivalence relation on a set </a:t>
            </a:r>
            <a:r>
              <a:rPr lang="en-US" sz="3600" i="1" smtClean="0">
                <a:latin typeface="Times New Roman" pitchFamily="18" charset="0"/>
              </a:rPr>
              <a:t>A, </a:t>
            </a:r>
            <a:r>
              <a:rPr lang="en-US" sz="3600" smtClean="0">
                <a:latin typeface="Times New Roman" pitchFamily="18" charset="0"/>
              </a:rPr>
              <a:t>the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equivalence class</a:t>
            </a:r>
            <a:r>
              <a:rPr lang="en-US" sz="3600" smtClean="0">
                <a:latin typeface="Times New Roman" pitchFamily="18" charset="0"/>
              </a:rPr>
              <a:t> of the element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is: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Times New Roman" pitchFamily="18" charset="0"/>
              </a:rPr>
              <a:t>             [</a:t>
            </a:r>
            <a:r>
              <a:rPr lang="en-US" sz="4000" i="1" smtClean="0">
                <a:latin typeface="Times New Roman" pitchFamily="18" charset="0"/>
              </a:rPr>
              <a:t>a</a:t>
            </a:r>
            <a:r>
              <a:rPr lang="en-US" sz="4000" smtClean="0">
                <a:latin typeface="Times New Roman" pitchFamily="18" charset="0"/>
              </a:rPr>
              <a:t>]</a:t>
            </a:r>
            <a:r>
              <a:rPr lang="en-US" sz="4000" i="1" baseline="-25000" smtClean="0">
                <a:latin typeface="Times New Roman" pitchFamily="18" charset="0"/>
              </a:rPr>
              <a:t>R</a:t>
            </a:r>
            <a:r>
              <a:rPr lang="en-US" sz="4000" smtClean="0">
                <a:latin typeface="Times New Roman" pitchFamily="18" charset="0"/>
              </a:rPr>
              <a:t> = {</a:t>
            </a:r>
            <a:r>
              <a:rPr lang="en-US" sz="4000" i="1" smtClean="0">
                <a:latin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</a:rPr>
              <a:t> | (</a:t>
            </a:r>
            <a:r>
              <a:rPr lang="en-US" sz="4000" i="1" smtClean="0">
                <a:latin typeface="Times New Roman" pitchFamily="18" charset="0"/>
              </a:rPr>
              <a:t>s</a:t>
            </a:r>
            <a:r>
              <a:rPr lang="en-US" sz="4000" smtClean="0">
                <a:latin typeface="Times New Roman" pitchFamily="18" charset="0"/>
              </a:rPr>
              <a:t>, </a:t>
            </a:r>
            <a:r>
              <a:rPr lang="en-US" sz="4000" i="1" smtClean="0">
                <a:latin typeface="Times New Roman" pitchFamily="18" charset="0"/>
              </a:rPr>
              <a:t>a</a:t>
            </a:r>
            <a:r>
              <a:rPr lang="en-US" sz="4000" smtClean="0">
                <a:latin typeface="Times New Roman" pitchFamily="18" charset="0"/>
              </a:rPr>
              <a:t>) 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If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 </a:t>
            </a:r>
            <a:r>
              <a:rPr lang="en-US" sz="3600" smtClean="0">
                <a:latin typeface="Times New Roman" pitchFamily="18" charset="0"/>
              </a:rPr>
              <a:t>[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]</a:t>
            </a:r>
            <a:r>
              <a:rPr lang="en-US" sz="3600" i="1" baseline="-25000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, then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is called a </a:t>
            </a:r>
            <a:r>
              <a:rPr lang="en-US" sz="3600" i="1" smtClean="0">
                <a:latin typeface="Times New Roman" pitchFamily="18" charset="0"/>
              </a:rPr>
              <a:t>representative</a:t>
            </a:r>
            <a:r>
              <a:rPr lang="en-US" sz="3600" smtClean="0">
                <a:latin typeface="Times New Roman" pitchFamily="18" charset="0"/>
              </a:rPr>
              <a:t> of this equivalence class.</a:t>
            </a:r>
            <a:r>
              <a:rPr lang="en-US" sz="4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Class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355725"/>
            <a:ext cx="8642350" cy="5299075"/>
          </a:xfrm>
        </p:spPr>
        <p:txBody>
          <a:bodyPr lIns="0" rIns="0"/>
          <a:lstStyle/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the relation on the set of integers such that </a:t>
            </a:r>
            <a:r>
              <a:rPr lang="en-US" sz="3600" i="1" smtClean="0">
                <a:latin typeface="Times New Roman" pitchFamily="18" charset="0"/>
              </a:rPr>
              <a:t>aRb</a:t>
            </a:r>
            <a:r>
              <a:rPr lang="en-US" sz="3600" smtClean="0">
                <a:latin typeface="Times New Roman" pitchFamily="18" charset="0"/>
              </a:rPr>
              <a:t> iff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=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or 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</a:rPr>
              <a:t>= </a:t>
            </a:r>
            <a:r>
              <a:rPr lang="en-US" sz="3600" i="1" smtClean="0">
                <a:latin typeface="Times New Roman" pitchFamily="18" charset="0"/>
              </a:rPr>
              <a:t>-b</a:t>
            </a:r>
            <a:r>
              <a:rPr lang="en-US" sz="4000" smtClean="0">
                <a:latin typeface="Times New Roman" pitchFamily="18" charset="0"/>
              </a:rPr>
              <a:t>.  </a:t>
            </a:r>
            <a:r>
              <a:rPr lang="en-US" sz="3600" smtClean="0">
                <a:latin typeface="Times New Roman" pitchFamily="18" charset="0"/>
              </a:rPr>
              <a:t>We can show that this is an equivalence relation</a:t>
            </a:r>
            <a:r>
              <a:rPr lang="en-US" sz="4000" smtClean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The equivalence class of element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</a:rPr>
              <a:t>	 	[</a:t>
            </a:r>
            <a:r>
              <a:rPr lang="en-US" sz="4000" i="1" smtClean="0">
                <a:latin typeface="Times New Roman" pitchFamily="18" charset="0"/>
              </a:rPr>
              <a:t>a</a:t>
            </a:r>
            <a:r>
              <a:rPr lang="en-US" sz="4000" smtClean="0">
                <a:latin typeface="Times New Roman" pitchFamily="18" charset="0"/>
              </a:rPr>
              <a:t>] = {</a:t>
            </a:r>
            <a:r>
              <a:rPr lang="en-US" sz="4000" i="1" smtClean="0">
                <a:latin typeface="Times New Roman" pitchFamily="18" charset="0"/>
              </a:rPr>
              <a:t>a</a:t>
            </a:r>
            <a:r>
              <a:rPr lang="en-US" sz="4000" smtClean="0">
                <a:latin typeface="Times New Roman" pitchFamily="18" charset="0"/>
              </a:rPr>
              <a:t>, </a:t>
            </a:r>
            <a:r>
              <a:rPr lang="en-US" sz="4000" i="1" smtClean="0">
                <a:latin typeface="Times New Roman" pitchFamily="18" charset="0"/>
              </a:rPr>
              <a:t>-a</a:t>
            </a:r>
            <a:r>
              <a:rPr lang="en-US" sz="4000" smtClean="0">
                <a:latin typeface="Times New Roman" pitchFamily="18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 smtClean="0">
                <a:latin typeface="Times New Roman" pitchFamily="18" charset="0"/>
              </a:rPr>
              <a:t>Examples: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</a:rPr>
              <a:t>		[7] = {7, -7} 		 	[</a:t>
            </a:r>
            <a:r>
              <a:rPr lang="en-US" sz="4000" i="1" smtClean="0">
                <a:latin typeface="Times New Roman" pitchFamily="18" charset="0"/>
              </a:rPr>
              <a:t>-5</a:t>
            </a:r>
            <a:r>
              <a:rPr lang="en-US" sz="4000" smtClean="0">
                <a:latin typeface="Times New Roman" pitchFamily="18" charset="0"/>
              </a:rPr>
              <a:t>] = {5, -5}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latin typeface="Times New Roman" pitchFamily="18" charset="0"/>
              </a:rPr>
              <a:t>		[0] = {0}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300"/>
            <a:ext cx="8229600" cy="9604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Functions as Relations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431925"/>
            <a:ext cx="8642350" cy="46942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600" smtClean="0">
                <a:latin typeface="Times New Roman" pitchFamily="18" charset="0"/>
              </a:rPr>
              <a:t>A function is a relation that has the restriction that each element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can be related to exactly one element of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47775" y="4025900"/>
            <a:ext cx="6600825" cy="1954213"/>
            <a:chOff x="786" y="2536"/>
            <a:chExt cx="4158" cy="1231"/>
          </a:xfrm>
        </p:grpSpPr>
        <p:sp>
          <p:nvSpPr>
            <p:cNvPr id="14342" name="Text Box 4"/>
            <p:cNvSpPr txBox="1">
              <a:spLocks noChangeArrowheads="1"/>
            </p:cNvSpPr>
            <p:nvPr/>
          </p:nvSpPr>
          <p:spPr bwMode="auto">
            <a:xfrm>
              <a:off x="786" y="3057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itchFamily="34" charset="0"/>
                </a:rPr>
                <a:t>1</a:t>
              </a:r>
            </a:p>
          </p:txBody>
        </p:sp>
        <p:sp>
          <p:nvSpPr>
            <p:cNvPr id="14343" name="Text Box 5"/>
            <p:cNvSpPr txBox="1">
              <a:spLocks noChangeArrowheads="1"/>
            </p:cNvSpPr>
            <p:nvPr/>
          </p:nvSpPr>
          <p:spPr bwMode="auto">
            <a:xfrm>
              <a:off x="2226" y="3036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Bookman Old Style" pitchFamily="18" charset="0"/>
                </a:rPr>
                <a:t>a</a:t>
              </a: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466" y="3418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 i="1">
                <a:latin typeface="Bookman Old Style" pitchFamily="18" charset="0"/>
              </a:endParaRPr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2236" y="3424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Bookman Old Style" pitchFamily="18" charset="0"/>
                </a:rPr>
                <a:t>b</a:t>
              </a:r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>
              <a:off x="1036" y="318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9"/>
            <p:cNvSpPr>
              <a:spLocks noChangeShapeType="1"/>
            </p:cNvSpPr>
            <p:nvPr/>
          </p:nvSpPr>
          <p:spPr bwMode="auto">
            <a:xfrm>
              <a:off x="1036" y="3180"/>
              <a:ext cx="115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3148" y="3046"/>
              <a:ext cx="2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ahoma" pitchFamily="34" charset="0"/>
                </a:rPr>
                <a:t>1</a:t>
              </a:r>
            </a:p>
          </p:txBody>
        </p:sp>
        <p:sp>
          <p:nvSpPr>
            <p:cNvPr id="14349" name="Text Box 11"/>
            <p:cNvSpPr txBox="1">
              <a:spLocks noChangeArrowheads="1"/>
            </p:cNvSpPr>
            <p:nvPr/>
          </p:nvSpPr>
          <p:spPr bwMode="auto">
            <a:xfrm>
              <a:off x="4588" y="3036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Bookman Old Style" pitchFamily="18" charset="0"/>
                </a:rPr>
                <a:t>a</a:t>
              </a:r>
            </a:p>
          </p:txBody>
        </p: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4828" y="3440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 i="1">
                <a:latin typeface="Bookman Old Style" pitchFamily="18" charset="0"/>
              </a:endParaRPr>
            </a:p>
          </p:txBody>
        </p:sp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4597" y="3446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Bookman Old Style" pitchFamily="18" charset="0"/>
                </a:rPr>
                <a:t>b</a:t>
              </a:r>
            </a:p>
          </p:txBody>
        </p:sp>
        <p:sp>
          <p:nvSpPr>
            <p:cNvPr id="14352" name="Line 14"/>
            <p:cNvSpPr>
              <a:spLocks noChangeShapeType="1"/>
            </p:cNvSpPr>
            <p:nvPr/>
          </p:nvSpPr>
          <p:spPr bwMode="auto">
            <a:xfrm>
              <a:off x="3398" y="320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1152" y="2536"/>
              <a:ext cx="10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504" y="2536"/>
              <a:ext cx="11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Function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920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Equivalence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470025"/>
            <a:ext cx="8604250" cy="5030788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Consider the equivalence relation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on set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 What are the equivalence classes?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  </a:t>
            </a:r>
            <a:r>
              <a:rPr lang="en-US" i="1" smtClean="0">
                <a:latin typeface="Times New Roman" pitchFamily="18" charset="0"/>
              </a:rPr>
              <a:t>A </a:t>
            </a:r>
            <a:r>
              <a:rPr lang="en-US" smtClean="0">
                <a:latin typeface="Times New Roman" pitchFamily="18" charset="0"/>
              </a:rPr>
              <a:t>= {1, 2, 3, 4, 5}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  </a:t>
            </a:r>
            <a:r>
              <a:rPr lang="en-US" i="1" smtClean="0">
                <a:latin typeface="Times New Roman" pitchFamily="18" charset="0"/>
              </a:rPr>
              <a:t>R </a:t>
            </a:r>
            <a:r>
              <a:rPr lang="en-US" smtClean="0">
                <a:latin typeface="Times New Roman" pitchFamily="18" charset="0"/>
              </a:rPr>
              <a:t>= {(1,1), (2,2), (3,3), (4,4), (5,5), (1,3), (3,1)}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Just look at the </a:t>
            </a:r>
            <a:r>
              <a:rPr lang="en-US" i="1" smtClean="0">
                <a:latin typeface="Times New Roman" pitchFamily="18" charset="0"/>
              </a:rPr>
              <a:t>aRb</a:t>
            </a:r>
            <a:r>
              <a:rPr lang="en-US" smtClean="0">
                <a:latin typeface="Times New Roman" pitchFamily="18" charset="0"/>
              </a:rPr>
              <a:t> relationships.  Which elements are related to which?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[1] = {1, 3}		[2] = {2}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[3] = {3, 1}		[4] = {4}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	[5] = {5}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 useful theorem about classes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an equivalence relation on a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  These statements for</a:t>
            </a:r>
            <a:r>
              <a:rPr lang="en-US" sz="3600" i="1" smtClean="0">
                <a:latin typeface="Times New Roman" pitchFamily="18" charset="0"/>
              </a:rPr>
              <a:t> a</a:t>
            </a:r>
            <a:r>
              <a:rPr lang="en-US" sz="3600" smtClean="0">
                <a:latin typeface="Times New Roman" pitchFamily="18" charset="0"/>
              </a:rPr>
              <a:t> and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 of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are equivalent: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		aRb</a:t>
            </a:r>
            <a:r>
              <a:rPr lang="en-US" sz="36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[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] = [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[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]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 [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]  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 useful theorem about classes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2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More importantly: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sym typeface="Symbol" pitchFamily="18" charset="2"/>
              </a:rPr>
              <a:t>Equivalence classes are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200" b="1" smtClean="0">
                <a:latin typeface="Times New Roman" pitchFamily="18" charset="0"/>
                <a:sym typeface="Symbol" pitchFamily="18" charset="2"/>
              </a:rPr>
              <a:t>equal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200" b="1" smtClean="0">
                <a:latin typeface="Times New Roman" pitchFamily="18" charset="0"/>
                <a:sym typeface="Symbol" pitchFamily="18" charset="2"/>
              </a:rPr>
              <a:t>disjoint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Partitions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316038"/>
            <a:ext cx="8450263" cy="2228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smtClean="0">
                <a:latin typeface="Times New Roman" pitchFamily="18" charset="0"/>
              </a:rPr>
              <a:t>A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partition</a:t>
            </a:r>
            <a:r>
              <a:rPr lang="en-US" sz="3600" smtClean="0">
                <a:latin typeface="Times New Roman" pitchFamily="18" charset="0"/>
              </a:rPr>
              <a:t> of a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divides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into non-overlapping subsets: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</a:rPr>
              <a:t>A partition of a set A is a collection of disjoint nonempty subsets of A that have A as their union.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41750" y="3467100"/>
            <a:ext cx="4878388" cy="3170238"/>
            <a:chOff x="1344" y="2448"/>
            <a:chExt cx="3072" cy="1780"/>
          </a:xfrm>
        </p:grpSpPr>
        <p:sp>
          <p:nvSpPr>
            <p:cNvPr id="70663" name="Oval 5"/>
            <p:cNvSpPr>
              <a:spLocks noChangeArrowheads="1"/>
            </p:cNvSpPr>
            <p:nvPr/>
          </p:nvSpPr>
          <p:spPr bwMode="auto">
            <a:xfrm>
              <a:off x="1344" y="2448"/>
              <a:ext cx="3072" cy="14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4" name="Text Box 6"/>
            <p:cNvSpPr txBox="1">
              <a:spLocks noChangeArrowheads="1"/>
            </p:cNvSpPr>
            <p:nvPr/>
          </p:nvSpPr>
          <p:spPr bwMode="auto">
            <a:xfrm>
              <a:off x="2592" y="3937"/>
              <a:ext cx="5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 New Roman" pitchFamily="18" charset="0"/>
                </a:rPr>
                <a:t>Set </a:t>
              </a:r>
              <a:r>
                <a:rPr lang="en-US" sz="2800" i="1">
                  <a:latin typeface="Times New Roman" pitchFamily="18" charset="0"/>
                </a:rPr>
                <a:t>A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70665" name="Freeform 7"/>
            <p:cNvSpPr>
              <a:spLocks/>
            </p:cNvSpPr>
            <p:nvPr/>
          </p:nvSpPr>
          <p:spPr bwMode="auto">
            <a:xfrm>
              <a:off x="1488" y="2496"/>
              <a:ext cx="856" cy="1008"/>
            </a:xfrm>
            <a:custGeom>
              <a:avLst/>
              <a:gdLst>
                <a:gd name="T0" fmla="*/ 0 w 856"/>
                <a:gd name="T1" fmla="*/ 1008 h 1008"/>
                <a:gd name="T2" fmla="*/ 720 w 856"/>
                <a:gd name="T3" fmla="*/ 816 h 1008"/>
                <a:gd name="T4" fmla="*/ 816 w 856"/>
                <a:gd name="T5" fmla="*/ 0 h 1008"/>
                <a:gd name="T6" fmla="*/ 0 60000 65536"/>
                <a:gd name="T7" fmla="*/ 0 60000 65536"/>
                <a:gd name="T8" fmla="*/ 0 60000 65536"/>
                <a:gd name="T9" fmla="*/ 0 w 856"/>
                <a:gd name="T10" fmla="*/ 0 h 1008"/>
                <a:gd name="T11" fmla="*/ 856 w 856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1008">
                  <a:moveTo>
                    <a:pt x="0" y="1008"/>
                  </a:moveTo>
                  <a:cubicBezTo>
                    <a:pt x="292" y="996"/>
                    <a:pt x="584" y="984"/>
                    <a:pt x="720" y="816"/>
                  </a:cubicBezTo>
                  <a:cubicBezTo>
                    <a:pt x="856" y="648"/>
                    <a:pt x="836" y="324"/>
                    <a:pt x="81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6" name="Freeform 8"/>
            <p:cNvSpPr>
              <a:spLocks/>
            </p:cNvSpPr>
            <p:nvPr/>
          </p:nvSpPr>
          <p:spPr bwMode="auto">
            <a:xfrm>
              <a:off x="2304" y="2688"/>
              <a:ext cx="1728" cy="512"/>
            </a:xfrm>
            <a:custGeom>
              <a:avLst/>
              <a:gdLst>
                <a:gd name="T0" fmla="*/ 0 w 1728"/>
                <a:gd name="T1" fmla="*/ 192 h 512"/>
                <a:gd name="T2" fmla="*/ 816 w 1728"/>
                <a:gd name="T3" fmla="*/ 480 h 512"/>
                <a:gd name="T4" fmla="*/ 1728 w 1728"/>
                <a:gd name="T5" fmla="*/ 0 h 512"/>
                <a:gd name="T6" fmla="*/ 0 60000 65536"/>
                <a:gd name="T7" fmla="*/ 0 60000 65536"/>
                <a:gd name="T8" fmla="*/ 0 60000 65536"/>
                <a:gd name="T9" fmla="*/ 0 w 1728"/>
                <a:gd name="T10" fmla="*/ 0 h 512"/>
                <a:gd name="T11" fmla="*/ 1728 w 1728"/>
                <a:gd name="T12" fmla="*/ 512 h 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12">
                  <a:moveTo>
                    <a:pt x="0" y="192"/>
                  </a:moveTo>
                  <a:cubicBezTo>
                    <a:pt x="264" y="352"/>
                    <a:pt x="528" y="512"/>
                    <a:pt x="816" y="480"/>
                  </a:cubicBezTo>
                  <a:cubicBezTo>
                    <a:pt x="1104" y="448"/>
                    <a:pt x="1416" y="224"/>
                    <a:pt x="172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7" name="Freeform 9"/>
            <p:cNvSpPr>
              <a:spLocks/>
            </p:cNvSpPr>
            <p:nvPr/>
          </p:nvSpPr>
          <p:spPr bwMode="auto">
            <a:xfrm>
              <a:off x="2232" y="3168"/>
              <a:ext cx="936" cy="720"/>
            </a:xfrm>
            <a:custGeom>
              <a:avLst/>
              <a:gdLst>
                <a:gd name="T0" fmla="*/ 0 w 984"/>
                <a:gd name="T1" fmla="*/ 96 h 756"/>
                <a:gd name="T2" fmla="*/ 140 w 984"/>
                <a:gd name="T3" fmla="*/ 163 h 756"/>
                <a:gd name="T4" fmla="*/ 192 w 984"/>
                <a:gd name="T5" fmla="*/ 251 h 756"/>
                <a:gd name="T6" fmla="*/ 236 w 984"/>
                <a:gd name="T7" fmla="*/ 296 h 756"/>
                <a:gd name="T8" fmla="*/ 250 w 984"/>
                <a:gd name="T9" fmla="*/ 622 h 756"/>
                <a:gd name="T10" fmla="*/ 806 w 984"/>
                <a:gd name="T11" fmla="*/ 0 h 7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4"/>
                <a:gd name="T19" fmla="*/ 0 h 756"/>
                <a:gd name="T20" fmla="*/ 984 w 984"/>
                <a:gd name="T21" fmla="*/ 756 h 7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4" h="756">
                  <a:moveTo>
                    <a:pt x="0" y="117"/>
                  </a:moveTo>
                  <a:cubicBezTo>
                    <a:pt x="70" y="134"/>
                    <a:pt x="121" y="148"/>
                    <a:pt x="171" y="198"/>
                  </a:cubicBezTo>
                  <a:cubicBezTo>
                    <a:pt x="185" y="239"/>
                    <a:pt x="210" y="271"/>
                    <a:pt x="234" y="306"/>
                  </a:cubicBezTo>
                  <a:cubicBezTo>
                    <a:pt x="248" y="327"/>
                    <a:pt x="288" y="360"/>
                    <a:pt x="288" y="360"/>
                  </a:cubicBezTo>
                  <a:cubicBezTo>
                    <a:pt x="322" y="497"/>
                    <a:pt x="306" y="595"/>
                    <a:pt x="306" y="756"/>
                  </a:cubicBezTo>
                  <a:lnTo>
                    <a:pt x="98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8" name="Freeform 10"/>
            <p:cNvSpPr>
              <a:spLocks/>
            </p:cNvSpPr>
            <p:nvPr/>
          </p:nvSpPr>
          <p:spPr bwMode="auto">
            <a:xfrm>
              <a:off x="3504" y="3024"/>
              <a:ext cx="624" cy="576"/>
            </a:xfrm>
            <a:custGeom>
              <a:avLst/>
              <a:gdLst>
                <a:gd name="T0" fmla="*/ 0 w 624"/>
                <a:gd name="T1" fmla="*/ 0 h 576"/>
                <a:gd name="T2" fmla="*/ 432 w 624"/>
                <a:gd name="T3" fmla="*/ 144 h 576"/>
                <a:gd name="T4" fmla="*/ 624 w 624"/>
                <a:gd name="T5" fmla="*/ 576 h 576"/>
                <a:gd name="T6" fmla="*/ 0 60000 65536"/>
                <a:gd name="T7" fmla="*/ 0 60000 65536"/>
                <a:gd name="T8" fmla="*/ 0 60000 65536"/>
                <a:gd name="T9" fmla="*/ 0 w 624"/>
                <a:gd name="T10" fmla="*/ 0 h 576"/>
                <a:gd name="T11" fmla="*/ 624 w 62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576">
                  <a:moveTo>
                    <a:pt x="0" y="0"/>
                  </a:moveTo>
                  <a:cubicBezTo>
                    <a:pt x="164" y="24"/>
                    <a:pt x="328" y="48"/>
                    <a:pt x="432" y="144"/>
                  </a:cubicBezTo>
                  <a:cubicBezTo>
                    <a:pt x="536" y="240"/>
                    <a:pt x="580" y="408"/>
                    <a:pt x="624" y="57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9" name="Text Box 11"/>
            <p:cNvSpPr txBox="1">
              <a:spLocks noChangeArrowheads="1"/>
            </p:cNvSpPr>
            <p:nvPr/>
          </p:nvSpPr>
          <p:spPr bwMode="auto">
            <a:xfrm>
              <a:off x="1624" y="2863"/>
              <a:ext cx="32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1</a:t>
              </a:r>
            </a:p>
          </p:txBody>
        </p:sp>
        <p:sp>
          <p:nvSpPr>
            <p:cNvPr id="70670" name="Text Box 12"/>
            <p:cNvSpPr txBox="1">
              <a:spLocks noChangeArrowheads="1"/>
            </p:cNvSpPr>
            <p:nvPr/>
          </p:nvSpPr>
          <p:spPr bwMode="auto">
            <a:xfrm>
              <a:off x="3986" y="2933"/>
              <a:ext cx="32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6</a:t>
              </a:r>
            </a:p>
          </p:txBody>
        </p:sp>
        <p:sp>
          <p:nvSpPr>
            <p:cNvPr id="70671" name="Text Box 13"/>
            <p:cNvSpPr txBox="1">
              <a:spLocks noChangeArrowheads="1"/>
            </p:cNvSpPr>
            <p:nvPr/>
          </p:nvSpPr>
          <p:spPr bwMode="auto">
            <a:xfrm>
              <a:off x="3314" y="3365"/>
              <a:ext cx="32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5</a:t>
              </a:r>
            </a:p>
          </p:txBody>
        </p:sp>
        <p:sp>
          <p:nvSpPr>
            <p:cNvPr id="70672" name="Text Box 14"/>
            <p:cNvSpPr txBox="1">
              <a:spLocks noChangeArrowheads="1"/>
            </p:cNvSpPr>
            <p:nvPr/>
          </p:nvSpPr>
          <p:spPr bwMode="auto">
            <a:xfrm>
              <a:off x="2066" y="3509"/>
              <a:ext cx="32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70673" name="Text Box 15"/>
            <p:cNvSpPr txBox="1">
              <a:spLocks noChangeArrowheads="1"/>
            </p:cNvSpPr>
            <p:nvPr/>
          </p:nvSpPr>
          <p:spPr bwMode="auto">
            <a:xfrm>
              <a:off x="2449" y="3126"/>
              <a:ext cx="32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3</a:t>
              </a:r>
            </a:p>
          </p:txBody>
        </p:sp>
        <p:sp>
          <p:nvSpPr>
            <p:cNvPr id="70674" name="Text Box 16"/>
            <p:cNvSpPr txBox="1">
              <a:spLocks noChangeArrowheads="1"/>
            </p:cNvSpPr>
            <p:nvPr/>
          </p:nvSpPr>
          <p:spPr bwMode="auto">
            <a:xfrm>
              <a:off x="2832" y="2645"/>
              <a:ext cx="32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latin typeface="Bookman Old Style" pitchFamily="18" charset="0"/>
                </a:rPr>
                <a:t>A</a:t>
              </a:r>
              <a:r>
                <a:rPr lang="en-US" sz="2400" baseline="-25000">
                  <a:latin typeface="Bookman Old Style" pitchFamily="18" charset="0"/>
                </a:rPr>
                <a:t>2</a:t>
              </a:r>
            </a:p>
          </p:txBody>
        </p:sp>
      </p:grpSp>
      <p:sp>
        <p:nvSpPr>
          <p:cNvPr id="70661" name="Text Box 18"/>
          <p:cNvSpPr txBox="1">
            <a:spLocks noChangeArrowheads="1"/>
          </p:cNvSpPr>
          <p:nvPr/>
        </p:nvSpPr>
        <p:spPr bwMode="auto">
          <a:xfrm>
            <a:off x="1576388" y="3929063"/>
            <a:ext cx="2112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latin typeface="Times New Roman" pitchFamily="18" charset="0"/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064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Partitions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163638"/>
            <a:ext cx="8450263" cy="5568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A </a:t>
            </a:r>
            <a:r>
              <a:rPr lang="en-US" sz="2400" i="1" smtClean="0">
                <a:solidFill>
                  <a:schemeClr val="tx2"/>
                </a:solidFill>
                <a:latin typeface="Times New Roman" pitchFamily="18" charset="0"/>
              </a:rPr>
              <a:t>partition</a:t>
            </a:r>
            <a:r>
              <a:rPr lang="en-US" sz="2400" smtClean="0">
                <a:latin typeface="Times New Roman" pitchFamily="18" charset="0"/>
              </a:rPr>
              <a:t> of a set 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 divides </a:t>
            </a:r>
            <a:r>
              <a:rPr lang="en-US" sz="2400" i="1" smtClean="0">
                <a:latin typeface="Times New Roman" pitchFamily="18" charset="0"/>
              </a:rPr>
              <a:t>A</a:t>
            </a:r>
            <a:r>
              <a:rPr lang="en-US" sz="2400" smtClean="0">
                <a:latin typeface="Times New Roman" pitchFamily="18" charset="0"/>
              </a:rPr>
              <a:t> into non-overlapping subsets: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Let S be a given set and A={A1,A2,….Am} where each Ai,i-1,2… is a subset of 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Set A is called covering of S and setsA1,A2,… are said to cover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 partition of a set A is a collection of disjoint nonempty subsets of A that have A as their union. Then the subsets are called blocks of the partition.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smtClean="0">
                <a:latin typeface="Times New Roman" pitchFamily="18" charset="0"/>
              </a:rPr>
              <a:t>Example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S </a:t>
            </a:r>
            <a:r>
              <a:rPr lang="en-US" sz="2000" smtClean="0">
                <a:latin typeface="Times New Roman" pitchFamily="18" charset="0"/>
              </a:rPr>
              <a:t>= {</a:t>
            </a:r>
            <a:r>
              <a:rPr lang="en-US" sz="2000" i="1" smtClean="0">
                <a:latin typeface="Times New Roman" pitchFamily="18" charset="0"/>
              </a:rPr>
              <a:t>a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b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c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d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e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f </a:t>
            </a:r>
            <a:r>
              <a:rPr lang="en-US" sz="200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S</a:t>
            </a:r>
            <a:r>
              <a:rPr lang="en-US" sz="2000" baseline="-25000" smtClean="0">
                <a:latin typeface="Times New Roman" pitchFamily="18" charset="0"/>
              </a:rPr>
              <a:t>1</a:t>
            </a:r>
            <a:r>
              <a:rPr lang="en-US" sz="2000" smtClean="0">
                <a:latin typeface="Times New Roman" pitchFamily="18" charset="0"/>
              </a:rPr>
              <a:t> = {</a:t>
            </a:r>
            <a:r>
              <a:rPr lang="en-US" sz="2000" i="1" smtClean="0">
                <a:latin typeface="Times New Roman" pitchFamily="18" charset="0"/>
              </a:rPr>
              <a:t>a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d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e</a:t>
            </a:r>
            <a:r>
              <a:rPr lang="en-US" sz="200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S</a:t>
            </a:r>
            <a:r>
              <a:rPr lang="en-US" sz="2000" baseline="-25000" smtClean="0">
                <a:latin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</a:rPr>
              <a:t> = {</a:t>
            </a:r>
            <a:r>
              <a:rPr lang="en-US" sz="2000" i="1" smtClean="0">
                <a:latin typeface="Times New Roman" pitchFamily="18" charset="0"/>
              </a:rPr>
              <a:t>b</a:t>
            </a:r>
            <a:r>
              <a:rPr lang="en-US" sz="200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S</a:t>
            </a:r>
            <a:r>
              <a:rPr lang="en-US" sz="2000" baseline="-25000" smtClean="0">
                <a:latin typeface="Times New Roman" pitchFamily="18" charset="0"/>
              </a:rPr>
              <a:t>3</a:t>
            </a:r>
            <a:r>
              <a:rPr lang="en-US" sz="2000" smtClean="0">
                <a:latin typeface="Times New Roman" pitchFamily="18" charset="0"/>
              </a:rPr>
              <a:t> = {</a:t>
            </a:r>
            <a:r>
              <a:rPr lang="en-US" sz="2000" i="1" smtClean="0">
                <a:latin typeface="Times New Roman" pitchFamily="18" charset="0"/>
              </a:rPr>
              <a:t>c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f </a:t>
            </a:r>
            <a:r>
              <a:rPr lang="en-US" sz="200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P</a:t>
            </a:r>
            <a:r>
              <a:rPr lang="en-US" sz="2000" smtClean="0">
                <a:latin typeface="Times New Roman" pitchFamily="18" charset="0"/>
              </a:rPr>
              <a:t> = {</a:t>
            </a:r>
            <a:r>
              <a:rPr lang="en-US" sz="2000" i="1" smtClean="0">
                <a:latin typeface="Times New Roman" pitchFamily="18" charset="0"/>
              </a:rPr>
              <a:t>S</a:t>
            </a:r>
            <a:r>
              <a:rPr lang="en-US" sz="2000" baseline="-25000" smtClean="0">
                <a:latin typeface="Times New Roman" pitchFamily="18" charset="0"/>
              </a:rPr>
              <a:t>1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S</a:t>
            </a:r>
            <a:r>
              <a:rPr lang="en-US" sz="2000" baseline="-25000" smtClean="0">
                <a:latin typeface="Times New Roman" pitchFamily="18" charset="0"/>
              </a:rPr>
              <a:t>2</a:t>
            </a:r>
            <a:r>
              <a:rPr lang="en-US" sz="2000" smtClean="0">
                <a:latin typeface="Times New Roman" pitchFamily="18" charset="0"/>
              </a:rPr>
              <a:t>, </a:t>
            </a:r>
            <a:r>
              <a:rPr lang="en-US" sz="2000" i="1" smtClean="0">
                <a:latin typeface="Times New Roman" pitchFamily="18" charset="0"/>
              </a:rPr>
              <a:t>S</a:t>
            </a:r>
            <a:r>
              <a:rPr lang="en-US" sz="2000" baseline="-25000" smtClean="0">
                <a:latin typeface="Times New Roman" pitchFamily="18" charset="0"/>
              </a:rPr>
              <a:t>3</a:t>
            </a:r>
            <a:r>
              <a:rPr lang="en-US" sz="200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Times New Roman" pitchFamily="18" charset="0"/>
              </a:rPr>
              <a:t>	P</a:t>
            </a:r>
            <a:r>
              <a:rPr lang="en-US" sz="2000" smtClean="0">
                <a:latin typeface="Times New Roman" pitchFamily="18" charset="0"/>
              </a:rPr>
              <a:t> is a partition of set </a:t>
            </a:r>
            <a:r>
              <a:rPr lang="en-US" sz="2000" i="1" smtClean="0">
                <a:latin typeface="Times New Roman" pitchFamily="18" charset="0"/>
              </a:rPr>
              <a:t>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Partitions and Equivalence Relations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431925"/>
            <a:ext cx="8564563" cy="4992688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an equivalence relation on set </a:t>
            </a:r>
            <a:r>
              <a:rPr lang="en-US" sz="3600" i="1" smtClean="0">
                <a:latin typeface="Times New Roman" pitchFamily="18" charset="0"/>
              </a:rPr>
              <a:t>S</a:t>
            </a:r>
            <a:endParaRPr lang="en-US" sz="3600" smtClean="0">
              <a:latin typeface="Times New Roman" pitchFamily="18" charset="0"/>
            </a:endParaRPr>
          </a:p>
          <a:p>
            <a:pPr lvl="1" eaLnBrk="1" hangingPunct="1"/>
            <a:r>
              <a:rPr lang="en-US" sz="3600" smtClean="0">
                <a:latin typeface="Times New Roman" pitchFamily="18" charset="0"/>
              </a:rPr>
              <a:t>then the equivalence classes of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form a partition of </a:t>
            </a:r>
            <a:r>
              <a:rPr lang="en-US" sz="3600" i="1" smtClean="0">
                <a:latin typeface="Times New Roman" pitchFamily="18" charset="0"/>
              </a:rPr>
              <a:t>S</a:t>
            </a:r>
            <a:endParaRPr 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Conversely, if {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i="1" baseline="-25000" smtClean="0">
                <a:latin typeface="Times New Roman" pitchFamily="18" charset="0"/>
              </a:rPr>
              <a:t>i</a:t>
            </a:r>
            <a:r>
              <a:rPr lang="en-US" sz="3600" smtClean="0">
                <a:latin typeface="Times New Roman" pitchFamily="18" charset="0"/>
              </a:rPr>
              <a:t> | </a:t>
            </a:r>
            <a:r>
              <a:rPr lang="en-US" sz="3600" i="1" smtClean="0">
                <a:latin typeface="Times New Roman" pitchFamily="18" charset="0"/>
              </a:rPr>
              <a:t>i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I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} is </a:t>
            </a:r>
            <a:r>
              <a:rPr lang="en-US" sz="3600" smtClean="0">
                <a:latin typeface="Times New Roman" pitchFamily="18" charset="0"/>
              </a:rPr>
              <a:t>a partition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of set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then there is an equivalence relation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that has the sets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3600" i="1" smtClean="0">
                <a:latin typeface="Times New Roman" pitchFamily="18" charset="0"/>
              </a:rPr>
              <a:t>i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 as its equivalence classes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146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{1, 2, 3, 4, 5, 6}, then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3, 4}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{2,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form a partition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 because: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these sets are disjoint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 union of these sets is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146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{1, 2, 3, 4, 5, 6}, then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3, 4,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{2,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do not form a partition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 because: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these sets are not disjoint (5 occurs in two different sets)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146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{1, 2, 3, 4, 5, 6}, then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3}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{2,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do not form a partition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 because: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 union of these sets is not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 (since 4 is not a member of any of the subsets, but is a member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146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If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= {1, 2, 3, 4, 5, 6}, then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3, 4}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{2,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{6, 7}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do not form a partition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 because:</a:t>
            </a:r>
          </a:p>
          <a:p>
            <a:pPr lvl="1" eaLnBrk="1" hangingPunct="1"/>
            <a:r>
              <a:rPr lang="en-US" sz="3600" smtClean="0">
                <a:latin typeface="Times New Roman" pitchFamily="18" charset="0"/>
                <a:sym typeface="Symbol" pitchFamily="18" charset="2"/>
              </a:rPr>
              <a:t>the union of these sets is not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(since 7 is a member of set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but is not a member of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 on a Set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431925"/>
            <a:ext cx="8526462" cy="518477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Relations can also be from a set to itself.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A relation on the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is a relation from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to set </a:t>
            </a:r>
            <a:r>
              <a:rPr lang="en-US" sz="3600" i="1" smtClean="0">
                <a:latin typeface="Times New Roman" pitchFamily="18" charset="0"/>
              </a:rPr>
              <a:t>A,</a:t>
            </a:r>
            <a:r>
              <a:rPr lang="en-US" sz="3600" smtClean="0">
                <a:latin typeface="Times New Roman" pitchFamily="18" charset="0"/>
              </a:rPr>
              <a:t>  i.e.,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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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endParaRPr 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Let 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= {1, 2, 3, 4}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Which ordered pairs are in the relation     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 = {(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) |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divides </a:t>
            </a:r>
            <a:r>
              <a:rPr lang="en-US" sz="3600" i="1" smtClean="0">
                <a:latin typeface="Times New Roman" pitchFamily="18" charset="0"/>
              </a:rPr>
              <a:t>b</a:t>
            </a:r>
            <a:r>
              <a:rPr lang="en-US" sz="3600" smtClean="0">
                <a:latin typeface="Times New Roman" pitchFamily="18" charset="0"/>
              </a:rPr>
              <a:t>}?</a:t>
            </a:r>
          </a:p>
          <a:p>
            <a:pPr eaLnBrk="1" hangingPunct="1"/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{(1,1), (1,2), (1,3), (1,4), (2,2), (2,4), (3,3), (4,4)}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Constructing an Equivalence Relation from a Partition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146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Given set  S = {1, 2, 3, 4, 5, 6} and a partition of S,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2, 3}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{4,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{6}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Times New Roman" pitchFamily="18" charset="0"/>
                <a:sym typeface="Symbol" pitchFamily="18" charset="2"/>
              </a:rPr>
              <a:t>	then we can find the ordered pairs that make up the equivalence relation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 produced by that partition.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Constructing an Equivalence Relation from a Partition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338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The subsets in the partition of S,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{1, 2, 3}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{4, 5}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= {6}</a:t>
            </a:r>
          </a:p>
          <a:p>
            <a:pPr eaLnBrk="1" hangingPunct="1">
              <a:buFontTx/>
              <a:buNone/>
            </a:pPr>
            <a:r>
              <a:rPr lang="en-US" sz="4000" smtClean="0">
                <a:latin typeface="Times New Roman" pitchFamily="18" charset="0"/>
                <a:sym typeface="Symbol" pitchFamily="18" charset="2"/>
              </a:rPr>
              <a:t>	are the equivalence classes of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. This means that the pair (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) 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 iff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sz="40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4000" smtClean="0">
                <a:latin typeface="Times New Roman" pitchFamily="18" charset="0"/>
                <a:sym typeface="Symbol" pitchFamily="18" charset="2"/>
              </a:rPr>
              <a:t> are in the same subset of the partition.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25413"/>
            <a:ext cx="8794750" cy="884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Constructing an Equivalence Relation from a Partition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277938"/>
            <a:ext cx="8564563" cy="5454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Let’s find the ordered pairs that are in R: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= {1, 2, 3}  (1,1), (1,2), (1,3), (2,1),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			(2,2), (2,3), (3,1), (3,2), (3,3)	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Times New Roman" pitchFamily="18" charset="0"/>
                <a:sym typeface="Symbol" pitchFamily="18" charset="2"/>
              </a:rPr>
              <a:t>	A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= {4, 5}  (4,4), (4,5), (5,4), (5,5)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i="1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= {6}  (6,6) 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So R is just the set consisting of all these ordered pairs: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R = {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(1,1), (1,2), (1,3), (2,1), (2,2), (2,3), (3,1), (3,2), (3,3), (4,4), (4,5), (5,4), (5,5), (6,6)}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2463" y="1624013"/>
            <a:ext cx="4954587" cy="1076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latin typeface="Times New Roman" pitchFamily="18" charset="0"/>
              </a:rPr>
              <a:t>Partial Orderings</a:t>
            </a:r>
          </a:p>
          <a:p>
            <a:pPr algn="ctr" eaLnBrk="1" hangingPunct="1">
              <a:buFontTx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Introduction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316038"/>
            <a:ext cx="8604250" cy="5146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A relation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on a set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is called a partial ordering or </a:t>
            </a:r>
            <a:r>
              <a:rPr lang="en-US" sz="3600" i="1" smtClean="0">
                <a:latin typeface="Times New Roman" pitchFamily="18" charset="0"/>
              </a:rPr>
              <a:t>partial order</a:t>
            </a:r>
            <a:r>
              <a:rPr lang="en-US" sz="3600" smtClean="0">
                <a:latin typeface="Times New Roman" pitchFamily="18" charset="0"/>
              </a:rPr>
              <a:t> if it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reflexive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antisymmetric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transitive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</a:rPr>
              <a:t>A set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together with a partial ordering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is called a </a:t>
            </a:r>
            <a:r>
              <a:rPr lang="en-US" sz="3600" i="1" smtClean="0">
                <a:latin typeface="Times New Roman" pitchFamily="18" charset="0"/>
              </a:rPr>
              <a:t>partially ordered set</a:t>
            </a:r>
            <a:r>
              <a:rPr lang="en-US" sz="3600" smtClean="0">
                <a:latin typeface="Times New Roman" pitchFamily="18" charset="0"/>
              </a:rPr>
              <a:t>, or </a:t>
            </a:r>
            <a:r>
              <a:rPr lang="en-US" sz="3600" i="1" u="sng" smtClean="0">
                <a:latin typeface="Times New Roman" pitchFamily="18" charset="0"/>
              </a:rPr>
              <a:t>poset</a:t>
            </a:r>
            <a:r>
              <a:rPr lang="en-US" sz="3600" smtClean="0">
                <a:latin typeface="Times New Roman" pitchFamily="18" charset="0"/>
              </a:rPr>
              <a:t>, and is denoted by (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Let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be a relation on set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. Is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a partial order?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</a:rPr>
              <a:t>= {1, 2, 3, 4}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{(1,1), (1,2), (1,3), (1,4), (2,2),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	(2,3), (2,4), (3,3), (3,4), (4,4)}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163638"/>
            <a:ext cx="8718550" cy="549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Is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a partial order?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	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= {(1,1), (1,2), (1,3), (1,4), (2,2), (2,3), (2,4), (3,3), (3,4), (4,4)}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pitchFamily="18" charset="0"/>
              </a:rPr>
              <a:t>To be a partial order,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must be reflexive, antisymmetric, and transitive.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reflexive because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includes (1,1), (2,2), (3,3) and (4,4).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antisymmetric because for every pair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in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,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) is not in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(unless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=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is transitive because for every pair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in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, if (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 is in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 then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</a:t>
            </a:r>
            <a:r>
              <a:rPr lang="en-US" i="1" smtClean="0">
                <a:latin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</a:rPr>
              <a:t>) is also in 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445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5725"/>
            <a:ext cx="8229600" cy="4770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So, given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</a:t>
            </a:r>
            <a:r>
              <a:rPr lang="en-US" sz="3600" i="1" smtClean="0">
                <a:latin typeface="Times New Roman" pitchFamily="18" charset="0"/>
              </a:rPr>
              <a:t>A </a:t>
            </a:r>
            <a:r>
              <a:rPr lang="en-US" sz="3600" smtClean="0">
                <a:latin typeface="Times New Roman" pitchFamily="18" charset="0"/>
              </a:rPr>
              <a:t>= {1, 2, 3, 4}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= {(1,1), (1,2), (1,3), (1,4), (2,2),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			(2,3), (2,4), (3,3), (3,4), (4,4)}</a:t>
            </a:r>
          </a:p>
          <a:p>
            <a:pPr eaLnBrk="1" hangingPunct="1">
              <a:buFontTx/>
              <a:buNone/>
            </a:pP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u="sng" smtClean="0">
                <a:latin typeface="Times New Roman" pitchFamily="18" charset="0"/>
              </a:rPr>
              <a:t>is</a:t>
            </a:r>
            <a:r>
              <a:rPr lang="en-US" sz="3600" smtClean="0">
                <a:latin typeface="Times New Roman" pitchFamily="18" charset="0"/>
              </a:rPr>
              <a:t> a partial order, and</a:t>
            </a:r>
          </a:p>
          <a:p>
            <a:pPr eaLnBrk="1" hangingPunct="1">
              <a:buFontTx/>
              <a:buNone/>
            </a:pPr>
            <a:r>
              <a:rPr lang="en-US" sz="3600" smtClean="0">
                <a:latin typeface="Times New Roman" pitchFamily="18" charset="0"/>
              </a:rPr>
              <a:t>(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smtClean="0">
                <a:latin typeface="Times New Roman" pitchFamily="18" charset="0"/>
              </a:rPr>
              <a:t>) is a poset.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Example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393825"/>
            <a:ext cx="8564562" cy="503078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Is the “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” relation a partial ordering on the set of integers?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  <a:sym typeface="Symbol" pitchFamily="18" charset="2"/>
              </a:rPr>
              <a:t>Since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for every integer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3200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is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reflexive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  <a:sym typeface="Symbol" pitchFamily="18" charset="2"/>
              </a:rPr>
              <a:t>If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, then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. Hence </a:t>
            </a:r>
            <a:r>
              <a:rPr lang="en-US" sz="3200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is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anti-symmetric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  <a:sym typeface="Symbol" pitchFamily="18" charset="2"/>
              </a:rPr>
              <a:t>Since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and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implies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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3200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 is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transitive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  <a:sym typeface="Symbol" pitchFamily="18" charset="2"/>
              </a:rPr>
              <a:t>Therefore “” is a partial ordering on the set of integers and (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3200" b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) is a poset.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65100"/>
            <a:ext cx="8756650" cy="9588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Comparable / Incomparable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431925"/>
            <a:ext cx="8756650" cy="4992688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In a poset the notation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≼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denotes (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) </a:t>
            </a:r>
            <a:r>
              <a:rPr lang="en-US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∈ 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The “less than or equal to” (</a:t>
            </a:r>
            <a:r>
              <a:rPr lang="en-US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</a:t>
            </a:r>
            <a:r>
              <a:rPr lang="en-US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)is just an example of partial ordering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The elements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of a poset (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smtClean="0">
                <a:latin typeface="Times New Roman" pitchFamily="18" charset="0"/>
              </a:rPr>
              <a:t>, ≼) are called </a:t>
            </a:r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comparable</a:t>
            </a:r>
            <a:r>
              <a:rPr lang="en-US" smtClean="0">
                <a:latin typeface="Times New Roman" pitchFamily="18" charset="0"/>
              </a:rPr>
              <a:t> if either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≼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or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≼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The elements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 and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of a poset (</a:t>
            </a:r>
            <a:r>
              <a:rPr lang="en-US" i="1" smtClean="0">
                <a:latin typeface="Times New Roman" pitchFamily="18" charset="0"/>
              </a:rPr>
              <a:t>S</a:t>
            </a:r>
            <a:r>
              <a:rPr lang="en-US" smtClean="0">
                <a:latin typeface="Times New Roman" pitchFamily="18" charset="0"/>
              </a:rPr>
              <a:t>, ≼) are called </a:t>
            </a:r>
            <a:r>
              <a:rPr lang="en-US" i="1" smtClean="0">
                <a:solidFill>
                  <a:schemeClr val="tx2"/>
                </a:solidFill>
                <a:latin typeface="Times New Roman" pitchFamily="18" charset="0"/>
              </a:rPr>
              <a:t>incomparable</a:t>
            </a:r>
            <a:r>
              <a:rPr lang="en-US" smtClean="0">
                <a:latin typeface="Times New Roman" pitchFamily="18" charset="0"/>
              </a:rPr>
              <a:t> if neither 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≼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 nor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</a:rPr>
              <a:t>≼</a:t>
            </a:r>
            <a:r>
              <a:rPr lang="en-US" i="1" smtClean="0">
                <a:latin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In the poset (</a:t>
            </a:r>
            <a:r>
              <a:rPr lang="en-US" b="1" smtClean="0">
                <a:latin typeface="Times New Roman" pitchFamily="18" charset="0"/>
              </a:rPr>
              <a:t>Z</a:t>
            </a:r>
            <a:r>
              <a:rPr lang="en-US" b="1" baseline="30000" smtClean="0">
                <a:latin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</a:rPr>
              <a:t>, </a:t>
            </a:r>
            <a:r>
              <a:rPr lang="en-US" b="1" smtClean="0">
                <a:latin typeface="Times New Roman" pitchFamily="18" charset="0"/>
              </a:rPr>
              <a:t>|</a:t>
            </a:r>
            <a:r>
              <a:rPr lang="en-US" smtClean="0">
                <a:latin typeface="Times New Roman" pitchFamily="18" charset="0"/>
              </a:rPr>
              <a:t>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Are 3 and 9 comparable?    </a:t>
            </a:r>
            <a:r>
              <a:rPr lang="en-US" i="1" smtClean="0">
                <a:latin typeface="Times New Roman" pitchFamily="18" charset="0"/>
              </a:rPr>
              <a:t>Yes; 3 divides 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Are 5 and 7 comparable?    </a:t>
            </a:r>
            <a:r>
              <a:rPr lang="en-US" i="1" smtClean="0">
                <a:latin typeface="Times New Roman" pitchFamily="18" charset="0"/>
              </a:rPr>
              <a:t>No; neither divides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 on a Set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470025"/>
            <a:ext cx="8602663" cy="510857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Which of these relations (on the set of integers) contain each of the pairs (1,1), (1,2), (2,1), (1,-1), and (2,2)?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1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32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2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&gt;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=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,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=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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=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= </a:t>
            </a:r>
            <a:r>
              <a:rPr lang="en-US" sz="3200" i="1" smtClean="0">
                <a:latin typeface="Times New Roman" pitchFamily="18" charset="0"/>
              </a:rPr>
              <a:t>b </a:t>
            </a:r>
            <a:r>
              <a:rPr lang="en-US" sz="3200" smtClean="0">
                <a:latin typeface="Times New Roman" pitchFamily="18" charset="0"/>
              </a:rPr>
              <a:t>+ 1}</a:t>
            </a:r>
          </a:p>
          <a:p>
            <a:pPr lvl="1" eaLnBrk="1" hangingPunct="1">
              <a:buFontTx/>
              <a:buNone/>
            </a:pPr>
            <a:r>
              <a:rPr lang="en-US" sz="3200" i="1" smtClean="0">
                <a:latin typeface="Times New Roman" pitchFamily="18" charset="0"/>
              </a:rPr>
              <a:t>         R</a:t>
            </a:r>
            <a:r>
              <a:rPr lang="en-US" sz="3200" baseline="-25000" smtClean="0">
                <a:latin typeface="Times New Roman" pitchFamily="18" charset="0"/>
              </a:rPr>
              <a:t>6</a:t>
            </a:r>
            <a:r>
              <a:rPr lang="en-US" sz="3200" smtClean="0">
                <a:latin typeface="Times New Roman" pitchFamily="18" charset="0"/>
              </a:rPr>
              <a:t> = {(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,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) | </a:t>
            </a:r>
            <a:r>
              <a:rPr lang="en-US" sz="3200" i="1" smtClean="0">
                <a:latin typeface="Times New Roman" pitchFamily="18" charset="0"/>
              </a:rPr>
              <a:t>a</a:t>
            </a:r>
            <a:r>
              <a:rPr lang="en-US" sz="3200" smtClean="0">
                <a:latin typeface="Times New Roman" pitchFamily="18" charset="0"/>
              </a:rPr>
              <a:t> + </a:t>
            </a:r>
            <a:r>
              <a:rPr lang="en-US" sz="3200" i="1" smtClean="0">
                <a:latin typeface="Times New Roman" pitchFamily="18" charset="0"/>
              </a:rPr>
              <a:t>b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3200" smtClean="0">
                <a:latin typeface="Times New Roman" pitchFamily="18" charset="0"/>
              </a:rPr>
              <a:t> 3}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Total Order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564562" cy="4916488"/>
          </a:xfrm>
        </p:spPr>
        <p:txBody>
          <a:bodyPr lIns="0" rIns="0"/>
          <a:lstStyle/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</a:rPr>
              <a:t>We said: “Partial ordering”  because pairs of elements may be incomparable.</a:t>
            </a:r>
          </a:p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</a:rPr>
              <a:t>If every two elements of a poset (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, ≼) are comparable, then </a:t>
            </a:r>
            <a:r>
              <a:rPr lang="en-US" sz="3600" i="1" smtClean="0">
                <a:latin typeface="Times New Roman" pitchFamily="18" charset="0"/>
              </a:rPr>
              <a:t>S</a:t>
            </a:r>
            <a:r>
              <a:rPr lang="en-US" sz="3600" smtClean="0">
                <a:latin typeface="Times New Roman" pitchFamily="18" charset="0"/>
              </a:rPr>
              <a:t> is called a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totally ordered</a:t>
            </a:r>
            <a:r>
              <a:rPr lang="en-US" sz="3600" smtClean="0">
                <a:latin typeface="Times New Roman" pitchFamily="18" charset="0"/>
              </a:rPr>
              <a:t> or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linearly ordered</a:t>
            </a:r>
            <a:r>
              <a:rPr lang="en-US" sz="3600" smtClean="0">
                <a:latin typeface="Times New Roman" pitchFamily="18" charset="0"/>
              </a:rPr>
              <a:t> set and </a:t>
            </a:r>
            <a:r>
              <a:rPr lang="en-US" sz="3600" b="1" smtClean="0">
                <a:latin typeface="Times New Roman" pitchFamily="18" charset="0"/>
              </a:rPr>
              <a:t>≼</a:t>
            </a:r>
            <a:r>
              <a:rPr lang="en-US" sz="3600" smtClean="0">
                <a:latin typeface="Times New Roman" pitchFamily="18" charset="0"/>
              </a:rPr>
              <a:t> is called a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total order</a:t>
            </a:r>
            <a:r>
              <a:rPr lang="en-US" sz="3600" smtClean="0">
                <a:latin typeface="Times New Roman" pitchFamily="18" charset="0"/>
              </a:rPr>
              <a:t> or </a:t>
            </a:r>
            <a:r>
              <a:rPr lang="en-US" sz="3600" i="1" smtClean="0">
                <a:solidFill>
                  <a:schemeClr val="tx2"/>
                </a:solidFill>
                <a:latin typeface="Times New Roman" pitchFamily="18" charset="0"/>
              </a:rPr>
              <a:t>linear order</a:t>
            </a:r>
            <a:r>
              <a:rPr lang="en-US" sz="3600" smtClean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</a:rPr>
              <a:t>A totally ordered set is also called a </a:t>
            </a:r>
            <a:r>
              <a:rPr lang="en-US" sz="3600" i="1" smtClean="0">
                <a:latin typeface="Times New Roman" pitchFamily="18" charset="0"/>
              </a:rPr>
              <a:t>chain</a:t>
            </a:r>
            <a:r>
              <a:rPr lang="en-US" sz="3600" smtClean="0">
                <a:latin typeface="Times New Roman" pitchFamily="18" charset="0"/>
              </a:rPr>
              <a:t>.</a:t>
            </a:r>
            <a:endParaRPr lang="en-US" sz="3600" smtClean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1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Total Order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16038"/>
            <a:ext cx="8564562" cy="5262562"/>
          </a:xfrm>
        </p:spPr>
        <p:txBody>
          <a:bodyPr lIns="0" rIns="0"/>
          <a:lstStyle/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</a:rPr>
              <a:t>The poset (</a:t>
            </a:r>
            <a:r>
              <a:rPr lang="en-US" sz="3600" b="1" smtClean="0">
                <a:latin typeface="Times New Roman" pitchFamily="18" charset="0"/>
              </a:rPr>
              <a:t>Z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b="1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 is totally ordered.  Why?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	Every two elements of </a:t>
            </a:r>
            <a:r>
              <a:rPr lang="en-US" sz="3600" b="1" smtClean="0">
                <a:latin typeface="Times New Roman" pitchFamily="18" charset="0"/>
              </a:rPr>
              <a:t>Z</a:t>
            </a:r>
            <a:r>
              <a:rPr lang="en-US" sz="3600" smtClean="0">
                <a:latin typeface="Times New Roman" pitchFamily="18" charset="0"/>
              </a:rPr>
              <a:t> are comparable; that is, </a:t>
            </a:r>
            <a:r>
              <a:rPr lang="en-US" sz="3600" i="1" smtClean="0">
                <a:latin typeface="Times New Roman" pitchFamily="18" charset="0"/>
              </a:rPr>
              <a:t>a</a:t>
            </a:r>
            <a:r>
              <a:rPr lang="en-US" sz="3600" smtClean="0">
                <a:latin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or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 </a:t>
            </a:r>
            <a:r>
              <a:rPr lang="en-US" sz="3600" i="1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 for all integers.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sz="160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The poset (</a:t>
            </a:r>
            <a:r>
              <a:rPr lang="en-US" sz="3600" b="1" smtClean="0"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3600" b="1" baseline="30000" smtClean="0"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3600" b="1" smtClean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 is not totally ordered.  Why?</a:t>
            </a:r>
          </a:p>
          <a:p>
            <a:pPr eaLnBrk="1" hangingPunct="1">
              <a:spcBef>
                <a:spcPct val="25000"/>
              </a:spcBef>
            </a:pPr>
            <a:r>
              <a:rPr lang="en-US" sz="3600" smtClean="0">
                <a:latin typeface="Times New Roman" pitchFamily="18" charset="0"/>
                <a:sym typeface="Symbol" pitchFamily="18" charset="2"/>
              </a:rPr>
              <a:t>It contains elements that are incomarable; for example 5 | 7.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sz="3600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189288" y="5387975"/>
            <a:ext cx="40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8826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Relations on a Set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470025"/>
            <a:ext cx="8602663" cy="510857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The pair (1,1) is in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4</a:t>
            </a:r>
            <a:r>
              <a:rPr lang="en-US" sz="3600" smtClean="0">
                <a:latin typeface="Times New Roman" pitchFamily="18" charset="0"/>
              </a:rPr>
              <a:t> 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6</a:t>
            </a:r>
            <a:endParaRPr 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The pair (1,2) is in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 </a:t>
            </a:r>
            <a:r>
              <a:rPr lang="en-US" sz="3600" smtClean="0">
                <a:latin typeface="Times New Roman" pitchFamily="18" charset="0"/>
              </a:rPr>
              <a:t>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6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The pair (2,1) is in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 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5 </a:t>
            </a:r>
            <a:r>
              <a:rPr lang="en-US" sz="3600" smtClean="0">
                <a:latin typeface="Times New Roman" pitchFamily="18" charset="0"/>
              </a:rPr>
              <a:t>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6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The pair (1,-1) is in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2 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3 </a:t>
            </a:r>
            <a:r>
              <a:rPr lang="en-US" sz="3600" smtClean="0">
                <a:latin typeface="Times New Roman" pitchFamily="18" charset="0"/>
              </a:rPr>
              <a:t>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6</a:t>
            </a:r>
            <a:endParaRPr 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</a:rPr>
              <a:t>The pair (2,2) is in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1 </a:t>
            </a:r>
            <a:r>
              <a:rPr lang="en-US" sz="3600" smtClean="0">
                <a:latin typeface="Times New Roman" pitchFamily="18" charset="0"/>
              </a:rPr>
              <a:t>,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3 </a:t>
            </a:r>
            <a:r>
              <a:rPr lang="en-US" sz="3600" smtClean="0">
                <a:latin typeface="Times New Roman" pitchFamily="18" charset="0"/>
              </a:rPr>
              <a:t>and </a:t>
            </a:r>
            <a:r>
              <a:rPr lang="en-US" sz="3600" i="1" smtClean="0">
                <a:latin typeface="Times New Roman" pitchFamily="18" charset="0"/>
              </a:rPr>
              <a:t>R</a:t>
            </a:r>
            <a:r>
              <a:rPr lang="en-US" sz="3600" baseline="-25000" smtClean="0">
                <a:latin typeface="Times New Roman" pitchFamily="18" charset="0"/>
              </a:rPr>
              <a:t>4</a:t>
            </a:r>
          </a:p>
          <a:p>
            <a:pPr eaLnBrk="1" hangingPunct="1"/>
            <a:endParaRPr lang="en-US" sz="3600" baseline="-25000" smtClean="0">
              <a:latin typeface="Times New Roman" pitchFamily="18" charset="0"/>
            </a:endParaRPr>
          </a:p>
          <a:p>
            <a:pPr eaLnBrk="1" hangingPunct="1"/>
            <a:endParaRPr lang="en-US" baseline="-25000" smtClean="0">
              <a:latin typeface="Times New Roman" pitchFamily="18" charset="0"/>
            </a:endParaRPr>
          </a:p>
          <a:p>
            <a:pPr eaLnBrk="1" hangingPunct="1"/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4800</Words>
  <Application>Microsoft Office PowerPoint</Application>
  <PresentationFormat>On-screen Show (4:3)</PresentationFormat>
  <Paragraphs>606</Paragraphs>
  <Slides>81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3" baseType="lpstr">
      <vt:lpstr>Office Theme</vt:lpstr>
      <vt:lpstr>Equation</vt:lpstr>
      <vt:lpstr>Slide 1</vt:lpstr>
      <vt:lpstr>Relations</vt:lpstr>
      <vt:lpstr>Relations</vt:lpstr>
      <vt:lpstr>Example</vt:lpstr>
      <vt:lpstr>Example</vt:lpstr>
      <vt:lpstr>Functions as Relations</vt:lpstr>
      <vt:lpstr>Relations on a Set</vt:lpstr>
      <vt:lpstr>Relations on a Set</vt:lpstr>
      <vt:lpstr>Relations on a Set</vt:lpstr>
      <vt:lpstr>Relations on a Set</vt:lpstr>
      <vt:lpstr>Relations on a Set</vt:lpstr>
      <vt:lpstr>Properties of Relations</vt:lpstr>
      <vt:lpstr>Example</vt:lpstr>
      <vt:lpstr>Example</vt:lpstr>
      <vt:lpstr>Properties of Relations</vt:lpstr>
      <vt:lpstr>Example</vt:lpstr>
      <vt:lpstr>Properties of Relations</vt:lpstr>
      <vt:lpstr>Example</vt:lpstr>
      <vt:lpstr>Properties of Relations</vt:lpstr>
      <vt:lpstr>Example</vt:lpstr>
      <vt:lpstr>Combining Relations</vt:lpstr>
      <vt:lpstr>Combining Relations</vt:lpstr>
      <vt:lpstr>Composition of Relations</vt:lpstr>
      <vt:lpstr>Example</vt:lpstr>
      <vt:lpstr>Example</vt:lpstr>
      <vt:lpstr>Example</vt:lpstr>
      <vt:lpstr>The Powers of a Relation</vt:lpstr>
      <vt:lpstr>The Powers of a Relation</vt:lpstr>
      <vt:lpstr>The Powers of a Relation</vt:lpstr>
      <vt:lpstr>Slide 30</vt:lpstr>
      <vt:lpstr>Representing Relations Using Matrices</vt:lpstr>
      <vt:lpstr>Example</vt:lpstr>
      <vt:lpstr>Relation Matrix</vt:lpstr>
      <vt:lpstr>Relation Matrices and Properties</vt:lpstr>
      <vt:lpstr>Relation Matrices and Properties</vt:lpstr>
      <vt:lpstr>Example</vt:lpstr>
      <vt:lpstr>Example</vt:lpstr>
      <vt:lpstr>Representing Relations Using Digraphs</vt:lpstr>
      <vt:lpstr>Representing Relations Using Digraphs</vt:lpstr>
      <vt:lpstr>Example</vt:lpstr>
      <vt:lpstr>Representing Relations Using Digraphs</vt:lpstr>
      <vt:lpstr>Example</vt:lpstr>
      <vt:lpstr>Example</vt:lpstr>
      <vt:lpstr>Example</vt:lpstr>
      <vt:lpstr>Relation Digraphs and Properties</vt:lpstr>
      <vt:lpstr>Example</vt:lpstr>
      <vt:lpstr>Example</vt:lpstr>
      <vt:lpstr>Homework Exercise</vt:lpstr>
      <vt:lpstr>Slide 49</vt:lpstr>
      <vt:lpstr>Equivalence Relations</vt:lpstr>
      <vt:lpstr>Equivalence Relations</vt:lpstr>
      <vt:lpstr>Example</vt:lpstr>
      <vt:lpstr>Example</vt:lpstr>
      <vt:lpstr>Example – Congruence modulo m</vt:lpstr>
      <vt:lpstr>Example </vt:lpstr>
      <vt:lpstr>Example  </vt:lpstr>
      <vt:lpstr>Equivalence Class</vt:lpstr>
      <vt:lpstr>Equivalence Class</vt:lpstr>
      <vt:lpstr>Equivalence Class</vt:lpstr>
      <vt:lpstr>Equivalence Example</vt:lpstr>
      <vt:lpstr>A useful theorem about classes</vt:lpstr>
      <vt:lpstr>A useful theorem about classes</vt:lpstr>
      <vt:lpstr>Partitions</vt:lpstr>
      <vt:lpstr>Partitions</vt:lpstr>
      <vt:lpstr>Partitions and Equivalence Relations</vt:lpstr>
      <vt:lpstr>Example</vt:lpstr>
      <vt:lpstr>Example</vt:lpstr>
      <vt:lpstr>Example</vt:lpstr>
      <vt:lpstr>Example</vt:lpstr>
      <vt:lpstr>Constructing an Equivalence Relation from a Partition</vt:lpstr>
      <vt:lpstr>Constructing an Equivalence Relation from a Partition</vt:lpstr>
      <vt:lpstr>Constructing an Equivalence Relation from a Partition</vt:lpstr>
      <vt:lpstr>Slide 73</vt:lpstr>
      <vt:lpstr>Introduction</vt:lpstr>
      <vt:lpstr>Example</vt:lpstr>
      <vt:lpstr>Example</vt:lpstr>
      <vt:lpstr>Example</vt:lpstr>
      <vt:lpstr>Example</vt:lpstr>
      <vt:lpstr>Comparable / Incomparable</vt:lpstr>
      <vt:lpstr>Total Order</vt:lpstr>
      <vt:lpstr>Total Order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Lattices and Boolean Algebra</dc:title>
  <dc:creator>lenovo</dc:creator>
  <cp:lastModifiedBy>lenovo</cp:lastModifiedBy>
  <cp:revision>3</cp:revision>
  <dcterms:created xsi:type="dcterms:W3CDTF">2017-01-19T07:48:19Z</dcterms:created>
  <dcterms:modified xsi:type="dcterms:W3CDTF">2017-01-19T10:19:18Z</dcterms:modified>
</cp:coreProperties>
</file>