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94746-8EEE-4AA7-80EE-1D1C990222CB}" type="datetimeFigureOut">
              <a:rPr lang="en-US" smtClean="0"/>
              <a:t>1/13/2018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9AC1D4-5DB1-40F9-AB1C-4606B28CBFE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9AC1D4-5DB1-40F9-AB1C-4606B28CBFEB}" type="slidenum">
              <a:rPr lang="en-US" smtClean="0"/>
              <a:t>55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www.amazon.com/"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001000" cy="1066801"/>
          </a:xfrm>
        </p:spPr>
        <p:txBody>
          <a:bodyPr>
            <a:normAutofit fontScale="90000"/>
          </a:bodyPr>
          <a:lstStyle/>
          <a:p>
            <a:r>
              <a:rPr lang="en-US" b="1" dirty="0" smtClean="0">
                <a:latin typeface="Times New Roman" pitchFamily="18" charset="0"/>
                <a:cs typeface="Times New Roman" pitchFamily="18" charset="0"/>
              </a:rPr>
              <a:t>UNIT – II</a:t>
            </a:r>
            <a:r>
              <a:rPr lang="en-US" dirty="0" smtClean="0"/>
              <a:t/>
            </a:r>
            <a:br>
              <a:rPr lang="en-US" dirty="0" smtClean="0"/>
            </a:br>
            <a:endParaRPr lang="en-US" dirty="0"/>
          </a:p>
        </p:txBody>
      </p:sp>
      <p:sp>
        <p:nvSpPr>
          <p:cNvPr id="3" name="Subtitle 2"/>
          <p:cNvSpPr>
            <a:spLocks noGrp="1"/>
          </p:cNvSpPr>
          <p:nvPr>
            <p:ph type="subTitle" idx="1"/>
          </p:nvPr>
        </p:nvSpPr>
        <p:spPr>
          <a:xfrm>
            <a:off x="228600" y="990600"/>
            <a:ext cx="8610600" cy="5486400"/>
          </a:xfrm>
        </p:spPr>
        <p:txBody>
          <a:bodyPr/>
          <a:lstStyle/>
          <a:p>
            <a:pPr algn="l"/>
            <a:r>
              <a:rPr lang="en-US" b="1" u="sng" dirty="0" smtClean="0">
                <a:solidFill>
                  <a:schemeClr val="tx1"/>
                </a:solidFill>
                <a:latin typeface="Times New Roman" pitchFamily="18" charset="0"/>
                <a:cs typeface="Times New Roman" pitchFamily="18" charset="0"/>
              </a:rPr>
              <a:t>Trade Marks :</a:t>
            </a:r>
          </a:p>
          <a:p>
            <a:pPr algn="l"/>
            <a:endParaRPr lang="en-US" b="1" u="sng" dirty="0" smtClean="0">
              <a:solidFill>
                <a:schemeClr val="tx1"/>
              </a:solidFill>
              <a:latin typeface="Times New Roman" pitchFamily="18" charset="0"/>
              <a:cs typeface="Times New Roman" pitchFamily="18" charset="0"/>
            </a:endParaRPr>
          </a:p>
          <a:p>
            <a:pPr algn="l">
              <a:buFont typeface="Wingdings" pitchFamily="2" charset="2"/>
              <a:buChar char="v"/>
            </a:pPr>
            <a:r>
              <a:rPr lang="en-US" dirty="0" smtClean="0">
                <a:solidFill>
                  <a:schemeClr val="tx1"/>
                </a:solidFill>
                <a:latin typeface="Times New Roman" pitchFamily="18" charset="0"/>
                <a:cs typeface="Times New Roman" pitchFamily="18" charset="0"/>
              </a:rPr>
              <a:t>  Purpose And Function Of Trade Marks</a:t>
            </a:r>
          </a:p>
          <a:p>
            <a:pPr algn="l">
              <a:buFont typeface="Wingdings" pitchFamily="2" charset="2"/>
              <a:buChar char="v"/>
            </a:pPr>
            <a:r>
              <a:rPr lang="en-US" dirty="0" smtClean="0">
                <a:solidFill>
                  <a:schemeClr val="tx1"/>
                </a:solidFill>
                <a:latin typeface="Times New Roman" pitchFamily="18" charset="0"/>
                <a:cs typeface="Times New Roman" pitchFamily="18" charset="0"/>
              </a:rPr>
              <a:t> Acquisition Of Trade Mark Rights</a:t>
            </a:r>
          </a:p>
          <a:p>
            <a:pPr algn="l">
              <a:buFont typeface="Wingdings" pitchFamily="2" charset="2"/>
              <a:buChar char="v"/>
            </a:pPr>
            <a:r>
              <a:rPr lang="en-US" dirty="0" smtClean="0">
                <a:solidFill>
                  <a:schemeClr val="tx1"/>
                </a:solidFill>
                <a:latin typeface="Times New Roman" pitchFamily="18" charset="0"/>
                <a:cs typeface="Times New Roman" pitchFamily="18" charset="0"/>
              </a:rPr>
              <a:t> Protectable Matter</a:t>
            </a:r>
          </a:p>
          <a:p>
            <a:pPr algn="l">
              <a:buFont typeface="Wingdings" pitchFamily="2" charset="2"/>
              <a:buChar char="v"/>
            </a:pPr>
            <a:r>
              <a:rPr lang="en-US" dirty="0" smtClean="0">
                <a:solidFill>
                  <a:schemeClr val="tx1"/>
                </a:solidFill>
                <a:latin typeface="Times New Roman" pitchFamily="18" charset="0"/>
                <a:cs typeface="Times New Roman" pitchFamily="18" charset="0"/>
              </a:rPr>
              <a:t> Selecting And Evaluating Trade Mark</a:t>
            </a:r>
          </a:p>
          <a:p>
            <a:pPr algn="l">
              <a:buFont typeface="Wingdings" pitchFamily="2" charset="2"/>
              <a:buChar char="v"/>
            </a:pPr>
            <a:r>
              <a:rPr lang="en-US" dirty="0" smtClean="0">
                <a:solidFill>
                  <a:schemeClr val="tx1"/>
                </a:solidFill>
                <a:latin typeface="Times New Roman" pitchFamily="18" charset="0"/>
                <a:cs typeface="Times New Roman" pitchFamily="18" charset="0"/>
              </a:rPr>
              <a:t> Trade Mark Registration Processes</a:t>
            </a:r>
            <a:r>
              <a:rPr lang="en-US" dirty="0" smtClean="0">
                <a:solidFill>
                  <a:schemeClr val="tx1"/>
                </a:solidFill>
              </a:rPr>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TYPES OF MARKS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There are four different types of marks. They are:</a:t>
            </a:r>
          </a:p>
          <a:p>
            <a:pPr>
              <a:buNone/>
            </a:pPr>
            <a:r>
              <a:rPr lang="en-US" dirty="0" smtClean="0">
                <a:latin typeface="Times New Roman" pitchFamily="18" charset="0"/>
                <a:cs typeface="Times New Roman" pitchFamily="18" charset="0"/>
              </a:rPr>
              <a:t>1. Trademark</a:t>
            </a:r>
          </a:p>
          <a:p>
            <a:pPr>
              <a:buNone/>
            </a:pPr>
            <a:r>
              <a:rPr lang="en-US" dirty="0" smtClean="0">
                <a:latin typeface="Times New Roman" pitchFamily="18" charset="0"/>
                <a:cs typeface="Times New Roman" pitchFamily="18" charset="0"/>
              </a:rPr>
              <a:t>2. Service mark</a:t>
            </a:r>
          </a:p>
          <a:p>
            <a:pPr>
              <a:buNone/>
            </a:pPr>
            <a:r>
              <a:rPr lang="en-US" dirty="0" smtClean="0">
                <a:latin typeface="Times New Roman" pitchFamily="18" charset="0"/>
                <a:cs typeface="Times New Roman" pitchFamily="18" charset="0"/>
              </a:rPr>
              <a:t>3. Certification mark</a:t>
            </a:r>
          </a:p>
          <a:p>
            <a:pPr>
              <a:buNone/>
            </a:pPr>
            <a:r>
              <a:rPr lang="en-US" dirty="0" smtClean="0">
                <a:latin typeface="Times New Roman" pitchFamily="18" charset="0"/>
                <a:cs typeface="Times New Roman" pitchFamily="18" charset="0"/>
              </a:rPr>
              <a:t>4. Collective mark</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Trademark &amp; Service mark</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58200" cy="5029200"/>
          </a:xfrm>
        </p:spPr>
        <p:txBody>
          <a:bodyPr>
            <a:normAutofit lnSpcReduction="10000"/>
          </a:bodyPr>
          <a:lstStyle/>
          <a:p>
            <a:r>
              <a:rPr lang="en-US" dirty="0" smtClean="0">
                <a:latin typeface="Times New Roman" pitchFamily="18" charset="0"/>
                <a:cs typeface="Times New Roman" pitchFamily="18" charset="0"/>
              </a:rPr>
              <a:t>The term trademark thus refers to some physical and tangible good, and service mark refers to an intangible service, in common usage the term </a:t>
            </a:r>
            <a:r>
              <a:rPr lang="en-US" i="1" dirty="0" smtClean="0">
                <a:latin typeface="Times New Roman" pitchFamily="18" charset="0"/>
                <a:cs typeface="Times New Roman" pitchFamily="18" charset="0"/>
              </a:rPr>
              <a:t>trademark is often used to refer to marks for both goods and </a:t>
            </a:r>
            <a:r>
              <a:rPr lang="en-US" dirty="0" smtClean="0">
                <a:latin typeface="Times New Roman" pitchFamily="18" charset="0"/>
                <a:cs typeface="Times New Roman" pitchFamily="18" charset="0"/>
              </a:rPr>
              <a:t>service.</a:t>
            </a:r>
          </a:p>
          <a:p>
            <a:r>
              <a:rPr lang="en-US" dirty="0" smtClean="0">
                <a:latin typeface="Times New Roman" pitchFamily="18" charset="0"/>
                <a:cs typeface="Times New Roman" pitchFamily="18" charset="0"/>
              </a:rPr>
              <a:t>The key point in this legal description is that a trademark is a visual mark that may use any combination of letters and imagery to aid a company in differentiating itself from other entities</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a:bodyPr>
          <a:lstStyle/>
          <a:p>
            <a:r>
              <a:rPr lang="en-US" dirty="0" smtClean="0">
                <a:latin typeface="Times New Roman" pitchFamily="18" charset="0"/>
                <a:cs typeface="Times New Roman" pitchFamily="18" charset="0"/>
              </a:rPr>
              <a:t>The purpose of a trademark is to visually represent a person, company, or product, and trademark should be designed to provide easy and definite recognition.</a:t>
            </a:r>
          </a:p>
          <a:p>
            <a:r>
              <a:rPr lang="en-US" dirty="0" smtClean="0">
                <a:latin typeface="Times New Roman" pitchFamily="18" charset="0"/>
                <a:cs typeface="Times New Roman" pitchFamily="18" charset="0"/>
              </a:rPr>
              <a:t>The term </a:t>
            </a:r>
            <a:r>
              <a:rPr lang="en-US" b="1" dirty="0" smtClean="0">
                <a:latin typeface="Times New Roman" pitchFamily="18" charset="0"/>
                <a:cs typeface="Times New Roman" pitchFamily="18" charset="0"/>
              </a:rPr>
              <a:t>mark will be used as a synonym for</a:t>
            </a:r>
          </a:p>
          <a:p>
            <a:pPr>
              <a:buNone/>
            </a:pPr>
            <a:r>
              <a:rPr lang="en-US" dirty="0" smtClean="0">
                <a:latin typeface="Times New Roman" pitchFamily="18" charset="0"/>
                <a:cs typeface="Times New Roman" pitchFamily="18" charset="0"/>
              </a:rPr>
              <a:t>	both trademark and service marks.</a:t>
            </a:r>
          </a:p>
          <a:p>
            <a:r>
              <a:rPr lang="en-US" dirty="0" smtClean="0">
                <a:latin typeface="Times New Roman" pitchFamily="18" charset="0"/>
                <a:cs typeface="Times New Roman" pitchFamily="18" charset="0"/>
              </a:rPr>
              <a:t> The federal statute ((law) an act passed by a legislative body) governing trademark law, the U.S. Trademark Act (Lanham Act, found at 15 U.S.C 1051 et seq.) itself states that the term mark includes any trademark, service mark, collective mark, or certificate mark.</a:t>
            </a: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A Certification mark</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A certification mark is a word, name, symbol, device, or combination thereof, used by one person to certify that the goods or services of others have certain features in regard to quality, material, mode of manufacture, or some other characteristic (or that the work done on the goods or services was performed by members of a union or other organization).</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324600"/>
          </a:xfrm>
        </p:spPr>
        <p:txBody>
          <a:bodyPr/>
          <a:lstStyle/>
          <a:p>
            <a:r>
              <a:rPr lang="en-US" b="1" dirty="0" smtClean="0">
                <a:latin typeface="Times New Roman" pitchFamily="18" charset="0"/>
                <a:cs typeface="Times New Roman" pitchFamily="18" charset="0"/>
              </a:rPr>
              <a:t>For example: </a:t>
            </a:r>
            <a:r>
              <a:rPr lang="en-US" dirty="0" smtClean="0">
                <a:latin typeface="Times New Roman" pitchFamily="18" charset="0"/>
                <a:cs typeface="Times New Roman" pitchFamily="18" charset="0"/>
              </a:rPr>
              <a:t>Hallmark, ISO mark and in U.S Underwriters Laboratory seals of approval (</a:t>
            </a:r>
            <a:r>
              <a:rPr lang="en-US" i="1" dirty="0" smtClean="0">
                <a:latin typeface="Times New Roman" pitchFamily="18" charset="0"/>
                <a:cs typeface="Times New Roman" pitchFamily="18" charset="0"/>
              </a:rPr>
              <a:t>Underwriters Laboratory is the largest and best known independent, not for profit testing laboratory in the world based in Northwood, Illinois, UL conducts safety and quality tests </a:t>
            </a:r>
            <a:r>
              <a:rPr lang="en-US" i="1" dirty="0" err="1" smtClean="0">
                <a:latin typeface="Times New Roman" pitchFamily="18" charset="0"/>
                <a:cs typeface="Times New Roman" pitchFamily="18" charset="0"/>
              </a:rPr>
              <a:t>ona</a:t>
            </a:r>
            <a:r>
              <a:rPr lang="en-US" i="1" dirty="0" smtClean="0">
                <a:latin typeface="Times New Roman" pitchFamily="18" charset="0"/>
                <a:cs typeface="Times New Roman" pitchFamily="18" charset="0"/>
              </a:rPr>
              <a:t> broad range of products, from </a:t>
            </a:r>
            <a:r>
              <a:rPr lang="en-US" i="1" dirty="0" err="1" smtClean="0">
                <a:latin typeface="Times New Roman" pitchFamily="18" charset="0"/>
                <a:cs typeface="Times New Roman" pitchFamily="18" charset="0"/>
              </a:rPr>
              <a:t>firedoor’s</a:t>
            </a:r>
            <a:r>
              <a:rPr lang="en-US" i="1" dirty="0" smtClean="0">
                <a:latin typeface="Times New Roman" pitchFamily="18" charset="0"/>
                <a:cs typeface="Times New Roman" pitchFamily="18" charset="0"/>
              </a:rPr>
              <a:t> to CCTV cameras seals of approval).</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b="1" dirty="0" smtClean="0">
                <a:solidFill>
                  <a:srgbClr val="FF0000"/>
                </a:solidFill>
                <a:latin typeface="Times New Roman" pitchFamily="18" charset="0"/>
                <a:cs typeface="Times New Roman" pitchFamily="18" charset="0"/>
              </a:rPr>
              <a:t>Collective Mark</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610600" cy="4906963"/>
          </a:xfrm>
        </p:spPr>
        <p:txBody>
          <a:bodyPr/>
          <a:lstStyle/>
          <a:p>
            <a:r>
              <a:rPr lang="en-US" dirty="0" smtClean="0">
                <a:latin typeface="Times New Roman" pitchFamily="18" charset="0"/>
                <a:cs typeface="Times New Roman" pitchFamily="18" charset="0"/>
              </a:rPr>
              <a:t>A collective mark is one used by a collective membership organization, such as a labor union, fraternity, or professional society, to identify that the person displaying the mark is a member of the organization.</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Thus, the FUTURE FARMERS OF AMERICA and AMERICAN BAR </a:t>
            </a:r>
            <a:r>
              <a:rPr lang="en-US" dirty="0" err="1" smtClean="0">
                <a:latin typeface="Times New Roman" pitchFamily="18" charset="0"/>
                <a:cs typeface="Times New Roman" pitchFamily="18" charset="0"/>
              </a:rPr>
              <a:t>ASSOCIATIONmarks</a:t>
            </a:r>
            <a:r>
              <a:rPr lang="en-US" dirty="0" smtClean="0">
                <a:latin typeface="Times New Roman" pitchFamily="18" charset="0"/>
                <a:cs typeface="Times New Roman" pitchFamily="18" charset="0"/>
              </a:rPr>
              <a:t> indicate membership in certain organizations</a:t>
            </a: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5745163"/>
          </a:xfrm>
        </p:spPr>
        <p:txBody>
          <a:bodyPr/>
          <a:lstStyle/>
          <a:p>
            <a:r>
              <a:rPr lang="en-US" dirty="0" smtClean="0">
                <a:latin typeface="Times New Roman" pitchFamily="18" charset="0"/>
                <a:cs typeface="Times New Roman" pitchFamily="18" charset="0"/>
              </a:rPr>
              <a:t>A company may use several marks For </a:t>
            </a:r>
            <a:r>
              <a:rPr lang="en-US" b="1" dirty="0" smtClean="0">
                <a:latin typeface="Times New Roman" pitchFamily="18" charset="0"/>
                <a:cs typeface="Times New Roman" pitchFamily="18" charset="0"/>
              </a:rPr>
              <a:t>Example: </a:t>
            </a:r>
            <a:r>
              <a:rPr lang="en-US" dirty="0" smtClean="0">
                <a:latin typeface="Times New Roman" pitchFamily="18" charset="0"/>
                <a:cs typeface="Times New Roman" pitchFamily="18" charset="0"/>
              </a:rPr>
              <a:t>the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word: COCA-COLA, the stylized WAVE DESIGN, and the slogan “THINGS GO BETTER WITH COKE”. All of these marks are used on one product and all are protected by the Coca-Cola Company.</a:t>
            </a:r>
          </a:p>
          <a:p>
            <a:r>
              <a:rPr lang="en-US" dirty="0" smtClean="0">
                <a:latin typeface="Times New Roman" pitchFamily="18" charset="0"/>
                <a:cs typeface="Times New Roman" pitchFamily="18" charset="0"/>
              </a:rPr>
              <a:t>On some occasions, companies use house marks to establish recognition in a wide range of products or service.</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FF0000"/>
                </a:solidFill>
              </a:rPr>
              <a:t>ACQUISITION OF TRADEMARK RIGHTS</a:t>
            </a:r>
            <a:endParaRPr lang="en-US" dirty="0">
              <a:solidFill>
                <a:srgbClr val="FF0000"/>
              </a:solidFill>
            </a:endParaRPr>
          </a:p>
        </p:txBody>
      </p:sp>
      <p:sp>
        <p:nvSpPr>
          <p:cNvPr id="3" name="Content Placeholder 2"/>
          <p:cNvSpPr>
            <a:spLocks noGrp="1"/>
          </p:cNvSpPr>
          <p:nvPr>
            <p:ph idx="1"/>
          </p:nvPr>
        </p:nvSpPr>
        <p:spPr>
          <a:xfrm>
            <a:off x="457200" y="1600200"/>
            <a:ext cx="8458200" cy="5105400"/>
          </a:xfrm>
        </p:spPr>
        <p:txBody>
          <a:bodyPr>
            <a:normAutofit lnSpcReduction="10000"/>
          </a:bodyPr>
          <a:lstStyle/>
          <a:p>
            <a:r>
              <a:rPr lang="en-US" dirty="0" smtClean="0">
                <a:latin typeface="Times New Roman" pitchFamily="18" charset="0"/>
                <a:cs typeface="Times New Roman" pitchFamily="18" charset="0"/>
              </a:rPr>
              <a:t>In most foreign countries, trademark rights arise from registering the mark with a governmental entity. The law in the United States is quite different: trademark rights arise from adoption and </a:t>
            </a:r>
            <a:r>
              <a:rPr lang="en-US" i="1" dirty="0" smtClean="0">
                <a:latin typeface="Times New Roman" pitchFamily="18" charset="0"/>
                <a:cs typeface="Times New Roman" pitchFamily="18" charset="0"/>
              </a:rPr>
              <a:t>use of a </a:t>
            </a:r>
            <a:r>
              <a:rPr lang="en-US" dirty="0" smtClean="0">
                <a:latin typeface="Times New Roman" pitchFamily="18" charset="0"/>
                <a:cs typeface="Times New Roman" pitchFamily="18" charset="0"/>
              </a:rPr>
              <a:t>mark.</a:t>
            </a:r>
          </a:p>
          <a:p>
            <a:r>
              <a:rPr lang="en-US" dirty="0" smtClean="0">
                <a:latin typeface="Times New Roman" pitchFamily="18" charset="0"/>
                <a:cs typeface="Times New Roman" pitchFamily="18" charset="0"/>
              </a:rPr>
              <a:t>A person using a mark may have valid and enforceable rights in a mark even though the mark is not registered with the PTO, such an owner will have priority even over a subsequent user who has secured a federal registration for a mark with the PTO.</a:t>
            </a:r>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534400" cy="5668963"/>
          </a:xfrm>
        </p:spPr>
        <p:txBody>
          <a:bodyPr>
            <a:normAutofit/>
          </a:bodyPr>
          <a:lstStyle/>
          <a:p>
            <a:r>
              <a:rPr lang="en-US" dirty="0" smtClean="0">
                <a:latin typeface="Times New Roman" pitchFamily="18" charset="0"/>
                <a:cs typeface="Times New Roman" pitchFamily="18" charset="0"/>
              </a:rPr>
              <a:t>The “use” required to establish trade mark rights is more than token use, it must be public use, while actual sales of products or services are not required, a certain level of presale activity is required.</a:t>
            </a:r>
          </a:p>
          <a:p>
            <a:r>
              <a:rPr lang="en-US" b="1" dirty="0" smtClean="0">
                <a:latin typeface="Times New Roman" pitchFamily="18" charset="0"/>
                <a:cs typeface="Times New Roman" pitchFamily="18" charset="0"/>
              </a:rPr>
              <a:t>For example: </a:t>
            </a:r>
            <a:r>
              <a:rPr lang="en-US" i="1" dirty="0" smtClean="0">
                <a:latin typeface="Times New Roman" pitchFamily="18" charset="0"/>
                <a:cs typeface="Times New Roman" pitchFamily="18" charset="0"/>
              </a:rPr>
              <a:t>Sales within a company or to personal friends are insufficient</a:t>
            </a:r>
            <a:r>
              <a:rPr lang="en-US" b="1"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to show use, while soliciting [plead for something] and accepting order is usually sufficient to show commercial use.</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5745163"/>
          </a:xfrm>
        </p:spPr>
        <p:txBody>
          <a:bodyPr/>
          <a:lstStyle/>
          <a:p>
            <a:r>
              <a:rPr lang="en-US" dirty="0" smtClean="0">
                <a:latin typeface="Times New Roman" pitchFamily="18" charset="0"/>
                <a:cs typeface="Times New Roman" pitchFamily="18" charset="0"/>
              </a:rPr>
              <a:t>Thus, a person using a mark may have valid and enforceable rights in a mark even though the mark is not registered with the PTO. Such an owner will have priority even over a subsequent user who has secured a federal registration for a mark with the PTO.</a:t>
            </a:r>
          </a:p>
          <a:p>
            <a:r>
              <a:rPr lang="en-US" dirty="0" smtClean="0">
                <a:latin typeface="Times New Roman" pitchFamily="18" charset="0"/>
                <a:cs typeface="Times New Roman" pitchFamily="18" charset="0"/>
              </a:rPr>
              <a:t>Establishing a date of first use is critical for a trademark owner because priority of trademark rights is measured form this date.</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rmAutofit/>
          </a:bodyPr>
          <a:lstStyle/>
          <a:p>
            <a:r>
              <a:rPr lang="en-US" b="1" dirty="0" smtClean="0">
                <a:solidFill>
                  <a:srgbClr val="FF0000"/>
                </a:solidFill>
                <a:latin typeface="Times New Roman" pitchFamily="18" charset="0"/>
                <a:cs typeface="Times New Roman" pitchFamily="18" charset="0"/>
              </a:rPr>
              <a:t>Introduction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371600"/>
            <a:ext cx="8534400" cy="5105400"/>
          </a:xfrm>
        </p:spPr>
        <p:txBody>
          <a:bodyPr>
            <a:normAutofit lnSpcReduction="10000"/>
          </a:bodyPr>
          <a:lstStyle/>
          <a:p>
            <a:endParaRPr lang="en-US" b="1" dirty="0" smtClean="0"/>
          </a:p>
          <a:p>
            <a:r>
              <a:rPr lang="en-US" sz="3500" dirty="0" smtClean="0">
                <a:latin typeface="Times New Roman" pitchFamily="18" charset="0"/>
                <a:cs typeface="Times New Roman" pitchFamily="18" charset="0"/>
              </a:rPr>
              <a:t>Although there was some use of trademarks or symbols in the Middle East and Far East several centuries ago, contemporary (modern) trademark law can be traced back to use of trademarks during the medieval period in Europe by merchants who sought to distinguish the goods they sold from those sold by others by applying a mark or symbol to their goods.</a:t>
            </a:r>
          </a:p>
          <a:p>
            <a:endParaRPr lang="en-US" sz="3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248400"/>
          </a:xfrm>
        </p:spPr>
        <p:txBody>
          <a:bodyPr>
            <a:normAutofit/>
          </a:bodyPr>
          <a:lstStyle/>
          <a:p>
            <a:r>
              <a:rPr lang="en-US" dirty="0" smtClean="0">
                <a:latin typeface="Times New Roman" pitchFamily="18" charset="0"/>
                <a:cs typeface="Times New Roman" pitchFamily="18" charset="0"/>
              </a:rPr>
              <a:t>If one party first used of mark on September 15, 2015 and another first used a similar mark on October 15, 2015, the prior, or senior, user will be able to preclude the junior user from using a confusingly similar mark.</a:t>
            </a:r>
          </a:p>
          <a:p>
            <a:r>
              <a:rPr lang="en-US" dirty="0" smtClean="0">
                <a:latin typeface="Times New Roman" pitchFamily="18" charset="0"/>
                <a:cs typeface="Times New Roman" pitchFamily="18" charset="0"/>
              </a:rPr>
              <a:t>For a mark to be </a:t>
            </a:r>
            <a:r>
              <a:rPr lang="en-US" dirty="0" err="1" smtClean="0">
                <a:latin typeface="Times New Roman" pitchFamily="18" charset="0"/>
                <a:cs typeface="Times New Roman" pitchFamily="18" charset="0"/>
              </a:rPr>
              <a:t>registrable</a:t>
            </a:r>
            <a:r>
              <a:rPr lang="en-US" dirty="0" smtClean="0">
                <a:latin typeface="Times New Roman" pitchFamily="18" charset="0"/>
                <a:cs typeface="Times New Roman" pitchFamily="18" charset="0"/>
              </a:rPr>
              <a:t>, it must be based on use in commerce, meaning the type of commerce that can be regulated by Congress.</a:t>
            </a:r>
          </a:p>
          <a:p>
            <a:r>
              <a:rPr lang="en-US" dirty="0" smtClean="0">
                <a:latin typeface="Times New Roman" pitchFamily="18" charset="0"/>
                <a:cs typeface="Times New Roman" pitchFamily="18" charset="0"/>
              </a:rPr>
              <a:t>Generally, the use is based on interstate commerce or commerce between states (although it could be based on commerce between the United State and a foreign country).</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5745163"/>
          </a:xfrm>
        </p:spPr>
        <p:txBody>
          <a:bodyPr>
            <a:normAutofit/>
          </a:bodyPr>
          <a:lstStyle/>
          <a:p>
            <a:r>
              <a:rPr lang="en-US" dirty="0" smtClean="0">
                <a:latin typeface="Times New Roman" pitchFamily="18" charset="0"/>
                <a:cs typeface="Times New Roman" pitchFamily="18" charset="0"/>
              </a:rPr>
              <a:t>A purely intrastate use does not provide a basis for federal registration of a mark.</a:t>
            </a:r>
          </a:p>
          <a:p>
            <a:r>
              <a:rPr lang="en-US" dirty="0" smtClean="0">
                <a:latin typeface="Times New Roman" pitchFamily="18" charset="0"/>
                <a:cs typeface="Times New Roman" pitchFamily="18" charset="0"/>
              </a:rPr>
              <a:t>The requirement of interstate (within one state) commerce is satisfied if the goods or services are advertised in more than one state, offered to citizens of more than one state, or offered on the Internet, which is considered use in commerce because it is available to a national audience through the use of telephone lines</a:t>
            </a:r>
            <a:r>
              <a:rPr lang="en-US"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172200"/>
          </a:xfrm>
        </p:spPr>
        <p:txBody>
          <a:bodyPr>
            <a:normAutofit/>
          </a:bodyPr>
          <a:lstStyle/>
          <a:p>
            <a:r>
              <a:rPr lang="en-US" dirty="0" smtClean="0">
                <a:latin typeface="Times New Roman" pitchFamily="18" charset="0"/>
                <a:cs typeface="Times New Roman" pitchFamily="18" charset="0"/>
              </a:rPr>
              <a:t>The general rule is that acquisition of trademark rights stem from use, there is one exception to this rule: the </a:t>
            </a:r>
            <a:r>
              <a:rPr lang="en-US" b="1" dirty="0" smtClean="0">
                <a:latin typeface="Times New Roman" pitchFamily="18" charset="0"/>
                <a:cs typeface="Times New Roman" pitchFamily="18" charset="0"/>
              </a:rPr>
              <a:t>intent-to-use application.</a:t>
            </a:r>
          </a:p>
          <a:p>
            <a:r>
              <a:rPr lang="en-US" dirty="0" smtClean="0">
                <a:latin typeface="Times New Roman" pitchFamily="18" charset="0"/>
                <a:cs typeface="Times New Roman" pitchFamily="18" charset="0"/>
              </a:rPr>
              <a:t>Until 1989, the United States was one of only two countries in the world that required that a mark be in actual use before an owner could file an application to register it.</a:t>
            </a:r>
          </a:p>
          <a:p>
            <a:r>
              <a:rPr lang="en-US" dirty="0" smtClean="0">
                <a:latin typeface="Times New Roman" pitchFamily="18" charset="0"/>
                <a:cs typeface="Times New Roman" pitchFamily="18" charset="0"/>
              </a:rPr>
              <a:t>After an applicant had begun using the mark and then filed an application, the PTO might refuse registration of the mark on the basis it was confusingly similar to a prior mark or was subject to some other defect.</a:t>
            </a:r>
            <a:endParaRPr lang="en-US" b="1" dirty="0" smtClean="0">
              <a:latin typeface="Times New Roman" pitchFamily="18" charset="0"/>
              <a:cs typeface="Times New Roman" pitchFamily="18"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248400"/>
          </a:xfrm>
        </p:spPr>
        <p:txBody>
          <a:bodyPr/>
          <a:lstStyle/>
          <a:p>
            <a:r>
              <a:rPr lang="en-US" dirty="0" smtClean="0">
                <a:latin typeface="Times New Roman" pitchFamily="18" charset="0"/>
                <a:cs typeface="Times New Roman" pitchFamily="18" charset="0"/>
              </a:rPr>
              <a:t>The applicant would then have invested substantial money and time in developing the mark, in using it in commerce, marketing and advertising, and in applying for registration, only to be told the mark was </a:t>
            </a:r>
            <a:r>
              <a:rPr lang="en-US" dirty="0" err="1" smtClean="0">
                <a:latin typeface="Times New Roman" pitchFamily="18" charset="0"/>
                <a:cs typeface="Times New Roman" pitchFamily="18" charset="0"/>
              </a:rPr>
              <a:t>unregistrable</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To remedy this situation, the Trademark Law Revision Act of 1988 allowed persons to file applications for marks based on a bona fide intent to use the mark in commerce in the future.</a:t>
            </a:r>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324600"/>
          </a:xfrm>
        </p:spPr>
        <p:txBody>
          <a:bodyPr/>
          <a:lstStyle/>
          <a:p>
            <a:r>
              <a:rPr lang="en-US" dirty="0" smtClean="0">
                <a:latin typeface="Times New Roman" pitchFamily="18" charset="0"/>
                <a:cs typeface="Times New Roman" pitchFamily="18" charset="0"/>
              </a:rPr>
              <a:t>If the PTO determines the mark is </a:t>
            </a:r>
            <a:r>
              <a:rPr lang="en-US" dirty="0" err="1" smtClean="0">
                <a:latin typeface="Times New Roman" pitchFamily="18" charset="0"/>
                <a:cs typeface="Times New Roman" pitchFamily="18" charset="0"/>
              </a:rPr>
              <a:t>unregistrable</a:t>
            </a:r>
            <a:r>
              <a:rPr lang="en-US" dirty="0" smtClean="0">
                <a:latin typeface="Times New Roman" pitchFamily="18" charset="0"/>
                <a:cs typeface="Times New Roman" pitchFamily="18" charset="0"/>
              </a:rPr>
              <a:t>, the applicant will not have expended any sums other than the PTO filing fee and can readily file another application for a new mark.</a:t>
            </a:r>
          </a:p>
          <a:p>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Once the mark proceeds to registration, priority is measured from the date the intent-to-use-application was filed, even though that filing date may precede actual use in commerce by more than three years.</a:t>
            </a:r>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400800"/>
          </a:xfrm>
        </p:spPr>
        <p:txBody>
          <a:bodyPr>
            <a:normAutofit fontScale="92500"/>
          </a:bodyPr>
          <a:lstStyle/>
          <a:p>
            <a:r>
              <a:rPr lang="en-US" dirty="0" smtClean="0">
                <a:latin typeface="Times New Roman" pitchFamily="18" charset="0"/>
                <a:cs typeface="Times New Roman" pitchFamily="18" charset="0"/>
              </a:rPr>
              <a:t>Minimal or token use cannot serve as the basis for securing or maintaining a registration, ensuring that an owner does not reserve or “warehouse” a mark by making only sporadic use of it with the intent to block others from using it rather than having a true commercial intent to exploit the mark for sales.</a:t>
            </a:r>
          </a:p>
          <a:p>
            <a:r>
              <a:rPr lang="en-US" dirty="0" smtClean="0">
                <a:latin typeface="Times New Roman" pitchFamily="18" charset="0"/>
                <a:cs typeface="Times New Roman" pitchFamily="18" charset="0"/>
              </a:rPr>
              <a:t>The PTO desires to clear its records of unused marks, or “deadwood”, so that such unused marks may be available by others.</a:t>
            </a:r>
          </a:p>
          <a:p>
            <a:r>
              <a:rPr lang="en-US" dirty="0" smtClean="0">
                <a:latin typeface="Times New Roman" pitchFamily="18" charset="0"/>
                <a:cs typeface="Times New Roman" pitchFamily="18" charset="0"/>
              </a:rPr>
              <a:t>The use required is “</a:t>
            </a:r>
            <a:r>
              <a:rPr lang="en-US" dirty="0" err="1" smtClean="0">
                <a:latin typeface="Times New Roman" pitchFamily="18" charset="0"/>
                <a:cs typeface="Times New Roman" pitchFamily="18" charset="0"/>
              </a:rPr>
              <a:t>bonafide</a:t>
            </a:r>
            <a:r>
              <a:rPr lang="en-US" dirty="0" smtClean="0">
                <a:latin typeface="Times New Roman" pitchFamily="18" charset="0"/>
                <a:cs typeface="Times New Roman" pitchFamily="18" charset="0"/>
              </a:rPr>
              <a:t> use of a mark in the ordinary course of trade, and not made merely to reserve a right in a mark”, 15 U.S.C 1127.</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6202362"/>
          </a:xfrm>
        </p:spPr>
        <p:txBody>
          <a:bodyPr>
            <a:noAutofit/>
          </a:bodyPr>
          <a:lstStyle/>
          <a:p>
            <a:r>
              <a:rPr lang="en-US" b="1" dirty="0" smtClean="0">
                <a:solidFill>
                  <a:srgbClr val="FF0000"/>
                </a:solidFill>
              </a:rPr>
              <a:t>COMMON LAW RIGHTS, FEDERAL REGISTRATION UNDER THE LANHAM ACT, LAWS AND TREATIES GOVERNING TRADEMARKS, AND STATE TRADEMARK RIGHTS</a:t>
            </a:r>
            <a:endParaRPr lang="en-US"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Common Law Rights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82000" cy="4876800"/>
          </a:xfrm>
        </p:spPr>
        <p:txBody>
          <a:bodyPr>
            <a:normAutofit lnSpcReduction="10000"/>
          </a:bodyPr>
          <a:lstStyle/>
          <a:p>
            <a:r>
              <a:rPr lang="en-US" dirty="0" smtClean="0">
                <a:latin typeface="Times New Roman" pitchFamily="18" charset="0"/>
                <a:cs typeface="Times New Roman" pitchFamily="18" charset="0"/>
              </a:rPr>
              <a:t>The United States, trademark rights arise from use of a mark. It is not necessary to  secure permission or registration from any governmental entity to acquire trademark rights.</a:t>
            </a:r>
          </a:p>
          <a:p>
            <a:r>
              <a:rPr lang="en-US" dirty="0" smtClean="0">
                <a:latin typeface="Times New Roman" pitchFamily="18" charset="0"/>
                <a:cs typeface="Times New Roman" pitchFamily="18" charset="0"/>
              </a:rPr>
              <a:t>A party who is using a mark without any such governmental registration is said to have a </a:t>
            </a:r>
            <a:r>
              <a:rPr lang="en-US" b="1" dirty="0" smtClean="0">
                <a:latin typeface="Times New Roman" pitchFamily="18" charset="0"/>
                <a:cs typeface="Times New Roman" pitchFamily="18" charset="0"/>
              </a:rPr>
              <a:t>common law trademark, it can be </a:t>
            </a:r>
            <a:r>
              <a:rPr lang="en-US" dirty="0" smtClean="0">
                <a:latin typeface="Times New Roman" pitchFamily="18" charset="0"/>
                <a:cs typeface="Times New Roman" pitchFamily="18" charset="0"/>
              </a:rPr>
              <a:t>enforced in any geographical area in which the mark is used.</a:t>
            </a:r>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868362"/>
          </a:xfrm>
        </p:spPr>
        <p:txBody>
          <a:bodyPr/>
          <a:lstStyle/>
          <a:p>
            <a:r>
              <a:rPr lang="en-US" b="1" dirty="0" smtClean="0">
                <a:solidFill>
                  <a:srgbClr val="FF0000"/>
                </a:solidFill>
                <a:latin typeface="Times New Roman" pitchFamily="18" charset="0"/>
                <a:cs typeface="Times New Roman" pitchFamily="18" charset="0"/>
              </a:rPr>
              <a:t>Federal Registration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610600" cy="5257800"/>
          </a:xfrm>
        </p:spPr>
        <p:txBody>
          <a:bodyPr/>
          <a:lstStyle/>
          <a:p>
            <a:r>
              <a:rPr lang="en-US" dirty="0" smtClean="0">
                <a:latin typeface="Times New Roman" pitchFamily="18" charset="0"/>
                <a:cs typeface="Times New Roman" pitchFamily="18" charset="0"/>
              </a:rPr>
              <a:t>Although there is no requirement that a trademark owner apply for a secure federal registration of mark with the PTO, registration on the PTO’s Principal Register does offer several advantages:</a:t>
            </a:r>
          </a:p>
          <a:p>
            <a:pPr>
              <a:buFont typeface="Wingdings" pitchFamily="2" charset="2"/>
              <a:buChar char="v"/>
            </a:pPr>
            <a:r>
              <a:rPr lang="en-US" dirty="0" smtClean="0">
                <a:latin typeface="Times New Roman" pitchFamily="18" charset="0"/>
                <a:cs typeface="Times New Roman" pitchFamily="18" charset="0"/>
              </a:rPr>
              <a:t> nationwide constructive use effective from the filing date of the application (the public assumed to have notice that the registrant has nationwide priority in the use of its mark as of this date)</a:t>
            </a:r>
            <a:endParaRPr lang="en-US"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172200"/>
          </a:xfrm>
        </p:spPr>
        <p:txBody>
          <a:bodyPr/>
          <a:lstStyle/>
          <a:p>
            <a:r>
              <a:rPr lang="en-US" dirty="0" smtClean="0">
                <a:latin typeface="Times New Roman" pitchFamily="18" charset="0"/>
                <a:cs typeface="Times New Roman" pitchFamily="18" charset="0"/>
              </a:rPr>
              <a:t>nationwide notice to the public of an owner’s claim to a mark, thereby precluding a later user from claiming it used a mark in good faith in a remote territory and should be able to continue use;</a:t>
            </a:r>
          </a:p>
          <a:p>
            <a:r>
              <a:rPr lang="en-US" dirty="0" smtClean="0">
                <a:latin typeface="Times New Roman" pitchFamily="18" charset="0"/>
                <a:cs typeface="Times New Roman" pitchFamily="18" charset="0"/>
              </a:rPr>
              <a:t>the ability to bar importance of goods bearing infringing trademarks.</a:t>
            </a:r>
          </a:p>
          <a:p>
            <a:r>
              <a:rPr lang="en-US" dirty="0" smtClean="0">
                <a:latin typeface="Times New Roman" pitchFamily="18" charset="0"/>
                <a:cs typeface="Times New Roman" pitchFamily="18" charset="0"/>
              </a:rPr>
              <a:t>the right under the Paris Convention to obtain a registration in various foreign countries based upon the U.S. registration;</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229600" cy="4572000"/>
          </a:xfrm>
        </p:spPr>
        <p:txBody>
          <a:bodyPr/>
          <a:lstStyle/>
          <a:p>
            <a:r>
              <a:rPr lang="en-US" dirty="0" smtClean="0">
                <a:latin typeface="Times New Roman" pitchFamily="18" charset="0"/>
                <a:cs typeface="Times New Roman" pitchFamily="18" charset="0"/>
              </a:rPr>
              <a:t>By viewing the mark, purchasers would immediately be able to identify the craftsperson that made the goods and make an informed decision about the quality of the material. The use of symbols by medieval craftspeople to distinguish and identify their goods is the direct antecedent for the modern use of trademarks.</a:t>
            </a: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p:spPr>
        <p:txBody>
          <a:bodyPr>
            <a:normAutofit fontScale="92500" lnSpcReduction="10000"/>
          </a:bodyPr>
          <a:lstStyle/>
          <a:p>
            <a:r>
              <a:rPr lang="en-US" dirty="0" smtClean="0"/>
              <a:t>the right to bring an action in federal court for trademark infringement and recover lost profits, damages, costs, and possibly triple damages and attorney’s fees  incontestable status of the registration after five years of continuous use subsequent to the registration.</a:t>
            </a:r>
          </a:p>
          <a:p>
            <a:r>
              <a:rPr lang="en-US" dirty="0" smtClean="0"/>
              <a:t>the right to use the registration symbol with the mark</a:t>
            </a:r>
          </a:p>
          <a:p>
            <a:r>
              <a:rPr lang="en-US" dirty="0" smtClean="0"/>
              <a:t>a possible basis to claim priority to an Internet domain name and  prima facie (literally, “on its face”) evidence of the validity of the registration, the registrant’s ownership of the mark, and the registrant’s exclusive right to use the mark in connection with the identified goods and services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noAutofit/>
          </a:bodyPr>
          <a:lstStyle/>
          <a:p>
            <a:r>
              <a:rPr lang="en-US" b="1" dirty="0" smtClean="0">
                <a:solidFill>
                  <a:srgbClr val="FF0000"/>
                </a:solidFill>
                <a:latin typeface="Times New Roman" pitchFamily="18" charset="0"/>
                <a:cs typeface="Times New Roman" pitchFamily="18" charset="0"/>
              </a:rPr>
              <a:t>Laws and Treaties Governing Trademark</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8534400" cy="5105400"/>
          </a:xfrm>
        </p:spPr>
        <p:txBody>
          <a:bodyPr>
            <a:normAutofit lnSpcReduction="10000"/>
          </a:bodyPr>
          <a:lstStyle/>
          <a:p>
            <a:r>
              <a:rPr lang="en-US" b="1" dirty="0" smtClean="0">
                <a:latin typeface="Times New Roman" pitchFamily="18" charset="0"/>
                <a:cs typeface="Times New Roman" pitchFamily="18" charset="0"/>
              </a:rPr>
              <a:t>There are several laws and treaties governing trademark, including the following:</a:t>
            </a:r>
          </a:p>
          <a:p>
            <a:r>
              <a:rPr lang="en-US" b="1" dirty="0" smtClean="0">
                <a:solidFill>
                  <a:srgbClr val="FF0000"/>
                </a:solidFill>
                <a:latin typeface="Times New Roman" pitchFamily="18" charset="0"/>
                <a:cs typeface="Times New Roman" pitchFamily="18" charset="0"/>
              </a:rPr>
              <a:t>Lanham Act </a:t>
            </a:r>
            <a:r>
              <a:rPr lang="en-US" dirty="0" smtClean="0">
                <a:latin typeface="Times New Roman" pitchFamily="18" charset="0"/>
                <a:cs typeface="Times New Roman" pitchFamily="18" charset="0"/>
              </a:rPr>
              <a:t>The federal statute governing trademark rights is the Lanham Act (also called the United States Trademark Act and found at 15 U.S.C § 1051 et seq.), enacted in 1946 and named for Congressman Fritz Garland Lanham (</a:t>
            </a:r>
            <a:r>
              <a:rPr lang="en-US" dirty="0" err="1" smtClean="0">
                <a:latin typeface="Times New Roman" pitchFamily="18" charset="0"/>
                <a:cs typeface="Times New Roman" pitchFamily="18" charset="0"/>
              </a:rPr>
              <a:t>D.Tex</a:t>
            </a:r>
            <a:r>
              <a:rPr lang="en-US" dirty="0" smtClean="0">
                <a:latin typeface="Times New Roman" pitchFamily="18" charset="0"/>
                <a:cs typeface="Times New Roman" pitchFamily="18" charset="0"/>
              </a:rPr>
              <a:t>.), the then chair of the House Patent Committee (which also proposed legislation relating to trademarks) who introduced the legislation.</a:t>
            </a:r>
            <a:endParaRPr lang="en-US"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6400800"/>
          </a:xfrm>
        </p:spPr>
        <p:txBody>
          <a:bodyPr/>
          <a:lstStyle/>
          <a:p>
            <a:r>
              <a:rPr lang="en-US" dirty="0" smtClean="0">
                <a:latin typeface="Times New Roman" pitchFamily="18" charset="0"/>
                <a:cs typeface="Times New Roman" pitchFamily="18" charset="0"/>
              </a:rPr>
              <a:t>In addition to providing for federal trademark protection, the Lanham Act also includes statutes prohibiting unfair competition.</a:t>
            </a:r>
          </a:p>
          <a:p>
            <a:r>
              <a:rPr lang="en-US" dirty="0" smtClean="0">
                <a:latin typeface="Times New Roman" pitchFamily="18" charset="0"/>
                <a:cs typeface="Times New Roman" pitchFamily="18" charset="0"/>
              </a:rPr>
              <a:t>The Lanham Act has been amended numerous times.</a:t>
            </a:r>
          </a:p>
          <a:p>
            <a:r>
              <a:rPr lang="en-US" dirty="0" smtClean="0">
                <a:latin typeface="Times New Roman" pitchFamily="18" charset="0"/>
                <a:cs typeface="Times New Roman" pitchFamily="18" charset="0"/>
              </a:rPr>
              <a:t>Perhaps the most significant amendment occurred with the Trademark Law Revision Act of 1988, which provided the following two critical changes: allowing for a trademark application based on the applicant’s intent to use a mark in the future.</a:t>
            </a:r>
            <a:endParaRPr lang="en-US"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lstStyle/>
          <a:p>
            <a:r>
              <a:rPr lang="en-US" dirty="0" smtClean="0">
                <a:latin typeface="Times New Roman" pitchFamily="18" charset="0"/>
                <a:cs typeface="Times New Roman" pitchFamily="18" charset="0"/>
              </a:rPr>
              <a:t>Rules of practice and procedure relating to trademarks are found at Title 37 of the Code of Federal Regulation (C.F.R).</a:t>
            </a:r>
            <a:endParaRPr lang="en-US"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FF0000"/>
                </a:solidFill>
                <a:latin typeface="Times New Roman" pitchFamily="18" charset="0"/>
                <a:cs typeface="Times New Roman" pitchFamily="18" charset="0"/>
              </a:rPr>
              <a:t>North American Free Trade Agreement (NAFTA)</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686800" cy="5029200"/>
          </a:xfrm>
        </p:spPr>
        <p:txBody>
          <a:bodyPr>
            <a:normAutofit fontScale="92500"/>
          </a:bodyPr>
          <a:lstStyle/>
          <a:p>
            <a:r>
              <a:rPr lang="en-US" dirty="0" smtClean="0">
                <a:latin typeface="Times New Roman" pitchFamily="18" charset="0"/>
                <a:cs typeface="Times New Roman" pitchFamily="18" charset="0"/>
              </a:rPr>
              <a:t>came into effect on January 1, 1994, and is adhered to by the United States, Canada, and Mexico.</a:t>
            </a:r>
          </a:p>
          <a:p>
            <a:r>
              <a:rPr lang="en-US" dirty="0" smtClean="0">
                <a:latin typeface="Times New Roman" pitchFamily="18" charset="0"/>
                <a:cs typeface="Times New Roman" pitchFamily="18" charset="0"/>
              </a:rPr>
              <a:t>The NAFTA resulted in some changes to U.S. trademark law, primarily with regard to marks that include geographical terms.</a:t>
            </a:r>
          </a:p>
          <a:p>
            <a:r>
              <a:rPr lang="en-US" dirty="0" smtClean="0">
                <a:latin typeface="Times New Roman" pitchFamily="18" charset="0"/>
                <a:cs typeface="Times New Roman" pitchFamily="18" charset="0"/>
              </a:rPr>
              <a:t>The NAFTA was built on the success of the Canada-U.S Free Trade Agreement and provided a compliment to Canada’s efforts through the WTO agreements by making deeper commitments in some key areas.</a:t>
            </a:r>
            <a:endParaRPr lang="en-US"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172200"/>
          </a:xfrm>
        </p:spPr>
        <p:txBody>
          <a:bodyPr/>
          <a:lstStyle/>
          <a:p>
            <a:r>
              <a:rPr lang="en-US" dirty="0" smtClean="0">
                <a:latin typeface="Times New Roman" pitchFamily="18" charset="0"/>
                <a:cs typeface="Times New Roman" pitchFamily="18" charset="0"/>
              </a:rPr>
              <a:t>This agreement has brought economic growth and rising standards of living for people in all three countries.</a:t>
            </a:r>
            <a:endParaRPr lang="en-US"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715962"/>
          </a:xfrm>
        </p:spPr>
        <p:txBody>
          <a:bodyPr>
            <a:noAutofit/>
          </a:bodyPr>
          <a:lstStyle/>
          <a:p>
            <a:r>
              <a:rPr lang="en-US" b="1" dirty="0" smtClean="0">
                <a:solidFill>
                  <a:srgbClr val="FF0000"/>
                </a:solidFill>
                <a:latin typeface="Times New Roman" pitchFamily="18" charset="0"/>
                <a:cs typeface="Times New Roman" pitchFamily="18" charset="0"/>
              </a:rPr>
              <a:t>Madrid Protocol</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610600" cy="5257800"/>
          </a:xfrm>
        </p:spPr>
        <p:txBody>
          <a:bodyPr/>
          <a:lstStyle/>
          <a:p>
            <a:r>
              <a:rPr lang="en-US" dirty="0" smtClean="0"/>
              <a:t>It is a legal basis is the multilateral treaties Madrid (it is a city situated in Spain) Agreement concerning the International Registration of Marks of 1891, as well as the protocol relating to the Madrid Agreement 1989.</a:t>
            </a:r>
          </a:p>
          <a:p>
            <a:r>
              <a:rPr lang="en-US" dirty="0" smtClean="0"/>
              <a:t>The Madrid system provides a centrally administered system of obtaining a bundle of trademark registration in separate jurisdiction.</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lstStyle/>
          <a:p>
            <a:r>
              <a:rPr lang="en-US" dirty="0" smtClean="0">
                <a:latin typeface="Times New Roman" pitchFamily="18" charset="0"/>
                <a:cs typeface="Times New Roman" pitchFamily="18" charset="0"/>
              </a:rPr>
              <a:t>The protocol is a filing treaties and not substantive harmonization treaty. </a:t>
            </a:r>
          </a:p>
          <a:p>
            <a:r>
              <a:rPr lang="en-US" dirty="0" smtClean="0">
                <a:latin typeface="Times New Roman" pitchFamily="18" charset="0"/>
                <a:cs typeface="Times New Roman" pitchFamily="18" charset="0"/>
              </a:rPr>
              <a:t>It provides a cost-effective and efficient way for trademark holder. </a:t>
            </a:r>
          </a:p>
          <a:p>
            <a:r>
              <a:rPr lang="en-US" dirty="0" smtClean="0">
                <a:latin typeface="Times New Roman" pitchFamily="18" charset="0"/>
                <a:cs typeface="Times New Roman" pitchFamily="18" charset="0"/>
              </a:rPr>
              <a:t>It came into existence in 1996.</a:t>
            </a:r>
          </a:p>
          <a:p>
            <a:r>
              <a:rPr lang="en-US" dirty="0" smtClean="0">
                <a:latin typeface="Times New Roman" pitchFamily="18" charset="0"/>
                <a:cs typeface="Times New Roman" pitchFamily="18" charset="0"/>
              </a:rPr>
              <a:t> It allows trademark protection for more than sixty countries, including all 25 countries of the European Union.</a:t>
            </a:r>
            <a:endParaRPr lang="en-US"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Trade-Related aspects of Intellectual Property Rights (TRIPs)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2286000"/>
            <a:ext cx="8686800" cy="4267200"/>
          </a:xfrm>
        </p:spPr>
        <p:txBody>
          <a:bodyPr>
            <a:normAutofit/>
          </a:bodyPr>
          <a:lstStyle/>
          <a:p>
            <a:r>
              <a:rPr lang="en-US" dirty="0" smtClean="0">
                <a:latin typeface="Times New Roman" pitchFamily="18" charset="0"/>
                <a:cs typeface="Times New Roman" pitchFamily="18" charset="0"/>
              </a:rPr>
              <a:t>is an international agreement administered by the World Trade Organization (WTO) that sets down minimum standards for many forms of intellectual property (IP) regulation as applied to nationals of other WTO Members.</a:t>
            </a:r>
          </a:p>
          <a:p>
            <a:r>
              <a:rPr lang="en-US" dirty="0" smtClean="0">
                <a:latin typeface="Times New Roman" pitchFamily="18" charset="0"/>
                <a:cs typeface="Times New Roman" pitchFamily="18" charset="0"/>
              </a:rPr>
              <a:t>It was negotiated at the end of the Uruguay Round of the General Agreement on Tariffs and Trade (GATT) in 1994.</a:t>
            </a:r>
            <a:endParaRPr lang="en-US"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6172200"/>
          </a:xfrm>
        </p:spPr>
        <p:txBody>
          <a:bodyPr>
            <a:normAutofit lnSpcReduction="10000"/>
          </a:bodyPr>
          <a:lstStyle/>
          <a:p>
            <a:r>
              <a:rPr lang="en-US" dirty="0" smtClean="0">
                <a:latin typeface="Times New Roman" pitchFamily="18" charset="0"/>
                <a:cs typeface="Times New Roman" pitchFamily="18" charset="0"/>
              </a:rPr>
              <a:t>The Doha declaration is a WTO statement that clarifies the scope of TRIPS, stating for example that TRIPS can and should be interpreted in light of the goal "to promote access to medicines for all." Specifically, TRIPS requires WTO members to provide copyright rights, </a:t>
            </a:r>
            <a:r>
              <a:rPr lang="en-US" dirty="0" err="1" smtClean="0">
                <a:latin typeface="Times New Roman" pitchFamily="18" charset="0"/>
                <a:cs typeface="Times New Roman" pitchFamily="18" charset="0"/>
              </a:rPr>
              <a:t>overing</a:t>
            </a:r>
            <a:r>
              <a:rPr lang="en-US" dirty="0" smtClean="0">
                <a:latin typeface="Times New Roman" pitchFamily="18" charset="0"/>
                <a:cs typeface="Times New Roman" pitchFamily="18" charset="0"/>
              </a:rPr>
              <a:t> content producers including performers, producers of sound recordings and broadcasting organizations; geographical </a:t>
            </a:r>
            <a:r>
              <a:rPr lang="en-US" dirty="0" err="1" smtClean="0">
                <a:latin typeface="Times New Roman" pitchFamily="18" charset="0"/>
                <a:cs typeface="Times New Roman" pitchFamily="18" charset="0"/>
              </a:rPr>
              <a:t>indications,including</a:t>
            </a:r>
            <a:r>
              <a:rPr lang="en-US" dirty="0" smtClean="0">
                <a:latin typeface="Times New Roman" pitchFamily="18" charset="0"/>
                <a:cs typeface="Times New Roman" pitchFamily="18" charset="0"/>
              </a:rPr>
              <a:t> appellations of origin; industrial designs; integrated circuit layout-designs; patents; new plant varieties; trademarks; trade dress; and undisclosed or confidential information.</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Definition of Trademark</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58200" cy="4800600"/>
          </a:xfrm>
        </p:spPr>
        <p:txBody>
          <a:bodyPr>
            <a:normAutofit/>
          </a:bodyPr>
          <a:lstStyle/>
          <a:p>
            <a:r>
              <a:rPr lang="en-US" dirty="0" smtClean="0">
                <a:latin typeface="Times New Roman" pitchFamily="18" charset="0"/>
                <a:cs typeface="Times New Roman" pitchFamily="18" charset="0"/>
              </a:rPr>
              <a:t>The modern definition of trademark is that</a:t>
            </a:r>
          </a:p>
          <a:p>
            <a:pPr>
              <a:buNone/>
            </a:pPr>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it is a word, name, symbol, or device or a combination thereof, used by a person [including a business entity], or which a person has a </a:t>
            </a:r>
            <a:r>
              <a:rPr lang="en-US" b="1" i="1" dirty="0" err="1" smtClean="0">
                <a:latin typeface="Times New Roman" pitchFamily="18" charset="0"/>
                <a:cs typeface="Times New Roman" pitchFamily="18" charset="0"/>
              </a:rPr>
              <a:t>bonafide</a:t>
            </a:r>
            <a:r>
              <a:rPr lang="en-US" b="1" i="1" dirty="0" smtClean="0">
                <a:latin typeface="Times New Roman" pitchFamily="18" charset="0"/>
                <a:cs typeface="Times New Roman" pitchFamily="18" charset="0"/>
              </a:rPr>
              <a:t> intention to use, to identify and distinguish his or her goods from those manufactured by others and to indicate the source of those goods.”</a:t>
            </a:r>
            <a:endParaRPr lang="en-US"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5821363"/>
          </a:xfrm>
        </p:spPr>
        <p:txBody>
          <a:bodyPr/>
          <a:lstStyle/>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TRIPS </a:t>
            </a:r>
            <a:r>
              <a:rPr lang="en-US" dirty="0" smtClean="0">
                <a:latin typeface="Times New Roman" pitchFamily="18" charset="0"/>
                <a:cs typeface="Times New Roman" pitchFamily="18" charset="0"/>
              </a:rPr>
              <a:t>also specifies enforcement procedures, remedies, and dispute resolution procedures</a:t>
            </a:r>
            <a:r>
              <a:rPr lang="en-US" dirty="0" smtClean="0"/>
              <a: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610600" cy="1524000"/>
          </a:xfrm>
        </p:spPr>
        <p:txBody>
          <a:bodyPr>
            <a:normAutofit fontScale="90000"/>
          </a:bodyPr>
          <a:lstStyle/>
          <a:p>
            <a:r>
              <a:rPr lang="en-US" sz="4900" b="1" dirty="0" smtClean="0">
                <a:solidFill>
                  <a:srgbClr val="FF0000"/>
                </a:solidFill>
                <a:latin typeface="Times New Roman" pitchFamily="18" charset="0"/>
                <a:cs typeface="Times New Roman" pitchFamily="18" charset="0"/>
              </a:rPr>
              <a:t>Trademark Law Treaty Implementation Act (TLTIA)</a:t>
            </a:r>
            <a:endParaRPr lang="en-US" sz="49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8534400" cy="4800600"/>
          </a:xfrm>
        </p:spPr>
        <p:txBody>
          <a:bodyPr>
            <a:normAutofit lnSpcReduction="10000"/>
          </a:bodyPr>
          <a:lstStyle/>
          <a:p>
            <a:r>
              <a:rPr lang="en-US" dirty="0" smtClean="0">
                <a:latin typeface="Times New Roman" pitchFamily="18" charset="0"/>
                <a:cs typeface="Times New Roman" pitchFamily="18" charset="0"/>
              </a:rPr>
              <a:t>effective in late 1998 simplified </a:t>
            </a:r>
            <a:r>
              <a:rPr lang="en-US" dirty="0" smtClean="0">
                <a:latin typeface="Times New Roman" pitchFamily="18" charset="0"/>
                <a:cs typeface="Times New Roman" pitchFamily="18" charset="0"/>
              </a:rPr>
              <a:t>several </a:t>
            </a:r>
            <a:r>
              <a:rPr lang="en-US" dirty="0" err="1" smtClean="0">
                <a:latin typeface="Times New Roman" pitchFamily="18" charset="0"/>
                <a:cs typeface="Times New Roman" pitchFamily="18" charset="0"/>
              </a:rPr>
              <a:t>equirements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relating to trademark registration and maintenance</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For example: </a:t>
            </a:r>
            <a:r>
              <a:rPr lang="en-US" dirty="0" smtClean="0">
                <a:latin typeface="Times New Roman" pitchFamily="18" charset="0"/>
                <a:cs typeface="Times New Roman" pitchFamily="18" charset="0"/>
              </a:rPr>
              <a:t>at present, the </a:t>
            </a:r>
            <a:r>
              <a:rPr lang="en-US" dirty="0" smtClean="0">
                <a:latin typeface="Times New Roman" pitchFamily="18" charset="0"/>
                <a:cs typeface="Times New Roman" pitchFamily="18" charset="0"/>
              </a:rPr>
              <a:t>applicant need </a:t>
            </a:r>
            <a:r>
              <a:rPr lang="en-US" dirty="0" smtClean="0">
                <a:latin typeface="Times New Roman" pitchFamily="18" charset="0"/>
                <a:cs typeface="Times New Roman" pitchFamily="18" charset="0"/>
              </a:rPr>
              <a:t>only submit one specimen showing how a mark is used rather than three, as was previously required.</a:t>
            </a:r>
          </a:p>
          <a:p>
            <a:r>
              <a:rPr lang="en-US" dirty="0" smtClean="0">
                <a:latin typeface="Times New Roman" pitchFamily="18" charset="0"/>
                <a:cs typeface="Times New Roman" pitchFamily="18" charset="0"/>
              </a:rPr>
              <a:t>Additionally, a trademark applicant need no longer state the manner in which the mark is used.</a:t>
            </a:r>
            <a:endParaRPr lang="en-US"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5821363"/>
          </a:xfrm>
        </p:spPr>
        <p:txBody>
          <a:bodyPr/>
          <a:lstStyle/>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Finally, TLTIA </a:t>
            </a:r>
            <a:r>
              <a:rPr lang="en-US" dirty="0" smtClean="0">
                <a:latin typeface="Times New Roman" pitchFamily="18" charset="0"/>
                <a:cs typeface="Times New Roman" pitchFamily="18" charset="0"/>
              </a:rPr>
              <a:t>established a six month grace period for filing a renewal for a trademark registration.</a:t>
            </a:r>
            <a:endParaRPr lang="en-US"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Federal Trademark Dilution Act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Federal Trademark Dilution Act of 1995 is a United </a:t>
            </a:r>
            <a:r>
              <a:rPr lang="en-US" b="1" dirty="0" smtClean="0">
                <a:latin typeface="Times New Roman" pitchFamily="18" charset="0"/>
                <a:cs typeface="Times New Roman" pitchFamily="18" charset="0"/>
              </a:rPr>
              <a:t>States </a:t>
            </a:r>
            <a:r>
              <a:rPr lang="en-US" dirty="0" smtClean="0">
                <a:latin typeface="Times New Roman" pitchFamily="18" charset="0"/>
                <a:cs typeface="Times New Roman" pitchFamily="18" charset="0"/>
              </a:rPr>
              <a:t>federal </a:t>
            </a:r>
            <a:r>
              <a:rPr lang="en-US" dirty="0" smtClean="0">
                <a:latin typeface="Times New Roman" pitchFamily="18" charset="0"/>
                <a:cs typeface="Times New Roman" pitchFamily="18" charset="0"/>
              </a:rPr>
              <a:t>law which protects famous trademarks from uses that dilute their distinctiveness, even in </a:t>
            </a:r>
            <a:r>
              <a:rPr lang="en-US" dirty="0" smtClean="0">
                <a:latin typeface="Times New Roman" pitchFamily="18" charset="0"/>
                <a:cs typeface="Times New Roman" pitchFamily="18" charset="0"/>
              </a:rPr>
              <a:t>the absence </a:t>
            </a:r>
            <a:r>
              <a:rPr lang="en-US" dirty="0" smtClean="0">
                <a:latin typeface="Times New Roman" pitchFamily="18" charset="0"/>
                <a:cs typeface="Times New Roman" pitchFamily="18" charset="0"/>
              </a:rPr>
              <a:t>of any likelihood of confusion or </a:t>
            </a:r>
            <a:r>
              <a:rPr lang="en-US" dirty="0" smtClean="0">
                <a:latin typeface="Times New Roman" pitchFamily="18" charset="0"/>
                <a:cs typeface="Times New Roman" pitchFamily="18" charset="0"/>
              </a:rPr>
              <a:t>competition.</a:t>
            </a:r>
          </a:p>
          <a:p>
            <a:r>
              <a:rPr lang="en-US" dirty="0" smtClean="0">
                <a:latin typeface="Times New Roman" pitchFamily="18" charset="0"/>
                <a:cs typeface="Times New Roman" pitchFamily="18" charset="0"/>
              </a:rPr>
              <a:t>It went into effect on January 16, 1996. This act </a:t>
            </a:r>
            <a:r>
              <a:rPr lang="en-US" dirty="0" smtClean="0">
                <a:latin typeface="Times New Roman" pitchFamily="18" charset="0"/>
                <a:cs typeface="Times New Roman" pitchFamily="18" charset="0"/>
              </a:rPr>
              <a:t>has been </a:t>
            </a:r>
            <a:r>
              <a:rPr lang="en-US" dirty="0" smtClean="0">
                <a:latin typeface="Times New Roman" pitchFamily="18" charset="0"/>
                <a:cs typeface="Times New Roman" pitchFamily="18" charset="0"/>
              </a:rPr>
              <a:t>largely supplanted by the Trademark Dilution Revision Act of 2006 (TDRA), signed into law </a:t>
            </a:r>
            <a:r>
              <a:rPr lang="en-US" dirty="0" smtClean="0">
                <a:latin typeface="Times New Roman" pitchFamily="18" charset="0"/>
                <a:cs typeface="Times New Roman" pitchFamily="18" charset="0"/>
              </a:rPr>
              <a:t>on October </a:t>
            </a:r>
            <a:r>
              <a:rPr lang="en-US" dirty="0" smtClean="0">
                <a:latin typeface="Times New Roman" pitchFamily="18" charset="0"/>
                <a:cs typeface="Times New Roman" pitchFamily="18" charset="0"/>
              </a:rPr>
              <a:t>6, 2006</a:t>
            </a:r>
            <a:r>
              <a:rPr lang="en-US" dirty="0" smtClean="0"/>
              <a: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944562"/>
          </a:xfrm>
        </p:spPr>
        <p:txBody>
          <a:bodyPr>
            <a:noAutofit/>
          </a:bodyPr>
          <a:lstStyle/>
          <a:p>
            <a:r>
              <a:rPr lang="en-US" b="1" dirty="0" err="1" smtClean="0">
                <a:solidFill>
                  <a:srgbClr val="FF0000"/>
                </a:solidFill>
                <a:latin typeface="Times New Roman" pitchFamily="18" charset="0"/>
                <a:cs typeface="Times New Roman" pitchFamily="18" charset="0"/>
              </a:rPr>
              <a:t>Anticybersquatting</a:t>
            </a:r>
            <a:r>
              <a:rPr lang="en-US" b="1" dirty="0" smtClean="0">
                <a:solidFill>
                  <a:srgbClr val="FF0000"/>
                </a:solidFill>
                <a:latin typeface="Times New Roman" pitchFamily="18" charset="0"/>
                <a:cs typeface="Times New Roman" pitchFamily="18" charset="0"/>
              </a:rPr>
              <a:t> Consumer Protection </a:t>
            </a:r>
            <a:r>
              <a:rPr lang="en-US" b="1" dirty="0" smtClean="0">
                <a:solidFill>
                  <a:srgbClr val="FF0000"/>
                </a:solidFill>
                <a:latin typeface="Times New Roman" pitchFamily="18" charset="0"/>
                <a:cs typeface="Times New Roman" pitchFamily="18" charset="0"/>
              </a:rPr>
              <a:t>Act</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95400"/>
            <a:ext cx="8763000" cy="5410200"/>
          </a:xfrm>
        </p:spPr>
        <p:txBody>
          <a:bodyPr>
            <a:normAutofit fontScale="92500" lnSpcReduction="20000"/>
          </a:bodyPr>
          <a:lstStyle/>
          <a:p>
            <a:r>
              <a:rPr lang="en-US" dirty="0" smtClean="0">
                <a:latin typeface="Times New Roman" pitchFamily="18" charset="0"/>
                <a:cs typeface="Times New Roman" pitchFamily="18" charset="0"/>
              </a:rPr>
              <a:t>15 U.S.C. § 1125(d), is an American law </a:t>
            </a:r>
            <a:r>
              <a:rPr lang="en-US" dirty="0" smtClean="0">
                <a:latin typeface="Times New Roman" pitchFamily="18" charset="0"/>
                <a:cs typeface="Times New Roman" pitchFamily="18" charset="0"/>
              </a:rPr>
              <a:t>enacted in </a:t>
            </a:r>
            <a:r>
              <a:rPr lang="en-US" dirty="0" smtClean="0">
                <a:latin typeface="Times New Roman" pitchFamily="18" charset="0"/>
                <a:cs typeface="Times New Roman" pitchFamily="18" charset="0"/>
              </a:rPr>
              <a:t>1999 that established a cause of action for registering, trafficking in, or using a </a:t>
            </a:r>
            <a:r>
              <a:rPr lang="en-US" dirty="0" smtClean="0">
                <a:latin typeface="Times New Roman" pitchFamily="18" charset="0"/>
                <a:cs typeface="Times New Roman" pitchFamily="18" charset="0"/>
              </a:rPr>
              <a:t>domain name </a:t>
            </a:r>
            <a:r>
              <a:rPr lang="en-US" dirty="0" smtClean="0">
                <a:latin typeface="Times New Roman" pitchFamily="18" charset="0"/>
                <a:cs typeface="Times New Roman" pitchFamily="18" charset="0"/>
              </a:rPr>
              <a:t>confusingly similar to, or dilutive of, a trademark or personal </a:t>
            </a:r>
            <a:r>
              <a:rPr lang="en-US" dirty="0" smtClean="0">
                <a:latin typeface="Times New Roman" pitchFamily="18" charset="0"/>
                <a:cs typeface="Times New Roman" pitchFamily="18" charset="0"/>
              </a:rPr>
              <a:t>name.</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law was designed </a:t>
            </a:r>
            <a:r>
              <a:rPr lang="en-US" dirty="0" smtClean="0">
                <a:latin typeface="Times New Roman" pitchFamily="18" charset="0"/>
                <a:cs typeface="Times New Roman" pitchFamily="18" charset="0"/>
              </a:rPr>
              <a:t>to thwart </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cyber squatters</a:t>
            </a:r>
            <a:r>
              <a:rPr lang="en-US" dirty="0" smtClean="0">
                <a:latin typeface="Times New Roman" pitchFamily="18" charset="0"/>
                <a:cs typeface="Times New Roman" pitchFamily="18" charset="0"/>
              </a:rPr>
              <a:t>” who register Internet domain names containing trademarks with no intention </a:t>
            </a:r>
            <a:r>
              <a:rPr lang="en-US" dirty="0" smtClean="0">
                <a:latin typeface="Times New Roman" pitchFamily="18" charset="0"/>
                <a:cs typeface="Times New Roman" pitchFamily="18" charset="0"/>
              </a:rPr>
              <a:t>of  creating </a:t>
            </a:r>
            <a:r>
              <a:rPr lang="en-US" dirty="0" smtClean="0">
                <a:latin typeface="Times New Roman" pitchFamily="18" charset="0"/>
                <a:cs typeface="Times New Roman" pitchFamily="18" charset="0"/>
              </a:rPr>
              <a:t>a legitimate web site, but instead plan to sell the domain name to the trademark owner or a </a:t>
            </a:r>
            <a:r>
              <a:rPr lang="en-US" dirty="0" smtClean="0">
                <a:latin typeface="Times New Roman" pitchFamily="18" charset="0"/>
                <a:cs typeface="Times New Roman" pitchFamily="18" charset="0"/>
              </a:rPr>
              <a:t>third party</a:t>
            </a:r>
            <a:r>
              <a:rPr lang="en-US" dirty="0" smtClean="0">
                <a:latin typeface="Times New Roman" pitchFamily="18" charset="0"/>
                <a:cs typeface="Times New Roman" pitchFamily="18" charset="0"/>
              </a:rPr>
              <a:t>. Critics of the ACPA complain about the non-global scope of the Act and its potential to restrict </a:t>
            </a:r>
            <a:r>
              <a:rPr lang="en-US" dirty="0" smtClean="0">
                <a:latin typeface="Times New Roman" pitchFamily="18" charset="0"/>
                <a:cs typeface="Times New Roman" pitchFamily="18" charset="0"/>
              </a:rPr>
              <a:t>free speech</a:t>
            </a:r>
            <a:r>
              <a:rPr lang="en-US" dirty="0" smtClean="0">
                <a:latin typeface="Times New Roman" pitchFamily="18" charset="0"/>
                <a:cs typeface="Times New Roman" pitchFamily="18" charset="0"/>
              </a:rPr>
              <a:t>, while others dispute these complaints.</a:t>
            </a:r>
            <a:endParaRPr lang="en-US"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248400"/>
          </a:xfrm>
        </p:spPr>
        <p:txBody>
          <a:bodyPr/>
          <a:lstStyle/>
          <a:p>
            <a:endParaRPr lang="en-US" dirty="0" smtClean="0"/>
          </a:p>
          <a:p>
            <a:r>
              <a:rPr lang="en-US" dirty="0" smtClean="0">
                <a:latin typeface="Times New Roman" pitchFamily="18" charset="0"/>
                <a:cs typeface="Times New Roman" pitchFamily="18" charset="0"/>
              </a:rPr>
              <a:t>Before </a:t>
            </a:r>
            <a:r>
              <a:rPr lang="en-US" dirty="0" smtClean="0">
                <a:latin typeface="Times New Roman" pitchFamily="18" charset="0"/>
                <a:cs typeface="Times New Roman" pitchFamily="18" charset="0"/>
              </a:rPr>
              <a:t>the ACPA was enacted, trademark owners </a:t>
            </a:r>
            <a:r>
              <a:rPr lang="en-US" dirty="0" smtClean="0">
                <a:latin typeface="Times New Roman" pitchFamily="18" charset="0"/>
                <a:cs typeface="Times New Roman" pitchFamily="18" charset="0"/>
              </a:rPr>
              <a:t>relied heavily </a:t>
            </a:r>
            <a:r>
              <a:rPr lang="en-US" dirty="0" smtClean="0">
                <a:latin typeface="Times New Roman" pitchFamily="18" charset="0"/>
                <a:cs typeface="Times New Roman" pitchFamily="18" charset="0"/>
              </a:rPr>
              <a:t>on the Federal Trademark Dilution Act (FTDA) to sue domain name </a:t>
            </a:r>
            <a:r>
              <a:rPr lang="en-US" dirty="0" smtClean="0">
                <a:latin typeface="Times New Roman" pitchFamily="18" charset="0"/>
                <a:cs typeface="Times New Roman" pitchFamily="18" charset="0"/>
              </a:rPr>
              <a:t>registrants.</a:t>
            </a:r>
          </a:p>
          <a:p>
            <a:r>
              <a:rPr lang="en-US" dirty="0" smtClean="0">
                <a:latin typeface="Times New Roman" pitchFamily="18" charset="0"/>
                <a:cs typeface="Times New Roman" pitchFamily="18" charset="0"/>
              </a:rPr>
              <a:t>The FTDA </a:t>
            </a:r>
            <a:r>
              <a:rPr lang="en-US" dirty="0" smtClean="0">
                <a:latin typeface="Times New Roman" pitchFamily="18" charset="0"/>
                <a:cs typeface="Times New Roman" pitchFamily="18" charset="0"/>
              </a:rPr>
              <a:t>was enacted </a:t>
            </a:r>
            <a:r>
              <a:rPr lang="en-US" dirty="0" smtClean="0">
                <a:latin typeface="Times New Roman" pitchFamily="18" charset="0"/>
                <a:cs typeface="Times New Roman" pitchFamily="18" charset="0"/>
              </a:rPr>
              <a:t>in 1995 in part with the intent to curb domain name abuses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The legislative history of the </a:t>
            </a:r>
            <a:r>
              <a:rPr lang="en-US" dirty="0" smtClean="0">
                <a:latin typeface="Times New Roman" pitchFamily="18" charset="0"/>
                <a:cs typeface="Times New Roman" pitchFamily="18" charset="0"/>
              </a:rPr>
              <a:t>FTDA specifically </a:t>
            </a:r>
            <a:r>
              <a:rPr lang="en-US" dirty="0" smtClean="0">
                <a:latin typeface="Times New Roman" pitchFamily="18" charset="0"/>
                <a:cs typeface="Times New Roman" pitchFamily="18" charset="0"/>
              </a:rPr>
              <a:t>mentions that trademark dilution in domain names was a matter of Congressional </a:t>
            </a:r>
            <a:r>
              <a:rPr lang="en-US" dirty="0" smtClean="0">
                <a:latin typeface="Times New Roman" pitchFamily="18" charset="0"/>
                <a:cs typeface="Times New Roman" pitchFamily="18" charset="0"/>
              </a:rPr>
              <a:t>concern motivating </a:t>
            </a:r>
            <a:r>
              <a:rPr lang="en-US" dirty="0" smtClean="0">
                <a:latin typeface="Times New Roman" pitchFamily="18" charset="0"/>
                <a:cs typeface="Times New Roman" pitchFamily="18" charset="0"/>
              </a:rPr>
              <a:t>the Act</a:t>
            </a:r>
            <a:r>
              <a:rPr lang="en-US" dirty="0" smtClean="0">
                <a:latin typeface="Times New Roman" pitchFamily="18" charset="0"/>
                <a:cs typeface="Times New Roman" pitchFamily="18" charset="0"/>
              </a:rPr>
              <a:t>.</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smtClean="0"/>
          </a:p>
          <a:p>
            <a:endParaRPr lang="en-US" dirty="0" smtClean="0"/>
          </a:p>
          <a:p>
            <a:r>
              <a:rPr lang="en-US" dirty="0" smtClean="0">
                <a:latin typeface="Times New Roman" pitchFamily="18" charset="0"/>
                <a:cs typeface="Times New Roman" pitchFamily="18" charset="0"/>
              </a:rPr>
              <a:t>Senator </a:t>
            </a:r>
            <a:r>
              <a:rPr lang="en-US" dirty="0" smtClean="0">
                <a:latin typeface="Times New Roman" pitchFamily="18" charset="0"/>
                <a:cs typeface="Times New Roman" pitchFamily="18" charset="0"/>
              </a:rPr>
              <a:t>Leahy stated that “it is my hope that this anti-dilution statute can help stem </a:t>
            </a:r>
            <a:r>
              <a:rPr lang="en-US" dirty="0" smtClean="0">
                <a:latin typeface="Times New Roman" pitchFamily="18" charset="0"/>
                <a:cs typeface="Times New Roman" pitchFamily="18" charset="0"/>
              </a:rPr>
              <a:t>the use </a:t>
            </a:r>
            <a:r>
              <a:rPr lang="en-US" dirty="0" smtClean="0">
                <a:latin typeface="Times New Roman" pitchFamily="18" charset="0"/>
                <a:cs typeface="Times New Roman" pitchFamily="18" charset="0"/>
              </a:rPr>
              <a:t>of deceptive Internet addresses taken by those who are choosing marks that are associated with </a:t>
            </a:r>
            <a:r>
              <a:rPr lang="en-US" dirty="0" smtClean="0">
                <a:latin typeface="Times New Roman" pitchFamily="18" charset="0"/>
                <a:cs typeface="Times New Roman" pitchFamily="18" charset="0"/>
              </a:rPr>
              <a:t>the products </a:t>
            </a:r>
            <a:r>
              <a:rPr lang="en-US" dirty="0" smtClean="0">
                <a:latin typeface="Times New Roman" pitchFamily="18" charset="0"/>
                <a:cs typeface="Times New Roman" pitchFamily="18" charset="0"/>
              </a:rPr>
              <a:t>and reputations of others”.</a:t>
            </a:r>
            <a:endParaRPr lang="en-US"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CATEGORIES OF MARKS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Although marks can consist of words, symbols, designs, slogans, or a combination thereof, </a:t>
            </a:r>
            <a:r>
              <a:rPr lang="en-US" dirty="0" smtClean="0">
                <a:latin typeface="Times New Roman" pitchFamily="18" charset="0"/>
                <a:cs typeface="Times New Roman" pitchFamily="18" charset="0"/>
              </a:rPr>
              <a:t>not every </a:t>
            </a:r>
            <a:r>
              <a:rPr lang="en-US" dirty="0" smtClean="0">
                <a:latin typeface="Times New Roman" pitchFamily="18" charset="0"/>
                <a:cs typeface="Times New Roman" pitchFamily="18" charset="0"/>
              </a:rPr>
              <a:t>term is protectable. Even among marks that are protectable, some marks are stronger than other. </a:t>
            </a:r>
            <a:r>
              <a:rPr lang="en-US" dirty="0" smtClean="0">
                <a:latin typeface="Times New Roman" pitchFamily="18" charset="0"/>
                <a:cs typeface="Times New Roman" pitchFamily="18" charset="0"/>
              </a:rPr>
              <a:t>In determining </a:t>
            </a:r>
            <a:r>
              <a:rPr lang="en-US" dirty="0" smtClean="0">
                <a:latin typeface="Times New Roman" pitchFamily="18" charset="0"/>
                <a:cs typeface="Times New Roman" pitchFamily="18" charset="0"/>
              </a:rPr>
              <a:t>strength of marks, courts recognize several categories of marks. In ascending order of </a:t>
            </a:r>
            <a:r>
              <a:rPr lang="en-US" dirty="0" smtClean="0">
                <a:latin typeface="Times New Roman" pitchFamily="18" charset="0"/>
                <a:cs typeface="Times New Roman" pitchFamily="18" charset="0"/>
              </a:rPr>
              <a:t>strength and </a:t>
            </a:r>
            <a:r>
              <a:rPr lang="en-US" dirty="0" err="1" smtClean="0">
                <a:latin typeface="Times New Roman" pitchFamily="18" charset="0"/>
                <a:cs typeface="Times New Roman" pitchFamily="18" charset="0"/>
              </a:rPr>
              <a:t>protectability</a:t>
            </a:r>
            <a:r>
              <a:rPr lang="en-US" dirty="0" smtClean="0">
                <a:latin typeface="Times New Roman" pitchFamily="18" charset="0"/>
                <a:cs typeface="Times New Roman" pitchFamily="18" charset="0"/>
              </a:rPr>
              <a:t>, the five categories are:</a:t>
            </a:r>
            <a:endParaRPr lang="en-US"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6096000"/>
          </a:xfrm>
        </p:spPr>
        <p:txBody>
          <a:bodyPr>
            <a:normAutofit/>
          </a:bodyPr>
          <a:lstStyle/>
          <a:p>
            <a:pPr>
              <a:buFont typeface="Wingdings" pitchFamily="2" charset="2"/>
              <a:buChar char="v"/>
            </a:pPr>
            <a:r>
              <a:rPr lang="en-US" b="1" dirty="0" smtClean="0"/>
              <a:t>A Generic Mark</a:t>
            </a:r>
          </a:p>
          <a:p>
            <a:pPr>
              <a:buFont typeface="Wingdings" pitchFamily="2" charset="2"/>
              <a:buChar char="v"/>
            </a:pPr>
            <a:endParaRPr lang="en-US" b="1" dirty="0" smtClean="0"/>
          </a:p>
          <a:p>
            <a:pPr>
              <a:buFont typeface="Wingdings" pitchFamily="2" charset="2"/>
              <a:buChar char="v"/>
            </a:pPr>
            <a:r>
              <a:rPr lang="en-US" b="1" dirty="0" smtClean="0"/>
              <a:t>A Descriptive </a:t>
            </a:r>
            <a:r>
              <a:rPr lang="en-US" b="1" dirty="0" smtClean="0"/>
              <a:t>mark</a:t>
            </a:r>
          </a:p>
          <a:p>
            <a:pPr>
              <a:buFont typeface="Wingdings" pitchFamily="2" charset="2"/>
              <a:buChar char="v"/>
            </a:pPr>
            <a:endParaRPr lang="en-US" b="1" dirty="0" smtClean="0"/>
          </a:p>
          <a:p>
            <a:pPr>
              <a:buFont typeface="Wingdings" pitchFamily="2" charset="2"/>
              <a:buChar char="v"/>
            </a:pPr>
            <a:r>
              <a:rPr lang="en-US" b="1" dirty="0" smtClean="0"/>
              <a:t>A Suggestive </a:t>
            </a:r>
            <a:r>
              <a:rPr lang="en-US" b="1" dirty="0" smtClean="0"/>
              <a:t>mark</a:t>
            </a:r>
          </a:p>
          <a:p>
            <a:pPr>
              <a:buFont typeface="Wingdings" pitchFamily="2" charset="2"/>
              <a:buChar char="v"/>
            </a:pPr>
            <a:endParaRPr lang="en-US" b="1" dirty="0" smtClean="0"/>
          </a:p>
          <a:p>
            <a:pPr>
              <a:buFont typeface="Wingdings" pitchFamily="2" charset="2"/>
              <a:buChar char="v"/>
            </a:pPr>
            <a:r>
              <a:rPr lang="en-US" b="1" dirty="0" smtClean="0"/>
              <a:t>Arbitrary </a:t>
            </a:r>
            <a:r>
              <a:rPr lang="en-US" b="1" dirty="0" smtClean="0"/>
              <a:t>Marks</a:t>
            </a:r>
          </a:p>
          <a:p>
            <a:pPr>
              <a:buNone/>
            </a:pPr>
            <a:endParaRPr lang="en-US" b="1" dirty="0" smtClean="0"/>
          </a:p>
          <a:p>
            <a:pPr>
              <a:buFont typeface="Wingdings" pitchFamily="2" charset="2"/>
              <a:buChar char="v"/>
            </a:pPr>
            <a:r>
              <a:rPr lang="en-US" b="1" dirty="0" smtClean="0"/>
              <a:t>Fanciful Marks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868362"/>
          </a:xfrm>
        </p:spPr>
        <p:txBody>
          <a:bodyPr>
            <a:normAutofit fontScale="90000"/>
          </a:bodyPr>
          <a:lstStyle/>
          <a:p>
            <a:r>
              <a:rPr lang="en-US" sz="4900" b="1" dirty="0" smtClean="0">
                <a:solidFill>
                  <a:srgbClr val="FF0000"/>
                </a:solidFill>
                <a:latin typeface="Times New Roman" pitchFamily="18" charset="0"/>
                <a:cs typeface="Times New Roman" pitchFamily="18" charset="0"/>
              </a:rPr>
              <a:t/>
            </a:r>
            <a:br>
              <a:rPr lang="en-US" sz="4900" b="1" dirty="0" smtClean="0">
                <a:solidFill>
                  <a:srgbClr val="FF0000"/>
                </a:solidFill>
                <a:latin typeface="Times New Roman" pitchFamily="18" charset="0"/>
                <a:cs typeface="Times New Roman" pitchFamily="18" charset="0"/>
              </a:rPr>
            </a:br>
            <a:r>
              <a:rPr lang="en-US" sz="4900" b="1" dirty="0" smtClean="0">
                <a:solidFill>
                  <a:srgbClr val="FF0000"/>
                </a:solidFill>
                <a:latin typeface="Times New Roman" pitchFamily="18" charset="0"/>
                <a:cs typeface="Times New Roman" pitchFamily="18" charset="0"/>
              </a:rPr>
              <a:t>A </a:t>
            </a:r>
            <a:r>
              <a:rPr lang="en-US" sz="4900" b="1" dirty="0" smtClean="0">
                <a:solidFill>
                  <a:srgbClr val="FF0000"/>
                </a:solidFill>
                <a:latin typeface="Times New Roman" pitchFamily="18" charset="0"/>
                <a:cs typeface="Times New Roman" pitchFamily="18" charset="0"/>
              </a:rPr>
              <a:t>Generic Mark</a:t>
            </a:r>
            <a:r>
              <a:rPr lang="en-US" b="1" dirty="0" smtClean="0"/>
              <a:t/>
            </a:r>
            <a:br>
              <a:rPr lang="en-US" b="1" dirty="0" smtClean="0"/>
            </a:br>
            <a:endParaRPr lang="en-US" dirty="0"/>
          </a:p>
        </p:txBody>
      </p:sp>
      <p:sp>
        <p:nvSpPr>
          <p:cNvPr id="3" name="Content Placeholder 2"/>
          <p:cNvSpPr>
            <a:spLocks noGrp="1"/>
          </p:cNvSpPr>
          <p:nvPr>
            <p:ph idx="1"/>
          </p:nvPr>
        </p:nvSpPr>
        <p:spPr>
          <a:xfrm>
            <a:off x="304800" y="1295400"/>
            <a:ext cx="8610600" cy="5257800"/>
          </a:xfrm>
        </p:spPr>
        <p:txBody>
          <a:bodyPr>
            <a:normAutofit lnSpcReduction="10000"/>
          </a:bodyPr>
          <a:lstStyle/>
          <a:p>
            <a:r>
              <a:rPr lang="en-US" dirty="0" smtClean="0">
                <a:latin typeface="Times New Roman" pitchFamily="18" charset="0"/>
                <a:cs typeface="Times New Roman" pitchFamily="18" charset="0"/>
              </a:rPr>
              <a:t>Generic "marks" are devices which actually name a product and are incapable </a:t>
            </a:r>
            <a:r>
              <a:rPr lang="en-US" dirty="0" smtClean="0">
                <a:latin typeface="Times New Roman" pitchFamily="18" charset="0"/>
                <a:cs typeface="Times New Roman" pitchFamily="18" charset="0"/>
              </a:rPr>
              <a:t>of functioning </a:t>
            </a:r>
            <a:r>
              <a:rPr lang="en-US" dirty="0" smtClean="0">
                <a:latin typeface="Times New Roman" pitchFamily="18" charset="0"/>
                <a:cs typeface="Times New Roman" pitchFamily="18" charset="0"/>
              </a:rPr>
              <a:t>as a trademark</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Unlike descriptive marks, generic devices will not become a </a:t>
            </a:r>
            <a:r>
              <a:rPr lang="en-US" dirty="0" smtClean="0">
                <a:latin typeface="Times New Roman" pitchFamily="18" charset="0"/>
                <a:cs typeface="Times New Roman" pitchFamily="18" charset="0"/>
              </a:rPr>
              <a:t>trademark even </a:t>
            </a:r>
            <a:r>
              <a:rPr lang="en-US" dirty="0" smtClean="0">
                <a:latin typeface="Times New Roman" pitchFamily="18" charset="0"/>
                <a:cs typeface="Times New Roman" pitchFamily="18" charset="0"/>
              </a:rPr>
              <a:t>if they are advertised so heavily that secondary meaning can be proven in the mind </a:t>
            </a:r>
            <a:r>
              <a:rPr lang="en-US" dirty="0" smtClean="0">
                <a:latin typeface="Times New Roman" pitchFamily="18" charset="0"/>
                <a:cs typeface="Times New Roman" pitchFamily="18" charset="0"/>
              </a:rPr>
              <a:t>of consumers.</a:t>
            </a:r>
          </a:p>
          <a:p>
            <a:r>
              <a:rPr lang="en-US" dirty="0" smtClean="0">
                <a:latin typeface="Times New Roman" pitchFamily="18" charset="0"/>
                <a:cs typeface="Times New Roman" pitchFamily="18" charset="0"/>
              </a:rPr>
              <a:t>The rationale for creating the category of generic marks is that no manufacturer </a:t>
            </a:r>
            <a:r>
              <a:rPr lang="en-US" dirty="0" smtClean="0">
                <a:latin typeface="Times New Roman" pitchFamily="18" charset="0"/>
                <a:cs typeface="Times New Roman" pitchFamily="18" charset="0"/>
              </a:rPr>
              <a:t>or service </a:t>
            </a:r>
            <a:r>
              <a:rPr lang="en-US" dirty="0" smtClean="0">
                <a:latin typeface="Times New Roman" pitchFamily="18" charset="0"/>
                <a:cs typeface="Times New Roman" pitchFamily="18" charset="0"/>
              </a:rPr>
              <a:t>provider should be given exclusive right to use words that generically identify a </a:t>
            </a:r>
            <a:r>
              <a:rPr lang="en-US" dirty="0" smtClean="0">
                <a:latin typeface="Times New Roman" pitchFamily="18" charset="0"/>
                <a:cs typeface="Times New Roman" pitchFamily="18" charset="0"/>
              </a:rPr>
              <a:t>product.</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73162"/>
          </a:xfrm>
        </p:spPr>
        <p:txBody>
          <a:bodyPr>
            <a:noAutofit/>
          </a:bodyPr>
          <a:lstStyle/>
          <a:p>
            <a:r>
              <a:rPr lang="en-US" b="1" dirty="0" smtClean="0">
                <a:solidFill>
                  <a:srgbClr val="FF0000"/>
                </a:solidFill>
                <a:latin typeface="Times New Roman" pitchFamily="18" charset="0"/>
                <a:cs typeface="Times New Roman" pitchFamily="18" charset="0"/>
              </a:rPr>
              <a:t>PURPOSE AND FUNCTION OF TRADEMARK</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533400" y="1676400"/>
            <a:ext cx="8305800" cy="4724400"/>
          </a:xfrm>
        </p:spPr>
        <p:txBody>
          <a:bodyPr>
            <a:noAutofit/>
          </a:bodyPr>
          <a:lstStyle/>
          <a:p>
            <a:r>
              <a:rPr lang="en-US" dirty="0" smtClean="0">
                <a:latin typeface="Times New Roman" pitchFamily="18" charset="0"/>
                <a:cs typeface="Times New Roman" pitchFamily="18" charset="0"/>
              </a:rPr>
              <a:t>Trademarks perform two critical functions in the marketplace: </a:t>
            </a:r>
          </a:p>
          <a:p>
            <a:pPr>
              <a:buNone/>
            </a:pPr>
            <a:r>
              <a:rPr lang="en-US" dirty="0" smtClean="0">
                <a:latin typeface="Times New Roman" pitchFamily="18" charset="0"/>
                <a:cs typeface="Times New Roman" pitchFamily="18" charset="0"/>
              </a:rPr>
              <a:t>    [1] </a:t>
            </a:r>
            <a:r>
              <a:rPr lang="en-US" b="1" i="1" dirty="0" smtClean="0">
                <a:latin typeface="Times New Roman" pitchFamily="18" charset="0"/>
                <a:cs typeface="Times New Roman" pitchFamily="18" charset="0"/>
              </a:rPr>
              <a:t>they provide assurance that goods are of a certain quality and consistency, and </a:t>
            </a:r>
          </a:p>
          <a:p>
            <a:pPr>
              <a:buNone/>
            </a:pPr>
            <a:r>
              <a:rPr lang="en-US" b="1" i="1" dirty="0" smtClean="0">
                <a:latin typeface="Times New Roman" pitchFamily="18" charset="0"/>
                <a:cs typeface="Times New Roman" pitchFamily="18" charset="0"/>
              </a:rPr>
              <a:t>      [2] they assist consumers in making decisions about the purchase of goods. The main purpose of trademark is to show the difference about the quality of goods </a:t>
            </a:r>
            <a:r>
              <a:rPr lang="en-US" b="1" dirty="0" smtClean="0">
                <a:latin typeface="Times New Roman" pitchFamily="18" charset="0"/>
                <a:cs typeface="Times New Roman" pitchFamily="18" charset="0"/>
              </a:rPr>
              <a:t>and service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normAutofit/>
          </a:bodyPr>
          <a:lstStyle/>
          <a:p>
            <a:endParaRPr lang="en-US" dirty="0" smtClean="0"/>
          </a:p>
          <a:p>
            <a:endParaRPr lang="en-US" dirty="0" smtClean="0"/>
          </a:p>
          <a:p>
            <a:r>
              <a:rPr lang="en-US" dirty="0" smtClean="0"/>
              <a:t>A valid </a:t>
            </a:r>
            <a:r>
              <a:rPr lang="en-US" dirty="0" smtClean="0"/>
              <a:t>trademark can become generic if the consuming public misuses the mark sufficiently for </a:t>
            </a:r>
            <a:r>
              <a:rPr lang="en-US" dirty="0" smtClean="0"/>
              <a:t>the mark </a:t>
            </a:r>
            <a:r>
              <a:rPr lang="en-US" dirty="0" smtClean="0"/>
              <a:t>to become the generic name for the product. The prime examples of former </a:t>
            </a:r>
            <a:r>
              <a:rPr lang="en-US" dirty="0" smtClean="0"/>
              <a:t>trademarks that became </a:t>
            </a:r>
            <a:r>
              <a:rPr lang="en-US" dirty="0" smtClean="0"/>
              <a:t>the generic name for a product are ASPIRIN, XEROX and CELLOPHANE.</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FF0000"/>
                </a:solidFill>
                <a:latin typeface="Times New Roman" pitchFamily="18" charset="0"/>
                <a:cs typeface="Times New Roman" pitchFamily="18" charset="0"/>
              </a:rPr>
              <a:t>A Descriptive mark</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are devices which </a:t>
            </a:r>
            <a:r>
              <a:rPr lang="en-US" dirty="0" smtClean="0">
                <a:latin typeface="Times New Roman" pitchFamily="18" charset="0"/>
                <a:cs typeface="Times New Roman" pitchFamily="18" charset="0"/>
              </a:rPr>
              <a:t>merely describe </a:t>
            </a:r>
            <a:r>
              <a:rPr lang="en-US" dirty="0" smtClean="0">
                <a:latin typeface="Times New Roman" pitchFamily="18" charset="0"/>
                <a:cs typeface="Times New Roman" pitchFamily="18" charset="0"/>
              </a:rPr>
              <a:t>the services or goods on which the mark is used. If a device is merely descriptive, it is </a:t>
            </a:r>
            <a:r>
              <a:rPr lang="en-US" dirty="0" smtClean="0">
                <a:latin typeface="Times New Roman" pitchFamily="18" charset="0"/>
                <a:cs typeface="Times New Roman" pitchFamily="18" charset="0"/>
              </a:rPr>
              <a:t>not a </a:t>
            </a:r>
            <a:r>
              <a:rPr lang="en-US" dirty="0" smtClean="0">
                <a:latin typeface="Times New Roman" pitchFamily="18" charset="0"/>
                <a:cs typeface="Times New Roman" pitchFamily="18" charset="0"/>
              </a:rPr>
              <a:t>mark at all, since it does not serve to identify the source of the goods or </a:t>
            </a:r>
            <a:r>
              <a:rPr lang="en-US" dirty="0" smtClean="0">
                <a:latin typeface="Times New Roman" pitchFamily="18" charset="0"/>
                <a:cs typeface="Times New Roman" pitchFamily="18" charset="0"/>
              </a:rPr>
              <a:t>services.</a:t>
            </a:r>
          </a:p>
          <a:p>
            <a:r>
              <a:rPr lang="en-US" dirty="0" smtClean="0">
                <a:latin typeface="Times New Roman" pitchFamily="18" charset="0"/>
                <a:cs typeface="Times New Roman" pitchFamily="18" charset="0"/>
              </a:rPr>
              <a:t>No </a:t>
            </a:r>
            <a:r>
              <a:rPr lang="en-US" dirty="0" smtClean="0">
                <a:latin typeface="Times New Roman" pitchFamily="18" charset="0"/>
                <a:cs typeface="Times New Roman" pitchFamily="18" charset="0"/>
              </a:rPr>
              <a:t>trademark rights </a:t>
            </a:r>
            <a:r>
              <a:rPr lang="en-US" dirty="0" smtClean="0">
                <a:latin typeface="Times New Roman" pitchFamily="18" charset="0"/>
                <a:cs typeface="Times New Roman" pitchFamily="18" charset="0"/>
              </a:rPr>
              <a:t>are granted to merely descriptive marks. </a:t>
            </a:r>
            <a:r>
              <a:rPr lang="en-US" dirty="0" err="1" smtClean="0">
                <a:latin typeface="Times New Roman" pitchFamily="18" charset="0"/>
                <a:cs typeface="Times New Roman" pitchFamily="18" charset="0"/>
              </a:rPr>
              <a:t>Misdescriptive</a:t>
            </a:r>
            <a:r>
              <a:rPr lang="en-US" dirty="0" smtClean="0">
                <a:latin typeface="Times New Roman" pitchFamily="18" charset="0"/>
                <a:cs typeface="Times New Roman" pitchFamily="18" charset="0"/>
              </a:rPr>
              <a:t> marks are equally weak.</a:t>
            </a:r>
            <a:endParaRPr lang="en-US"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6172200"/>
          </a:xfrm>
        </p:spPr>
        <p:txBody>
          <a:bodyPr>
            <a:normAutofit fontScale="92500" lnSpcReduction="10000"/>
          </a:bodyPr>
          <a:lstStyle/>
          <a:p>
            <a:r>
              <a:rPr lang="en-US" dirty="0" smtClean="0">
                <a:latin typeface="Times New Roman" pitchFamily="18" charset="0"/>
                <a:cs typeface="Times New Roman" pitchFamily="18" charset="0"/>
              </a:rPr>
              <a:t>As explained </a:t>
            </a:r>
            <a:r>
              <a:rPr lang="en-US" dirty="0" smtClean="0">
                <a:latin typeface="Times New Roman" pitchFamily="18" charset="0"/>
                <a:cs typeface="Times New Roman" pitchFamily="18" charset="0"/>
              </a:rPr>
              <a:t>in connection with suggestive marks above, descriptive marks are often difficult </a:t>
            </a:r>
            <a:r>
              <a:rPr lang="en-US" dirty="0" smtClean="0">
                <a:latin typeface="Times New Roman" pitchFamily="18" charset="0"/>
                <a:cs typeface="Times New Roman" pitchFamily="18" charset="0"/>
              </a:rPr>
              <a:t>to distinguish </a:t>
            </a:r>
            <a:r>
              <a:rPr lang="en-US" dirty="0" smtClean="0">
                <a:latin typeface="Times New Roman" pitchFamily="18" charset="0"/>
                <a:cs typeface="Times New Roman" pitchFamily="18" charset="0"/>
              </a:rPr>
              <a:t>from suggestive marks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Suggestive marks require some imagination, thought, </a:t>
            </a:r>
            <a:r>
              <a:rPr lang="en-US" dirty="0" smtClean="0">
                <a:latin typeface="Times New Roman" pitchFamily="18" charset="0"/>
                <a:cs typeface="Times New Roman" pitchFamily="18" charset="0"/>
              </a:rPr>
              <a:t>or perception </a:t>
            </a:r>
            <a:r>
              <a:rPr lang="en-US" dirty="0" smtClean="0">
                <a:latin typeface="Times New Roman" pitchFamily="18" charset="0"/>
                <a:cs typeface="Times New Roman" pitchFamily="18" charset="0"/>
              </a:rPr>
              <a:t>to reach a conclusion as to the nature of the goods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Descriptive marks allow one to </a:t>
            </a:r>
            <a:r>
              <a:rPr lang="en-US" dirty="0" smtClean="0">
                <a:latin typeface="Times New Roman" pitchFamily="18" charset="0"/>
                <a:cs typeface="Times New Roman" pitchFamily="18" charset="0"/>
              </a:rPr>
              <a:t>reach that </a:t>
            </a:r>
            <a:r>
              <a:rPr lang="en-US" dirty="0" smtClean="0">
                <a:latin typeface="Times New Roman" pitchFamily="18" charset="0"/>
                <a:cs typeface="Times New Roman" pitchFamily="18" charset="0"/>
              </a:rPr>
              <a:t>conclusion without such imagination, thought or perception</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Putting this distinction </a:t>
            </a:r>
            <a:r>
              <a:rPr lang="en-US" dirty="0" smtClean="0">
                <a:latin typeface="Times New Roman" pitchFamily="18" charset="0"/>
                <a:cs typeface="Times New Roman" pitchFamily="18" charset="0"/>
              </a:rPr>
              <a:t>into practice </a:t>
            </a:r>
            <a:r>
              <a:rPr lang="en-US" dirty="0" smtClean="0">
                <a:latin typeface="Times New Roman" pitchFamily="18" charset="0"/>
                <a:cs typeface="Times New Roman" pitchFamily="18" charset="0"/>
              </a:rPr>
              <a:t>can be very difficult. Merely descriptive marks can be registered federally on </a:t>
            </a:r>
            <a:r>
              <a:rPr lang="en-US" dirty="0" smtClean="0">
                <a:latin typeface="Times New Roman" pitchFamily="18" charset="0"/>
                <a:cs typeface="Times New Roman" pitchFamily="18" charset="0"/>
              </a:rPr>
              <a:t>the Supplemental </a:t>
            </a:r>
            <a:r>
              <a:rPr lang="en-US" dirty="0" smtClean="0">
                <a:latin typeface="Times New Roman" pitchFamily="18" charset="0"/>
                <a:cs typeface="Times New Roman" pitchFamily="18" charset="0"/>
              </a:rPr>
              <a:t>Register (see the Bit Law discussion on federal registration of trademarks for </a:t>
            </a:r>
            <a:r>
              <a:rPr lang="en-US" dirty="0" smtClean="0">
                <a:latin typeface="Times New Roman" pitchFamily="18" charset="0"/>
                <a:cs typeface="Times New Roman" pitchFamily="18" charset="0"/>
              </a:rPr>
              <a:t>more information</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324600"/>
          </a:xfrm>
        </p:spPr>
        <p:txBody>
          <a:bodyPr>
            <a:normAutofit/>
          </a:bodyPr>
          <a:lstStyle/>
          <a:p>
            <a:r>
              <a:rPr lang="en-US" dirty="0" smtClean="0"/>
              <a:t>The descriptive mark will not register in PTO until the consumer links the </a:t>
            </a:r>
            <a:r>
              <a:rPr lang="en-US" dirty="0" smtClean="0"/>
              <a:t>mark with </a:t>
            </a:r>
            <a:r>
              <a:rPr lang="en-US" dirty="0" smtClean="0"/>
              <a:t>a single source. That learned association is called </a:t>
            </a:r>
            <a:r>
              <a:rPr lang="en-US" b="1" dirty="0" smtClean="0"/>
              <a:t>Secondary meaning or </a:t>
            </a:r>
            <a:r>
              <a:rPr lang="en-US" b="1" dirty="0" smtClean="0"/>
              <a:t>acquired </a:t>
            </a:r>
            <a:r>
              <a:rPr lang="en-US" dirty="0" smtClean="0"/>
              <a:t>distinctiveness.</a:t>
            </a:r>
          </a:p>
          <a:p>
            <a:r>
              <a:rPr lang="en-US" dirty="0" smtClean="0"/>
              <a:t>The PTO assumes that secondary meaning has been acquired after five years </a:t>
            </a:r>
            <a:r>
              <a:rPr lang="en-US" dirty="0" smtClean="0"/>
              <a:t>of consecutive </a:t>
            </a:r>
            <a:r>
              <a:rPr lang="en-US" dirty="0" smtClean="0"/>
              <a:t>and exclusive use of a mark. Secondary meaning can be demonstrating a </a:t>
            </a:r>
            <a:r>
              <a:rPr lang="en-US" dirty="0" smtClean="0"/>
              <a:t>significant level </a:t>
            </a:r>
            <a:r>
              <a:rPr lang="en-US" dirty="0" smtClean="0"/>
              <a:t>of advertising, sales an consumer survey evidence, to prove that when consumer encounter </a:t>
            </a:r>
            <a:r>
              <a:rPr lang="en-US" dirty="0" smtClean="0"/>
              <a:t>a mark</a:t>
            </a:r>
            <a:r>
              <a:rPr lang="en-US" dirty="0" smtClean="0"/>
              <a:t>.</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096000"/>
          </a:xfrm>
        </p:spPr>
        <p:txBody>
          <a:bodyPr>
            <a:normAutofit lnSpcReduction="10000"/>
          </a:bodyPr>
          <a:lstStyle/>
          <a:p>
            <a:r>
              <a:rPr lang="en-US" b="1" dirty="0" smtClean="0"/>
              <a:t>For Example: </a:t>
            </a:r>
            <a:r>
              <a:rPr lang="en-US" dirty="0" smtClean="0"/>
              <a:t>The following imaginary marks could be considered merely descriptive </a:t>
            </a:r>
            <a:r>
              <a:rPr lang="en-US" dirty="0" smtClean="0"/>
              <a:t>for computer </a:t>
            </a:r>
            <a:r>
              <a:rPr lang="en-US" dirty="0" smtClean="0"/>
              <a:t>peripherals:</a:t>
            </a:r>
          </a:p>
          <a:p>
            <a:pPr>
              <a:buFont typeface="Wingdings" pitchFamily="2" charset="2"/>
              <a:buChar char="ü"/>
            </a:pPr>
            <a:r>
              <a:rPr lang="en-US" dirty="0" smtClean="0"/>
              <a:t> </a:t>
            </a:r>
            <a:r>
              <a:rPr lang="en-US" dirty="0" smtClean="0"/>
              <a:t>FAST BAUD for modems (describing the quickness of the modem);</a:t>
            </a:r>
          </a:p>
          <a:p>
            <a:pPr>
              <a:buFont typeface="Wingdings" pitchFamily="2" charset="2"/>
              <a:buChar char="ü"/>
            </a:pPr>
            <a:r>
              <a:rPr lang="en-US" dirty="0" smtClean="0"/>
              <a:t> </a:t>
            </a:r>
            <a:r>
              <a:rPr lang="en-US" dirty="0" smtClean="0"/>
              <a:t>104 KEY for computer keyboards (describing the number of keys on a keyboard);</a:t>
            </a:r>
          </a:p>
          <a:p>
            <a:pPr>
              <a:buFont typeface="Wingdings" pitchFamily="2" charset="2"/>
              <a:buChar char="ü"/>
            </a:pPr>
            <a:r>
              <a:rPr lang="en-US" dirty="0" smtClean="0"/>
              <a:t> </a:t>
            </a:r>
            <a:r>
              <a:rPr lang="en-US" dirty="0" smtClean="0"/>
              <a:t>LIGHT for portable computers (describing the computer's weight); and</a:t>
            </a:r>
          </a:p>
          <a:p>
            <a:pPr>
              <a:buFont typeface="Wingdings" pitchFamily="2" charset="2"/>
              <a:buChar char="ü"/>
            </a:pPr>
            <a:r>
              <a:rPr lang="en-US" dirty="0" smtClean="0"/>
              <a:t>TUBELESS </a:t>
            </a:r>
            <a:r>
              <a:rPr lang="en-US" dirty="0" smtClean="0"/>
              <a:t>for computer monitors (even if </a:t>
            </a:r>
            <a:r>
              <a:rPr lang="en-US" dirty="0" err="1" smtClean="0"/>
              <a:t>misdescriptive</a:t>
            </a:r>
            <a:r>
              <a:rPr lang="en-US" dirty="0" smtClean="0"/>
              <a:t> for a monitor that </a:t>
            </a:r>
            <a:r>
              <a:rPr lang="en-US" dirty="0" smtClean="0"/>
              <a:t>contain </a:t>
            </a:r>
            <a:r>
              <a:rPr lang="en-US" dirty="0" err="1" smtClean="0"/>
              <a:t>stubes</a:t>
            </a:r>
            <a:r>
              <a:rPr lang="en-US" dirty="0" smtClean="0"/>
              <a:t>).</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715962"/>
          </a:xfrm>
        </p:spPr>
        <p:txBody>
          <a:bodyPr>
            <a:noAutofit/>
          </a:bodyPr>
          <a:lstStyle/>
          <a:p>
            <a:r>
              <a:rPr lang="en-US" b="1" dirty="0" smtClean="0">
                <a:solidFill>
                  <a:srgbClr val="FF0000"/>
                </a:solidFill>
                <a:latin typeface="Times New Roman" pitchFamily="18" charset="0"/>
                <a:cs typeface="Times New Roman" pitchFamily="18" charset="0"/>
              </a:rPr>
              <a:t>A Suggestive mark</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219200"/>
            <a:ext cx="8610600" cy="5257800"/>
          </a:xfrm>
        </p:spPr>
        <p:txBody>
          <a:bodyPr>
            <a:normAutofit lnSpcReduction="10000"/>
          </a:bodyPr>
          <a:lstStyle/>
          <a:p>
            <a:r>
              <a:rPr lang="en-US" dirty="0" smtClean="0">
                <a:latin typeface="Times New Roman" pitchFamily="18" charset="0"/>
                <a:cs typeface="Times New Roman" pitchFamily="18" charset="0"/>
              </a:rPr>
              <a:t>are marks that suggest a quality or characteristic of the goods and services.</a:t>
            </a:r>
          </a:p>
          <a:p>
            <a:r>
              <a:rPr lang="en-US" dirty="0" smtClean="0">
                <a:latin typeface="Times New Roman" pitchFamily="18" charset="0"/>
                <a:cs typeface="Times New Roman" pitchFamily="18" charset="0"/>
              </a:rPr>
              <a:t>Despite the fact that suggestive marks are not as strong as fanciful or arbitrary marks, </a:t>
            </a:r>
            <a:r>
              <a:rPr lang="en-US" dirty="0" smtClean="0">
                <a:latin typeface="Times New Roman" pitchFamily="18" charset="0"/>
                <a:cs typeface="Times New Roman" pitchFamily="18" charset="0"/>
              </a:rPr>
              <a:t>suggestive marks </a:t>
            </a:r>
            <a:r>
              <a:rPr lang="en-US" dirty="0" smtClean="0">
                <a:latin typeface="Times New Roman" pitchFamily="18" charset="0"/>
                <a:cs typeface="Times New Roman" pitchFamily="18" charset="0"/>
              </a:rPr>
              <a:t>are far more common due to the inherent marketing advantage of tying a mark to the </a:t>
            </a:r>
            <a:r>
              <a:rPr lang="en-US" dirty="0" smtClean="0">
                <a:latin typeface="Times New Roman" pitchFamily="18" charset="0"/>
                <a:cs typeface="Times New Roman" pitchFamily="18" charset="0"/>
              </a:rPr>
              <a:t>product in </a:t>
            </a:r>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customer's </a:t>
            </a:r>
            <a:r>
              <a:rPr lang="en-US" dirty="0" smtClean="0">
                <a:latin typeface="Times New Roman" pitchFamily="18" charset="0"/>
                <a:cs typeface="Times New Roman" pitchFamily="18" charset="0"/>
              </a:rPr>
              <a:t>mind</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Suggestive marks are often difficult to distinguish from descriptive </a:t>
            </a:r>
            <a:r>
              <a:rPr lang="en-US" dirty="0" smtClean="0">
                <a:latin typeface="Times New Roman" pitchFamily="18" charset="0"/>
                <a:cs typeface="Times New Roman" pitchFamily="18" charset="0"/>
              </a:rPr>
              <a:t>marks (described </a:t>
            </a:r>
            <a:r>
              <a:rPr lang="en-US" dirty="0" smtClean="0">
                <a:latin typeface="Times New Roman" pitchFamily="18" charset="0"/>
                <a:cs typeface="Times New Roman" pitchFamily="18" charset="0"/>
              </a:rPr>
              <a:t>below), since both are intended to refer to the goods and services in </a:t>
            </a:r>
            <a:r>
              <a:rPr lang="en-US" dirty="0" smtClean="0">
                <a:latin typeface="Times New Roman" pitchFamily="18" charset="0"/>
                <a:cs typeface="Times New Roman" pitchFamily="18" charset="0"/>
              </a:rPr>
              <a:t>question.</a:t>
            </a:r>
            <a:endParaRPr lang="en-US"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lnSpcReduction="20000"/>
          </a:bodyPr>
          <a:lstStyle/>
          <a:p>
            <a:r>
              <a:rPr lang="en-US" dirty="0" smtClean="0"/>
              <a:t>Suggestive marks </a:t>
            </a:r>
            <a:r>
              <a:rPr lang="en-US" dirty="0" smtClean="0"/>
              <a:t>require some imagination, thought, or perception to reach a conclusion as to the nature of </a:t>
            </a:r>
            <a:r>
              <a:rPr lang="en-US" dirty="0" smtClean="0"/>
              <a:t>the goods.</a:t>
            </a:r>
          </a:p>
          <a:p>
            <a:r>
              <a:rPr lang="en-US" dirty="0" smtClean="0"/>
              <a:t>Descriptive marks allow one to reach that conclusion without such imagination, thought </a:t>
            </a:r>
            <a:r>
              <a:rPr lang="en-US" dirty="0" smtClean="0"/>
              <a:t>or perception</a:t>
            </a:r>
            <a:r>
              <a:rPr lang="en-US" dirty="0" smtClean="0"/>
              <a:t>. Putting this distinction into practice clearly is one of the most difficult and </a:t>
            </a:r>
            <a:r>
              <a:rPr lang="en-US" dirty="0" smtClean="0"/>
              <a:t>disputed areas </a:t>
            </a:r>
            <a:r>
              <a:rPr lang="en-US" dirty="0" smtClean="0"/>
              <a:t>of trademark </a:t>
            </a:r>
            <a:r>
              <a:rPr lang="en-US" dirty="0" smtClean="0"/>
              <a:t>law.</a:t>
            </a:r>
          </a:p>
          <a:p>
            <a:r>
              <a:rPr lang="en-US" b="1" dirty="0" smtClean="0"/>
              <a:t>The </a:t>
            </a:r>
            <a:r>
              <a:rPr lang="en-US" b="1" dirty="0" smtClean="0"/>
              <a:t>following marks can be considered suggestive</a:t>
            </a:r>
            <a:r>
              <a:rPr lang="en-US" b="1" dirty="0" smtClean="0"/>
              <a:t>:</a:t>
            </a:r>
          </a:p>
          <a:p>
            <a:pPr>
              <a:buFont typeface="Wingdings" pitchFamily="2" charset="2"/>
              <a:buChar char="ü"/>
            </a:pPr>
            <a:r>
              <a:rPr lang="en-US" dirty="0" smtClean="0"/>
              <a:t>MICROSOFT (suggestive of software for microcomputers)</a:t>
            </a:r>
          </a:p>
          <a:p>
            <a:pPr>
              <a:buFont typeface="Wingdings" pitchFamily="2" charset="2"/>
              <a:buChar char="ü"/>
            </a:pPr>
            <a:r>
              <a:rPr lang="en-US" dirty="0" smtClean="0"/>
              <a:t>NETSCAPE </a:t>
            </a:r>
            <a:r>
              <a:rPr lang="en-US" dirty="0" smtClean="0"/>
              <a:t>(suggestive of software which allows traversing the "landscape" of </a:t>
            </a:r>
            <a:r>
              <a:rPr lang="en-US" dirty="0" smtClean="0"/>
              <a:t>the Internet)</a:t>
            </a:r>
          </a:p>
          <a:p>
            <a:pPr>
              <a:buFont typeface="Wingdings" pitchFamily="2" charset="2"/>
              <a:buChar char="ü"/>
            </a:pPr>
            <a:r>
              <a:rPr lang="en-US" dirty="0" smtClean="0"/>
              <a:t>SILICON </a:t>
            </a:r>
            <a:r>
              <a:rPr lang="en-US" dirty="0" smtClean="0"/>
              <a:t>GRAPHICS (suggestive of graphic oriented computers)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715962"/>
          </a:xfrm>
        </p:spPr>
        <p:txBody>
          <a:bodyPr>
            <a:noAutofit/>
          </a:bodyPr>
          <a:lstStyle/>
          <a:p>
            <a:r>
              <a:rPr lang="en-US" b="1" dirty="0" smtClean="0">
                <a:solidFill>
                  <a:srgbClr val="FF0000"/>
                </a:solidFill>
                <a:latin typeface="Times New Roman" pitchFamily="18" charset="0"/>
                <a:cs typeface="Times New Roman" pitchFamily="18" charset="0"/>
              </a:rPr>
              <a:t>Arbitrary Marks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8610600" cy="5410200"/>
          </a:xfrm>
        </p:spPr>
        <p:txBody>
          <a:bodyPr/>
          <a:lstStyle/>
          <a:p>
            <a:r>
              <a:rPr lang="en-US" dirty="0" smtClean="0">
                <a:latin typeface="Times New Roman" pitchFamily="18" charset="0"/>
                <a:cs typeface="Times New Roman" pitchFamily="18" charset="0"/>
              </a:rPr>
              <a:t>An arbitrary mark utilizes a device having a common meaning that has </a:t>
            </a:r>
            <a:r>
              <a:rPr lang="en-US" dirty="0" smtClean="0">
                <a:latin typeface="Times New Roman" pitchFamily="18" charset="0"/>
                <a:cs typeface="Times New Roman" pitchFamily="18" charset="0"/>
              </a:rPr>
              <a:t>no relation </a:t>
            </a:r>
            <a:r>
              <a:rPr lang="en-US" dirty="0" smtClean="0">
                <a:latin typeface="Times New Roman" pitchFamily="18" charset="0"/>
                <a:cs typeface="Times New Roman" pitchFamily="18" charset="0"/>
              </a:rPr>
              <a:t>to the goods or services being sold</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Examples of arbitrary marks include:</a:t>
            </a:r>
          </a:p>
          <a:p>
            <a:pPr>
              <a:buFont typeface="Wingdings" pitchFamily="2" charset="2"/>
              <a:buChar char="ü"/>
            </a:pPr>
            <a:r>
              <a:rPr lang="en-US" dirty="0" smtClean="0">
                <a:latin typeface="Times New Roman" pitchFamily="18" charset="0"/>
                <a:cs typeface="Times New Roman" pitchFamily="18" charset="0"/>
              </a:rPr>
              <a:t>APPLE </a:t>
            </a:r>
            <a:r>
              <a:rPr lang="en-US" dirty="0" smtClean="0">
                <a:latin typeface="Times New Roman" pitchFamily="18" charset="0"/>
                <a:cs typeface="Times New Roman" pitchFamily="18" charset="0"/>
              </a:rPr>
              <a:t>(for computers)</a:t>
            </a:r>
          </a:p>
          <a:p>
            <a:pPr>
              <a:buFont typeface="Wingdings" pitchFamily="2" charset="2"/>
              <a:buChar char="ü"/>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LOTUS (for software)</a:t>
            </a:r>
          </a:p>
          <a:p>
            <a:pPr>
              <a:buFont typeface="Wingdings" pitchFamily="2" charset="2"/>
              <a:buChar char="ü"/>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SUN (for computers)</a:t>
            </a:r>
          </a:p>
          <a:p>
            <a:pPr>
              <a:buFont typeface="Wingdings" pitchFamily="2" charset="2"/>
              <a:buChar char="ü"/>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CROWN (For Television)</a:t>
            </a:r>
            <a:endParaRPr lang="en-US"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rgbClr val="FF0000"/>
                </a:solidFill>
                <a:latin typeface="Times New Roman" pitchFamily="18" charset="0"/>
                <a:cs typeface="Times New Roman" pitchFamily="18" charset="0"/>
              </a:rPr>
              <a:t>Fanciful Marks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458200" cy="5334000"/>
          </a:xfrm>
        </p:spPr>
        <p:txBody>
          <a:bodyPr/>
          <a:lstStyle/>
          <a:p>
            <a:r>
              <a:rPr lang="en-US" dirty="0" smtClean="0"/>
              <a:t>are devices which have been invented for the sole purpose of functioning as </a:t>
            </a:r>
            <a:r>
              <a:rPr lang="en-US" dirty="0" smtClean="0"/>
              <a:t>a trademark </a:t>
            </a:r>
            <a:r>
              <a:rPr lang="en-US" dirty="0" smtClean="0"/>
              <a:t>and have no other meaning than acting as a mark. Fanciful marks are considered to be </a:t>
            </a:r>
            <a:r>
              <a:rPr lang="en-US" dirty="0" smtClean="0"/>
              <a:t>the strongest </a:t>
            </a:r>
            <a:r>
              <a:rPr lang="en-US" dirty="0" smtClean="0"/>
              <a:t>type of mark. Examples of fanciful marks </a:t>
            </a:r>
            <a:r>
              <a:rPr lang="en-US" dirty="0" smtClean="0"/>
              <a:t>are: EXXON</a:t>
            </a:r>
            <a:r>
              <a:rPr lang="en-US" dirty="0" smtClean="0"/>
              <a:t>, KODAK and XEROX.</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868362"/>
          </a:xfrm>
        </p:spPr>
        <p:txBody>
          <a:bodyPr/>
          <a:lstStyle/>
          <a:p>
            <a:r>
              <a:rPr lang="en-US" b="1" dirty="0" smtClean="0">
                <a:solidFill>
                  <a:srgbClr val="FF0000"/>
                </a:solidFill>
                <a:latin typeface="Times New Roman" pitchFamily="18" charset="0"/>
                <a:cs typeface="Times New Roman" pitchFamily="18" charset="0"/>
              </a:rPr>
              <a:t>PROTECTABLE MATTER</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610600" cy="5181600"/>
          </a:xfrm>
        </p:spPr>
        <p:txBody>
          <a:bodyPr/>
          <a:lstStyle/>
          <a:p>
            <a:pPr>
              <a:buNone/>
            </a:pPr>
            <a:r>
              <a:rPr lang="en-US" b="1" u="sng" dirty="0" smtClean="0"/>
              <a:t>Slogans, Letters and </a:t>
            </a:r>
            <a:r>
              <a:rPr lang="en-US" b="1" u="sng" dirty="0" smtClean="0"/>
              <a:t>Numbers</a:t>
            </a:r>
          </a:p>
          <a:p>
            <a:r>
              <a:rPr lang="en-US" dirty="0" smtClean="0"/>
              <a:t>A word or other groupings of letters is the most common type of mark </a:t>
            </a:r>
            <a:r>
              <a:rPr lang="en-US" b="1" dirty="0" smtClean="0"/>
              <a:t>For Examples: </a:t>
            </a:r>
            <a:r>
              <a:rPr lang="en-US" b="1" dirty="0" smtClean="0"/>
              <a:t>APPLE, </a:t>
            </a:r>
            <a:r>
              <a:rPr lang="en-US" dirty="0" smtClean="0"/>
              <a:t>SILICON</a:t>
            </a:r>
            <a:r>
              <a:rPr lang="en-US" dirty="0" smtClean="0"/>
              <a:t>, GRAPHICS, NETSCAPE, IBM, NBC. Slogans from advertising campaigns are also used </a:t>
            </a:r>
            <a:r>
              <a:rPr lang="en-US" dirty="0" smtClean="0"/>
              <a:t>as trademarks</a:t>
            </a:r>
            <a:r>
              <a:rPr lang="en-US" dirty="0" smtClean="0"/>
              <a:t>. Example slogans which have strong trademark rights attached </a:t>
            </a:r>
            <a:endParaRPr lang="en-US" dirty="0" smtClean="0"/>
          </a:p>
          <a:p>
            <a:pPr>
              <a:buNone/>
            </a:pPr>
            <a:r>
              <a:rPr lang="en-US" b="1" dirty="0" smtClean="0"/>
              <a:t>For </a:t>
            </a:r>
            <a:r>
              <a:rPr lang="en-US" b="1" dirty="0" smtClean="0"/>
              <a:t>Example: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516563"/>
          </a:xfrm>
        </p:spPr>
        <p:txBody>
          <a:bodyPr/>
          <a:lstStyle/>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For example:</a:t>
            </a:r>
            <a:r>
              <a:rPr lang="en-US" dirty="0" smtClean="0">
                <a:latin typeface="Times New Roman" pitchFamily="18" charset="0"/>
                <a:cs typeface="Times New Roman" pitchFamily="18" charset="0"/>
              </a:rPr>
              <a:t> If a trademark such as NIKE could be counterfeited (imitating) and used by another on inferior merchandise (goods), there would be no incentive for the owners of the NIKE mark to produce high-quality shoes and to expend money establishing consumer recognition of the products offered under the NIKE marks.</a:t>
            </a:r>
          </a:p>
          <a:p>
            <a:pPr>
              <a:buNone/>
            </a:pP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3581400" y="609600"/>
            <a:ext cx="2438400" cy="234086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362200" y="3581400"/>
            <a:ext cx="5286375" cy="1695450"/>
          </a:xfrm>
          <a:prstGeom prst="rect">
            <a:avLst/>
          </a:prstGeom>
          <a:noFill/>
          <a:ln w="9525">
            <a:noFill/>
            <a:miter lim="800000"/>
            <a:headEnd/>
            <a:tailEnd/>
          </a:ln>
          <a:effectLst/>
        </p:spPr>
      </p:pic>
      <p:sp>
        <p:nvSpPr>
          <p:cNvPr id="6" name="Rectangle 5"/>
          <p:cNvSpPr/>
          <p:nvPr/>
        </p:nvSpPr>
        <p:spPr>
          <a:xfrm>
            <a:off x="4114800" y="5638800"/>
            <a:ext cx="1905000" cy="707886"/>
          </a:xfrm>
          <a:prstGeom prst="rect">
            <a:avLst/>
          </a:prstGeom>
        </p:spPr>
        <p:txBody>
          <a:bodyPr wrap="square">
            <a:spAutoFit/>
          </a:bodyPr>
          <a:lstStyle/>
          <a:p>
            <a:pPr algn="ctr"/>
            <a:r>
              <a:rPr lang="en-US" sz="4000" b="1" dirty="0" smtClean="0"/>
              <a:t>Nike</a:t>
            </a:r>
            <a:endParaRPr lang="en-US" sz="4000"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458200" cy="6248400"/>
          </a:xfrm>
        </p:spPr>
        <p:txBody>
          <a:bodyPr>
            <a:normAutofit/>
          </a:bodyPr>
          <a:lstStyle/>
          <a:p>
            <a:r>
              <a:rPr lang="en-US" dirty="0" smtClean="0"/>
              <a:t>Alphanumeric symbols (letters and numbers) may be protectable as long as they are not merely descriptive.</a:t>
            </a:r>
          </a:p>
          <a:p>
            <a:r>
              <a:rPr lang="en-US" dirty="0" smtClean="0"/>
              <a:t>If the numbers or letters describe something about the product or service offered under the mark, </a:t>
            </a:r>
            <a:r>
              <a:rPr lang="en-US" dirty="0" smtClean="0"/>
              <a:t>however, they </a:t>
            </a:r>
            <a:r>
              <a:rPr lang="en-US" dirty="0" smtClean="0"/>
              <a:t>will not be </a:t>
            </a:r>
            <a:r>
              <a:rPr lang="en-US" dirty="0" err="1" smtClean="0"/>
              <a:t>registrable</a:t>
            </a:r>
            <a:r>
              <a:rPr lang="en-US" dirty="0" smtClean="0"/>
              <a:t> unless proof of secondary mining is </a:t>
            </a:r>
            <a:r>
              <a:rPr lang="en-US" dirty="0" smtClean="0"/>
              <a:t>shown</a:t>
            </a:r>
          </a:p>
          <a:p>
            <a:r>
              <a:rPr lang="en-US" dirty="0" smtClean="0"/>
              <a:t>Thus, the mark “VT220” </a:t>
            </a:r>
            <a:r>
              <a:rPr lang="en-US" dirty="0" smtClean="0"/>
              <a:t>for computer </a:t>
            </a:r>
            <a:r>
              <a:rPr lang="en-US" dirty="0" smtClean="0"/>
              <a:t>hardware peripherals was held merely descriptive and </a:t>
            </a:r>
            <a:r>
              <a:rPr lang="en-US" dirty="0" err="1" smtClean="0"/>
              <a:t>unregistrable</a:t>
            </a:r>
            <a:r>
              <a:rPr lang="en-US" dirty="0" smtClean="0"/>
              <a:t> because “VT” </a:t>
            </a:r>
            <a:r>
              <a:rPr lang="en-US" dirty="0" smtClean="0"/>
              <a:t>Video Terminal </a:t>
            </a:r>
            <a:r>
              <a:rPr lang="en-US" dirty="0" smtClean="0"/>
              <a:t>and 220 was a mere model number.</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dirty="0" smtClean="0">
                <a:solidFill>
                  <a:srgbClr val="FF0000"/>
                </a:solidFill>
                <a:latin typeface="Times New Roman" pitchFamily="18" charset="0"/>
                <a:cs typeface="Times New Roman" pitchFamily="18" charset="0"/>
              </a:rPr>
              <a:t>Logos and Symbols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371600"/>
            <a:ext cx="8686800" cy="5181600"/>
          </a:xfrm>
        </p:spPr>
        <p:txBody>
          <a:bodyPr>
            <a:normAutofit/>
          </a:bodyPr>
          <a:lstStyle/>
          <a:p>
            <a:r>
              <a:rPr lang="en-US" dirty="0" smtClean="0"/>
              <a:t>Logos are probably the next most common form of mark. A logo can be described as a design </a:t>
            </a:r>
            <a:r>
              <a:rPr lang="en-US" dirty="0" smtClean="0"/>
              <a:t>which becomes </a:t>
            </a:r>
            <a:r>
              <a:rPr lang="en-US" dirty="0" smtClean="0"/>
              <a:t>a mark when used in close association with the goods or services being marketed</a:t>
            </a:r>
            <a:r>
              <a:rPr lang="en-US" dirty="0" smtClean="0"/>
              <a:t>.</a:t>
            </a:r>
          </a:p>
          <a:p>
            <a:r>
              <a:rPr lang="en-US" dirty="0" smtClean="0"/>
              <a:t>The logo </a:t>
            </a:r>
            <a:r>
              <a:rPr lang="en-US" dirty="0" smtClean="0"/>
              <a:t>mark does </a:t>
            </a:r>
            <a:r>
              <a:rPr lang="en-US" dirty="0" smtClean="0"/>
              <a:t>not need to be elaborate; it need only distinguish goods and services sold under the mark from </a:t>
            </a:r>
            <a:r>
              <a:rPr lang="en-US" dirty="0" smtClean="0"/>
              <a:t>other goods </a:t>
            </a:r>
            <a:r>
              <a:rPr lang="en-US" dirty="0" smtClean="0"/>
              <a:t>and services. Examples of logo marks are:</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85482" y="457200"/>
            <a:ext cx="8201318" cy="5791200"/>
          </a:xfrm>
          <a:prstGeom prst="rect">
            <a:avLst/>
          </a:prstGeom>
          <a:noFill/>
          <a:ln w="9525">
            <a:noFill/>
            <a:miter lim="800000"/>
            <a:headEnd/>
            <a:tailEnd/>
          </a:ln>
          <a:effec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868362"/>
          </a:xfrm>
        </p:spPr>
        <p:txBody>
          <a:bodyPr/>
          <a:lstStyle/>
          <a:p>
            <a:r>
              <a:rPr lang="en-US" b="1" dirty="0" smtClean="0">
                <a:solidFill>
                  <a:srgbClr val="FF0000"/>
                </a:solidFill>
                <a:latin typeface="Times New Roman" pitchFamily="18" charset="0"/>
                <a:cs typeface="Times New Roman" pitchFamily="18" charset="0"/>
              </a:rPr>
              <a:t>Names of performing Artists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371600"/>
            <a:ext cx="8686800" cy="5181600"/>
          </a:xfrm>
        </p:spPr>
        <p:txBody>
          <a:bodyPr>
            <a:normAutofit/>
          </a:bodyPr>
          <a:lstStyle/>
          <a:p>
            <a:r>
              <a:rPr lang="en-US" dirty="0" smtClean="0">
                <a:latin typeface="Times New Roman" pitchFamily="18" charset="0"/>
                <a:cs typeface="Times New Roman" pitchFamily="18" charset="0"/>
              </a:rPr>
              <a:t>A mark that merely serves to identify an artist or entertainer is not </a:t>
            </a:r>
            <a:r>
              <a:rPr lang="en-US" dirty="0" err="1" smtClean="0">
                <a:latin typeface="Times New Roman" pitchFamily="18" charset="0"/>
                <a:cs typeface="Times New Roman" pitchFamily="18" charset="0"/>
              </a:rPr>
              <a:t>registrable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However, if the owner </a:t>
            </a:r>
            <a:r>
              <a:rPr lang="en-US" dirty="0" smtClean="0">
                <a:latin typeface="Times New Roman" pitchFamily="18" charset="0"/>
                <a:cs typeface="Times New Roman" pitchFamily="18" charset="0"/>
              </a:rPr>
              <a:t>of the </a:t>
            </a:r>
            <a:r>
              <a:rPr lang="en-US" dirty="0" smtClean="0">
                <a:latin typeface="Times New Roman" pitchFamily="18" charset="0"/>
                <a:cs typeface="Times New Roman" pitchFamily="18" charset="0"/>
              </a:rPr>
              <a:t>mark has controlled the quality of the goods or services, and the name of the artist or group has </a:t>
            </a:r>
            <a:r>
              <a:rPr lang="en-US" dirty="0" smtClean="0">
                <a:latin typeface="Times New Roman" pitchFamily="18" charset="0"/>
                <a:cs typeface="Times New Roman" pitchFamily="18" charset="0"/>
              </a:rPr>
              <a:t>been used </a:t>
            </a:r>
            <a:r>
              <a:rPr lang="en-US" dirty="0" smtClean="0">
                <a:latin typeface="Times New Roman" pitchFamily="18" charset="0"/>
                <a:cs typeface="Times New Roman" pitchFamily="18" charset="0"/>
              </a:rPr>
              <a:t>numerous times on different records (thereby representing an assurance of quality to the public), </a:t>
            </a:r>
            <a:r>
              <a:rPr lang="en-US" dirty="0" smtClean="0">
                <a:latin typeface="Times New Roman" pitchFamily="18" charset="0"/>
                <a:cs typeface="Times New Roman" pitchFamily="18" charset="0"/>
              </a:rPr>
              <a:t>the name </a:t>
            </a:r>
            <a:r>
              <a:rPr lang="en-US" dirty="0" smtClean="0">
                <a:latin typeface="Times New Roman" pitchFamily="18" charset="0"/>
                <a:cs typeface="Times New Roman" pitchFamily="18" charset="0"/>
              </a:rPr>
              <a:t>may be registered as a trademark, Thus, GOO </a:t>
            </a:r>
            <a:r>
              <a:rPr lang="en-US" dirty="0" err="1" smtClean="0">
                <a:latin typeface="Times New Roman" pitchFamily="18" charset="0"/>
                <a:cs typeface="Times New Roman" pitchFamily="18" charset="0"/>
              </a:rPr>
              <a:t>GOO</a:t>
            </a:r>
            <a:r>
              <a:rPr lang="en-US" dirty="0" smtClean="0">
                <a:latin typeface="Times New Roman" pitchFamily="18" charset="0"/>
                <a:cs typeface="Times New Roman" pitchFamily="18" charset="0"/>
              </a:rPr>
              <a:t> DOLLS and BOB BYLAN have been </a:t>
            </a:r>
            <a:r>
              <a:rPr lang="en-US" dirty="0" smtClean="0">
                <a:latin typeface="Times New Roman" pitchFamily="18" charset="0"/>
                <a:cs typeface="Times New Roman" pitchFamily="18" charset="0"/>
              </a:rPr>
              <a:t>registered for </a:t>
            </a:r>
            <a:r>
              <a:rPr lang="en-US" dirty="0" smtClean="0">
                <a:latin typeface="Times New Roman" pitchFamily="18" charset="0"/>
                <a:cs typeface="Times New Roman" pitchFamily="18" charset="0"/>
              </a:rPr>
              <a:t>musical sound recordings.</a:t>
            </a:r>
            <a:endParaRPr lang="en-US" dirty="0">
              <a:latin typeface="Times New Roman" pitchFamily="18"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792162"/>
          </a:xfrm>
        </p:spPr>
        <p:txBody>
          <a:bodyPr/>
          <a:lstStyle/>
          <a:p>
            <a:r>
              <a:rPr lang="en-US" b="1" dirty="0" smtClean="0">
                <a:solidFill>
                  <a:srgbClr val="FF0000"/>
                </a:solidFill>
                <a:latin typeface="Times New Roman" pitchFamily="18" charset="0"/>
                <a:cs typeface="Times New Roman" pitchFamily="18" charset="0"/>
              </a:rPr>
              <a:t>Domain Names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143000"/>
            <a:ext cx="8686800" cy="5410200"/>
          </a:xfrm>
        </p:spPr>
        <p:txBody>
          <a:bodyPr>
            <a:normAutofit/>
          </a:bodyPr>
          <a:lstStyle/>
          <a:p>
            <a:r>
              <a:rPr lang="en-US" dirty="0" smtClean="0">
                <a:latin typeface="Times New Roman" pitchFamily="18" charset="0"/>
                <a:cs typeface="Times New Roman" pitchFamily="18" charset="0"/>
              </a:rPr>
              <a:t>Domain names, for example, www.ibm.com, are </a:t>
            </a:r>
            <a:r>
              <a:rPr lang="en-US" dirty="0" err="1" smtClean="0">
                <a:latin typeface="Times New Roman" pitchFamily="18" charset="0"/>
                <a:cs typeface="Times New Roman" pitchFamily="18" charset="0"/>
              </a:rPr>
              <a:t>registrable</a:t>
            </a:r>
            <a:r>
              <a:rPr lang="en-US" dirty="0" smtClean="0">
                <a:latin typeface="Times New Roman" pitchFamily="18" charset="0"/>
                <a:cs typeface="Times New Roman" pitchFamily="18" charset="0"/>
              </a:rPr>
              <a:t> as trademark or service marks only if </a:t>
            </a:r>
            <a:r>
              <a:rPr lang="en-US" dirty="0" smtClean="0">
                <a:latin typeface="Times New Roman" pitchFamily="18" charset="0"/>
                <a:cs typeface="Times New Roman" pitchFamily="18" charset="0"/>
              </a:rPr>
              <a:t> as </a:t>
            </a:r>
            <a:r>
              <a:rPr lang="en-US" dirty="0" smtClean="0">
                <a:latin typeface="Times New Roman" pitchFamily="18" charset="0"/>
                <a:cs typeface="Times New Roman" pitchFamily="18" charset="0"/>
              </a:rPr>
              <a:t>an identification of the source of goods and service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Thus, </a:t>
            </a:r>
            <a:r>
              <a:rPr lang="en-US" i="1" dirty="0" smtClean="0">
                <a:latin typeface="Times New Roman" pitchFamily="18" charset="0"/>
                <a:cs typeface="Times New Roman" pitchFamily="18" charset="0"/>
              </a:rPr>
              <a:t>www.oakwood.com has </a:t>
            </a:r>
            <a:r>
              <a:rPr lang="en-US" i="1" dirty="0" smtClean="0">
                <a:latin typeface="Times New Roman" pitchFamily="18" charset="0"/>
                <a:cs typeface="Times New Roman" pitchFamily="18" charset="0"/>
              </a:rPr>
              <a:t>been </a:t>
            </a:r>
            <a:r>
              <a:rPr lang="en-US" dirty="0" smtClean="0">
                <a:latin typeface="Times New Roman" pitchFamily="18" charset="0"/>
                <a:cs typeface="Times New Roman" pitchFamily="18" charset="0"/>
              </a:rPr>
              <a:t>registered </a:t>
            </a:r>
            <a:r>
              <a:rPr lang="en-US" dirty="0" smtClean="0">
                <a:latin typeface="Times New Roman" pitchFamily="18" charset="0"/>
                <a:cs typeface="Times New Roman" pitchFamily="18" charset="0"/>
              </a:rPr>
              <a:t>for real estate leasing service </a:t>
            </a:r>
            <a:r>
              <a:rPr lang="en-US" dirty="0" smtClean="0">
                <a:latin typeface="Times New Roman" pitchFamily="18" charset="0"/>
                <a:cs typeface="Times New Roman" pitchFamily="18" charset="0"/>
              </a:rPr>
              <a:t>and </a:t>
            </a:r>
            <a:r>
              <a:rPr lang="en-US" i="1" dirty="0" smtClean="0">
                <a:latin typeface="Times New Roman" pitchFamily="18" charset="0"/>
                <a:cs typeface="Times New Roman" pitchFamily="18" charset="0"/>
              </a:rPr>
              <a:t>www.eilberg.com was refused registration because the </a:t>
            </a:r>
            <a:r>
              <a:rPr lang="en-US" i="1" dirty="0" smtClean="0">
                <a:latin typeface="Times New Roman" pitchFamily="18" charset="0"/>
                <a:cs typeface="Times New Roman" pitchFamily="18" charset="0"/>
              </a:rPr>
              <a:t>mark </a:t>
            </a:r>
            <a:r>
              <a:rPr lang="en-US" dirty="0" smtClean="0">
                <a:latin typeface="Times New Roman" pitchFamily="18" charset="0"/>
                <a:cs typeface="Times New Roman" pitchFamily="18" charset="0"/>
              </a:rPr>
              <a:t>merely </a:t>
            </a:r>
            <a:r>
              <a:rPr lang="en-US" dirty="0" smtClean="0">
                <a:latin typeface="Times New Roman" pitchFamily="18" charset="0"/>
                <a:cs typeface="Times New Roman" pitchFamily="18" charset="0"/>
              </a:rPr>
              <a:t>indicated the location on the Internet where the applicant’s web site appeared and it did </a:t>
            </a:r>
            <a:r>
              <a:rPr lang="en-US" dirty="0" smtClean="0">
                <a:latin typeface="Times New Roman" pitchFamily="18" charset="0"/>
                <a:cs typeface="Times New Roman" pitchFamily="18" charset="0"/>
              </a:rPr>
              <a:t>not separately </a:t>
            </a:r>
            <a:r>
              <a:rPr lang="en-US" dirty="0" smtClean="0">
                <a:latin typeface="Times New Roman" pitchFamily="18" charset="0"/>
                <a:cs typeface="Times New Roman" pitchFamily="18" charset="0"/>
              </a:rPr>
              <a:t>identify the applicant’s legal services.</a:t>
            </a:r>
            <a:endParaRPr lang="en-US"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534400" cy="6096000"/>
          </a:xfrm>
        </p:spPr>
        <p:txBody>
          <a:bodyPr>
            <a:normAutofit/>
          </a:bodyPr>
          <a:lstStyle/>
          <a:p>
            <a:r>
              <a:rPr lang="en-US" dirty="0" smtClean="0">
                <a:latin typeface="Times New Roman" pitchFamily="18" charset="0"/>
                <a:cs typeface="Times New Roman" pitchFamily="18" charset="0"/>
              </a:rPr>
              <a:t>Another complication with domain name registration </a:t>
            </a:r>
            <a:r>
              <a:rPr lang="en-US" dirty="0" smtClean="0">
                <a:latin typeface="Times New Roman" pitchFamily="18" charset="0"/>
                <a:cs typeface="Times New Roman" pitchFamily="18" charset="0"/>
              </a:rPr>
              <a:t>is that </a:t>
            </a:r>
            <a:r>
              <a:rPr lang="en-US" dirty="0" smtClean="0">
                <a:latin typeface="Times New Roman" pitchFamily="18" charset="0"/>
                <a:cs typeface="Times New Roman" pitchFamily="18" charset="0"/>
              </a:rPr>
              <a:t>the PTO has held that businesses that create a web site for the sole purpose of advertising their </a:t>
            </a:r>
            <a:r>
              <a:rPr lang="en-US" dirty="0" smtClean="0">
                <a:latin typeface="Times New Roman" pitchFamily="18" charset="0"/>
                <a:cs typeface="Times New Roman" pitchFamily="18" charset="0"/>
              </a:rPr>
              <a:t>own products </a:t>
            </a:r>
            <a:r>
              <a:rPr lang="en-US" dirty="0" smtClean="0">
                <a:latin typeface="Times New Roman" pitchFamily="18" charset="0"/>
                <a:cs typeface="Times New Roman" pitchFamily="18" charset="0"/>
              </a:rPr>
              <a:t>or services cannot register a domain name used to identify that activity</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Thus, </a:t>
            </a:r>
            <a:r>
              <a:rPr lang="en-US" i="1" dirty="0" smtClean="0">
                <a:latin typeface="Times New Roman" pitchFamily="18" charset="0"/>
                <a:cs typeface="Times New Roman" pitchFamily="18" charset="0"/>
                <a:hlinkClick r:id="rId2"/>
              </a:rPr>
              <a:t>www.amazon.com</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a:t>
            </a:r>
            <a:r>
              <a:rPr lang="en-US" dirty="0" smtClean="0">
                <a:latin typeface="Times New Roman" pitchFamily="18" charset="0"/>
                <a:cs typeface="Times New Roman" pitchFamily="18" charset="0"/>
              </a:rPr>
              <a:t>registered for providing online chat rooms and bulletin boards. It is not registered in connection </a:t>
            </a:r>
            <a:r>
              <a:rPr lang="en-US" dirty="0" smtClean="0">
                <a:latin typeface="Times New Roman" pitchFamily="18" charset="0"/>
                <a:cs typeface="Times New Roman" pitchFamily="18" charset="0"/>
              </a:rPr>
              <a:t>with offering </a:t>
            </a:r>
            <a:r>
              <a:rPr lang="en-US" dirty="0" smtClean="0">
                <a:latin typeface="Times New Roman" pitchFamily="18" charset="0"/>
                <a:cs typeface="Times New Roman" pitchFamily="18" charset="0"/>
              </a:rPr>
              <a:t>books or other goods for sale.</a:t>
            </a:r>
            <a:endParaRPr lang="en-US"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792162"/>
          </a:xfrm>
        </p:spPr>
        <p:txBody>
          <a:bodyPr/>
          <a:lstStyle/>
          <a:p>
            <a:r>
              <a:rPr lang="en-US" b="1" dirty="0" smtClean="0">
                <a:solidFill>
                  <a:srgbClr val="FF0000"/>
                </a:solidFill>
                <a:latin typeface="Times New Roman" pitchFamily="18" charset="0"/>
                <a:cs typeface="Times New Roman" pitchFamily="18" charset="0"/>
              </a:rPr>
              <a:t>Shapes and Containers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686800" cy="5334000"/>
          </a:xfrm>
        </p:spPr>
        <p:txBody>
          <a:bodyPr/>
          <a:lstStyle/>
          <a:p>
            <a:r>
              <a:rPr lang="en-US" dirty="0" smtClean="0">
                <a:latin typeface="Times New Roman" pitchFamily="18" charset="0"/>
                <a:cs typeface="Times New Roman" pitchFamily="18" charset="0"/>
              </a:rPr>
              <a:t>A product or container shape can also serve a source identifying function and therefore can be </a:t>
            </a:r>
            <a:r>
              <a:rPr lang="en-US" dirty="0" smtClean="0">
                <a:latin typeface="Times New Roman" pitchFamily="18" charset="0"/>
                <a:cs typeface="Times New Roman" pitchFamily="18" charset="0"/>
              </a:rPr>
              <a:t>an enforceable </a:t>
            </a:r>
            <a:r>
              <a:rPr lang="en-US" dirty="0" smtClean="0">
                <a:latin typeface="Times New Roman" pitchFamily="18" charset="0"/>
                <a:cs typeface="Times New Roman" pitchFamily="18" charset="0"/>
              </a:rPr>
              <a:t>trademark</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A product or container shape may also be subject to a design patent (see the </a:t>
            </a:r>
            <a:r>
              <a:rPr lang="en-US" dirty="0" err="1" smtClean="0">
                <a:latin typeface="Times New Roman" pitchFamily="18" charset="0"/>
                <a:cs typeface="Times New Roman" pitchFamily="18" charset="0"/>
              </a:rPr>
              <a:t>BitLaw</a:t>
            </a:r>
            <a:r>
              <a:rPr lang="en-US" dirty="0" smtClean="0">
                <a:latin typeface="Times New Roman" pitchFamily="18" charset="0"/>
                <a:cs typeface="Times New Roman" pitchFamily="18" charset="0"/>
              </a:rPr>
              <a:t> discussion </a:t>
            </a:r>
            <a:r>
              <a:rPr lang="en-US" dirty="0" smtClean="0">
                <a:latin typeface="Times New Roman" pitchFamily="18" charset="0"/>
                <a:cs typeface="Times New Roman" pitchFamily="18" charset="0"/>
              </a:rPr>
              <a:t>of design patents to see an analysis of the similarities and differences between design </a:t>
            </a:r>
            <a:r>
              <a:rPr lang="en-US" dirty="0" smtClean="0">
                <a:latin typeface="Times New Roman" pitchFamily="18" charset="0"/>
                <a:cs typeface="Times New Roman" pitchFamily="18" charset="0"/>
              </a:rPr>
              <a:t>patents and </a:t>
            </a:r>
            <a:r>
              <a:rPr lang="en-US" dirty="0" smtClean="0">
                <a:latin typeface="Times New Roman" pitchFamily="18" charset="0"/>
                <a:cs typeface="Times New Roman" pitchFamily="18" charset="0"/>
              </a:rPr>
              <a:t>trademark protection for product shapes).</a:t>
            </a:r>
            <a:endParaRPr lang="en-US" dirty="0">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534400" cy="6248400"/>
          </a:xfrm>
        </p:spPr>
        <p:txBody>
          <a:bodyPr>
            <a:normAutofit/>
          </a:bodyPr>
          <a:lstStyle/>
          <a:p>
            <a:r>
              <a:rPr lang="en-US" dirty="0" smtClean="0"/>
              <a:t>Historically, trademark protection was not granted to </a:t>
            </a:r>
            <a:r>
              <a:rPr lang="en-US" dirty="0" smtClean="0"/>
              <a:t>product shapes </a:t>
            </a:r>
            <a:r>
              <a:rPr lang="en-US" dirty="0" smtClean="0"/>
              <a:t>until the consuming public recognized the shape as indicating the source of the product</a:t>
            </a:r>
            <a:r>
              <a:rPr lang="en-US" dirty="0" smtClean="0"/>
              <a:t>.</a:t>
            </a:r>
          </a:p>
          <a:p>
            <a:r>
              <a:rPr lang="en-US" dirty="0" smtClean="0"/>
              <a:t>In </a:t>
            </a:r>
            <a:r>
              <a:rPr lang="en-US" dirty="0" smtClean="0"/>
              <a:t>other words</a:t>
            </a:r>
            <a:r>
              <a:rPr lang="en-US" dirty="0" smtClean="0"/>
              <a:t>, the product shape was required to obtain secondary meaning. However, recent court decisions </a:t>
            </a:r>
            <a:r>
              <a:rPr lang="en-US" dirty="0" smtClean="0"/>
              <a:t>may mean </a:t>
            </a:r>
            <a:r>
              <a:rPr lang="en-US" dirty="0" smtClean="0"/>
              <a:t>that an inherently distinctive product shape can be a protectable trademark even before </a:t>
            </a:r>
            <a:r>
              <a:rPr lang="en-US" dirty="0" smtClean="0"/>
              <a:t>secondary meaning </a:t>
            </a:r>
            <a:r>
              <a:rPr lang="en-US" dirty="0" smtClean="0"/>
              <a:t>is obtained</a:t>
            </a:r>
            <a:r>
              <a:rPr lang="en-US" dirty="0" smtClean="0"/>
              <a:t>.</a:t>
            </a:r>
          </a:p>
          <a:p>
            <a:r>
              <a:rPr lang="en-US" dirty="0" smtClean="0"/>
              <a:t>Examples of product shapes and configurations that likely enjoy trademark </a:t>
            </a:r>
            <a:r>
              <a:rPr lang="en-US" dirty="0" smtClean="0"/>
              <a:t>status include</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305800" cy="6248400"/>
          </a:xfrm>
        </p:spPr>
        <p:txBody>
          <a:bodyPr>
            <a:normAutofit/>
          </a:bodyPr>
          <a:lstStyle/>
          <a:p>
            <a:r>
              <a:rPr lang="en-US" dirty="0" smtClean="0">
                <a:latin typeface="Times New Roman" pitchFamily="18" charset="0"/>
                <a:cs typeface="Times New Roman" pitchFamily="18" charset="0"/>
              </a:rPr>
              <a:t>Thus, protection of trademarks results in increased completion in the marketplace, with both the producer of goods and services and the consumer as the ultimate beneficiaries.</a:t>
            </a:r>
          </a:p>
          <a:p>
            <a:r>
              <a:rPr lang="en-US" dirty="0" smtClean="0">
                <a:latin typeface="Times New Roman" pitchFamily="18" charset="0"/>
                <a:cs typeface="Times New Roman" pitchFamily="18" charset="0"/>
              </a:rPr>
              <a:t>Business benefit because they can reap the rewards of their investment in developing and marketing a product with one fearing another business will deceive consumer by using the same or a confusingly similar mark for like goods, and consumers benefit because they are able to identify and purchase desired and quality goods</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248400"/>
          </a:xfrm>
        </p:spPr>
        <p:txBody>
          <a:bodyPr>
            <a:normAutofit/>
          </a:bodyPr>
          <a:lstStyle/>
          <a:p>
            <a:r>
              <a:rPr lang="en-US" dirty="0" smtClean="0"/>
              <a:t>The value inherent in achieving consumer loyalty to a particular product or service through the maintenance of consistent quality of the products or service offered under a mark is called good will.</a:t>
            </a:r>
          </a:p>
          <a:p>
            <a:pPr>
              <a:buFont typeface="Wingdings" pitchFamily="2" charset="2"/>
              <a:buChar char="v"/>
            </a:pPr>
            <a:r>
              <a:rPr lang="en-US" dirty="0" smtClean="0"/>
              <a:t>they identify one maker’s goods or services and distinguish them from those offered by others</a:t>
            </a:r>
          </a:p>
          <a:p>
            <a:pPr>
              <a:buFont typeface="Wingdings" pitchFamily="2" charset="2"/>
              <a:buChar char="v"/>
            </a:pPr>
            <a:r>
              <a:rPr lang="en-US" dirty="0" smtClean="0"/>
              <a:t>They indicate that all goods or services offered under the mark come from a single producer, manufacturer, or “source”</a:t>
            </a:r>
          </a:p>
          <a:p>
            <a:pPr>
              <a:buFont typeface="Wingdings" pitchFamily="2" charset="2"/>
              <a:buChar char="v"/>
            </a:pPr>
            <a:r>
              <a:rPr lang="en-US" dirty="0" smtClean="0"/>
              <a:t> They indicate that all goods or services offered under the mark are of consistent quality and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Font typeface="Wingdings" pitchFamily="2" charset="2"/>
              <a:buChar char="v"/>
            </a:pPr>
            <a:r>
              <a:rPr lang="en-US" dirty="0" smtClean="0">
                <a:latin typeface="Times New Roman" pitchFamily="18" charset="0"/>
                <a:cs typeface="Times New Roman" pitchFamily="18" charset="0"/>
              </a:rPr>
              <a:t>They serve as an advertising device so that consumers link a product or service being offered with a mark.</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4400</Words>
  <Application>Microsoft Office PowerPoint</Application>
  <PresentationFormat>On-screen Show (4:3)</PresentationFormat>
  <Paragraphs>216</Paragraphs>
  <Slides>68</Slides>
  <Notes>1</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UNIT – II </vt:lpstr>
      <vt:lpstr>Introduction</vt:lpstr>
      <vt:lpstr>Slide 3</vt:lpstr>
      <vt:lpstr>Definition of Trademark</vt:lpstr>
      <vt:lpstr>PURPOSE AND FUNCTION OF TRADEMARK</vt:lpstr>
      <vt:lpstr>Slide 6</vt:lpstr>
      <vt:lpstr>Slide 7</vt:lpstr>
      <vt:lpstr>Slide 8</vt:lpstr>
      <vt:lpstr>Slide 9</vt:lpstr>
      <vt:lpstr>TYPES OF MARKS</vt:lpstr>
      <vt:lpstr>Trademark &amp; Service mark</vt:lpstr>
      <vt:lpstr>Slide 12</vt:lpstr>
      <vt:lpstr>A Certification mark</vt:lpstr>
      <vt:lpstr>Slide 14</vt:lpstr>
      <vt:lpstr>Collective Mark</vt:lpstr>
      <vt:lpstr>Slide 16</vt:lpstr>
      <vt:lpstr>ACQUISITION OF TRADEMARK RIGHTS</vt:lpstr>
      <vt:lpstr>Slide 18</vt:lpstr>
      <vt:lpstr>Slide 19</vt:lpstr>
      <vt:lpstr>Slide 20</vt:lpstr>
      <vt:lpstr>Slide 21</vt:lpstr>
      <vt:lpstr>Slide 22</vt:lpstr>
      <vt:lpstr>Slide 23</vt:lpstr>
      <vt:lpstr>Slide 24</vt:lpstr>
      <vt:lpstr>Slide 25</vt:lpstr>
      <vt:lpstr>COMMON LAW RIGHTS, FEDERAL REGISTRATION UNDER THE LANHAM ACT, LAWS AND TREATIES GOVERNING TRADEMARKS, AND STATE TRADEMARK RIGHTS</vt:lpstr>
      <vt:lpstr>Common Law Rights</vt:lpstr>
      <vt:lpstr>Federal Registration</vt:lpstr>
      <vt:lpstr>Slide 29</vt:lpstr>
      <vt:lpstr>Slide 30</vt:lpstr>
      <vt:lpstr>Laws and Treaties Governing Trademark</vt:lpstr>
      <vt:lpstr>Slide 32</vt:lpstr>
      <vt:lpstr>Slide 33</vt:lpstr>
      <vt:lpstr>North American Free Trade Agreement (NAFTA)</vt:lpstr>
      <vt:lpstr>Slide 35</vt:lpstr>
      <vt:lpstr>Madrid Protocol</vt:lpstr>
      <vt:lpstr>Slide 37</vt:lpstr>
      <vt:lpstr> Trade-Related aspects of Intellectual Property Rights (TRIPs)</vt:lpstr>
      <vt:lpstr>Slide 39</vt:lpstr>
      <vt:lpstr>Slide 40</vt:lpstr>
      <vt:lpstr>Trademark Law Treaty Implementation Act (TLTIA)</vt:lpstr>
      <vt:lpstr>Slide 42</vt:lpstr>
      <vt:lpstr>Federal Trademark Dilution Act</vt:lpstr>
      <vt:lpstr>Anticybersquatting Consumer Protection Act</vt:lpstr>
      <vt:lpstr>Slide 45</vt:lpstr>
      <vt:lpstr>Slide 46</vt:lpstr>
      <vt:lpstr>CATEGORIES OF MARKS</vt:lpstr>
      <vt:lpstr>Slide 48</vt:lpstr>
      <vt:lpstr> A Generic Mark </vt:lpstr>
      <vt:lpstr>Slide 50</vt:lpstr>
      <vt:lpstr>A Descriptive mark</vt:lpstr>
      <vt:lpstr>Slide 52</vt:lpstr>
      <vt:lpstr>Slide 53</vt:lpstr>
      <vt:lpstr>Slide 54</vt:lpstr>
      <vt:lpstr>A Suggestive mark</vt:lpstr>
      <vt:lpstr>Slide 56</vt:lpstr>
      <vt:lpstr>Arbitrary Marks</vt:lpstr>
      <vt:lpstr>Fanciful Marks</vt:lpstr>
      <vt:lpstr>PROTECTABLE MATTER</vt:lpstr>
      <vt:lpstr>Slide 60</vt:lpstr>
      <vt:lpstr>Slide 61</vt:lpstr>
      <vt:lpstr>Logos and Symbols</vt:lpstr>
      <vt:lpstr>Slide 63</vt:lpstr>
      <vt:lpstr>Names of performing Artists</vt:lpstr>
      <vt:lpstr>Domain Names</vt:lpstr>
      <vt:lpstr>Slide 66</vt:lpstr>
      <vt:lpstr>Shapes and Containers</vt:lpstr>
      <vt:lpstr>Slide 68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II </dc:title>
  <dc:creator>Anil</dc:creator>
  <cp:lastModifiedBy>Anil</cp:lastModifiedBy>
  <cp:revision>25</cp:revision>
  <dcterms:created xsi:type="dcterms:W3CDTF">2006-08-16T00:00:00Z</dcterms:created>
  <dcterms:modified xsi:type="dcterms:W3CDTF">2018-01-13T17:41:31Z</dcterms:modified>
</cp:coreProperties>
</file>