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to.gov/web/ofices/dcom/olia/oed/roster/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UNIT-3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COPYRIGHTS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839200" cy="4648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Law </a:t>
            </a:r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Copy Rights :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Fundamental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Copy Right Law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Originality Of Material,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Rights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Reproduction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Rights To Perform The Work Publicly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 Right Ownership Issues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 Right Registration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Notice Of Copy Right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International Copy Right Law.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5668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work was published, however, the common law perpetual 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extinguished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protection was afforded by virtue [quality] of the 1909 act,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protection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 to fifty-six years.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Publication is the distribution of copies of a work to the public for sale or other transfer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ownership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by rental lease, or lending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dual nature of copyright protection was complex, often led to controversy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1976 act eliminated the distinction between unpublished and published 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Example: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Ernest Heming way’s a farewell to Arms [Published in 1929], are governed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 in existence on the date of their publication.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Heingway’s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book would thus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governed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1909 act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as trademark rights arise from use and not from registration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PTO.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A copyright registration from the copyright office provides certain advantages to author’s </a:t>
            </a:r>
            <a:r>
              <a:rPr lang="en-US" dirty="0" smtClean="0"/>
              <a:t>of work</a:t>
            </a:r>
            <a:r>
              <a:rPr lang="en-US" dirty="0" smtClean="0"/>
              <a:t>, including the following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Registration establishes a public record of the copyright claim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Before an infringement suit may be filed in court, registration is necessary </a:t>
            </a:r>
            <a:r>
              <a:rPr lang="en-US" dirty="0" smtClean="0"/>
              <a:t>for works </a:t>
            </a:r>
            <a:r>
              <a:rPr lang="en-US" dirty="0" smtClean="0"/>
              <a:t>of U.S origin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If made before or within five years of </a:t>
            </a:r>
            <a:r>
              <a:rPr lang="en-US" dirty="0" smtClean="0"/>
              <a:t>publication</a:t>
            </a:r>
            <a:r>
              <a:rPr lang="en-US" dirty="0" smtClean="0"/>
              <a:t>, registration will </a:t>
            </a:r>
            <a:r>
              <a:rPr lang="en-US" dirty="0" smtClean="0"/>
              <a:t>establish </a:t>
            </a:r>
            <a:r>
              <a:rPr lang="en-US" dirty="0" err="1" smtClean="0"/>
              <a:t>Primafacie</a:t>
            </a:r>
            <a:r>
              <a:rPr lang="en-US" dirty="0" smtClean="0"/>
              <a:t> </a:t>
            </a:r>
            <a:r>
              <a:rPr lang="en-US" dirty="0" smtClean="0"/>
              <a:t>evidence in court of the validity of the copyright and of the facts </a:t>
            </a:r>
            <a:r>
              <a:rPr lang="en-US" dirty="0" smtClean="0"/>
              <a:t>stated in </a:t>
            </a:r>
            <a:r>
              <a:rPr lang="en-US" dirty="0" smtClean="0"/>
              <a:t>the certificate and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If registration is made within three months after publication of the work or </a:t>
            </a:r>
            <a:r>
              <a:rPr lang="en-US" dirty="0" smtClean="0"/>
              <a:t>prior to </a:t>
            </a:r>
            <a:r>
              <a:rPr lang="en-US" dirty="0" smtClean="0"/>
              <a:t>an infringement of the work, statutory damages and attorney’s fee will </a:t>
            </a:r>
            <a:r>
              <a:rPr lang="en-US" dirty="0" smtClean="0"/>
              <a:t>be available </a:t>
            </a:r>
            <a:r>
              <a:rPr lang="en-US" dirty="0" smtClean="0"/>
              <a:t>to the copyright owner in court </a:t>
            </a:r>
            <a:r>
              <a:rPr lang="en-US" dirty="0" smtClean="0"/>
              <a:t>action.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Copyright protection generally lasts until seventy years from the death of the author.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 smtClean="0"/>
              <a:t>1976 copyright act is found at 17 U.S.C. §§101-1101 and it was amended for </a:t>
            </a:r>
            <a:r>
              <a:rPr lang="en-US" dirty="0" smtClean="0"/>
              <a:t>several times.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 1980, specific protection was afforded to computer programs as works entitled </a:t>
            </a:r>
            <a:r>
              <a:rPr lang="en-US" dirty="0" smtClean="0"/>
              <a:t>to copyright </a:t>
            </a:r>
            <a:r>
              <a:rPr lang="en-US" dirty="0" smtClean="0"/>
              <a:t>protection.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Act © represents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1998 amendment to copyright law is the Digital Millennium Copyright act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United States Copyright Office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Register of Copyright,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Copyrights office,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Library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Congress,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Independence Avenue SE,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Washington,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DC 20559-6000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copyright office is not permitted to give legal advice and will not offer guidance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matter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as disputes, suits against possible infringers or other matters related to copyright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Among the more useful publications and materials are the following: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copyright registration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 1, “Copyright Basics”,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 2, “Publication on copyrights”,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 3, “Copyright Notice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Circular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4, “Copyright Fees”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 15, “Renewal of Copyright”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15a, “Duration of Copyright”; and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 38a, “International copyright Relations of the United States”; and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 61, “Copyright Registration for computer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Programs”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order copyright publications, write to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Library of Congress,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Office,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Publication section,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LM-455,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101 Independence Avenue SE,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Washington-DC20559-6000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Circulars and announcements are available via facsimile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you do not know the document number of the items you want, you may request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menu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faxed to you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 pertaining to copyrights are available in Internet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office provides a free electronic mailing list,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NewsNet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that issues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periodic e-mail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messages on copyright issues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office process the application via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electronically.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Originality of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Material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copyrightability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dictated [command] by federal statute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17 U.S.C § 102, copyright protection exists in original works 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tangible medium].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there are three basic requirements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copyrightability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 work must be original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A work must be fixed in a tangible form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expression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and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A work must be a work of authorship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be eligible for copyright protection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 must be original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Independently created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Posses a modicum of creativity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should not confused with novelty, worthiness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aesthetic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[dealing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beauty] appeal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“Originality” thus does not mean “first”, it merely means “independently created”,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slight amount of “creative spark”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534400" cy="63246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Law Of Patents </a:t>
            </a:r>
            <a:r>
              <a:rPr lang="en-US" b="1" u="sng" dirty="0" smtClean="0"/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Foundation Of Patent Law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Patent Searching Process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Ownership Rights And Transfer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Fixation of Material :(17U.S.C. §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101)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copyright act protects works of authorship that are “fixed in any tangible medium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expression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work is “fixed”: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it is embodied [existing in broad form]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Phonorecord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is sufficiently permanent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Stable to permit it to be perceived, reproduced or communicated for a period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more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transistory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[temporary] duration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 there are two tangible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categories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Copies: A copy is a material object from which a work can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perceived, reproduced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either directly by human perception or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help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 machine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Phonorecord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Phonorecord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material object in which sounds are fixed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the sounds can be perceived, reproduced or communicated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either directly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human perception or with the help of a machine.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Works of Authorship: (17 U.S.C § 102)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copyright act provides that copyright protection subsists [support oneself]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 works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authorship fixed in any tangible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medium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expression, now known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hereafter developed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from which they can be perceived, reproduced or otherwise communicated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list is preceded by the phrase that works of authorship “include” those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categories, demonstrating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the listed categories are not only types of works that can be protected,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illustrate only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Literary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Musical works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Dramatic works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Pantomimes and choreographic works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Pictorial, graphic and sculptural works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Motion pictures and other audiovisual works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recording and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Architectural works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Exclusions from copyright protection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all works are protected by copyright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Ideas, Methods, or System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Blank forms, Titles, short phrases and common property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domain works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Computing and measuring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devices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Rights afforded by copyright law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copyright act provides that, subject to certain exceptions, the owner of a copyrights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exclusive rights to do and to authorize any of the following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reproduce the copyrighted work in copies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phonorecords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prepare derivative works based on the copyrighted work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distribute copies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phonorecords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copyrighted work to the public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617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 the copyrighted work publicly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display the copyrighted work publicly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perform the copyrighted work publicly by means of a digital audio transmission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Unless exemption exists, unauthorized exercise of any of these rights by another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infringement.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These exclusive rights, usually referred to as a “bundle”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Rights of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Reproduction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fundamental of the rights granted to copyright owners is the right to reproduce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violation of the copyright act occurs whether or not the violator profits by the reproduction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owner has the right to reproduce the work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Secretly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taping a concert, taking pictures at a performance, or recording all violate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owner’s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to reproduce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suggestion of congress, in 1978 a group of authors, publishers and users established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not-for-profit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entity called Copyright Clearance Center [CCC]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CCC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grants licenses to academic, government and corporate users to copy and distribute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works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collects royalty fees, which are distributed to the authors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Companies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photocopy articles from journals and magazines often enter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licensing arrangements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CCC so they can make copies.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Rights to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Derivative works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Section 106 of the copyright Act provides that the owner of a copyright has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exclusive 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prepare derivative works based upon the copyrighted work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I often referred to as the right to adapt the original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derivative work is broadly defined as a work based upon one or more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preexisting 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such as a translation, dramatization, fictionalized motion pictures version,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abridgment condensation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any other from in which a work may be recast, transformed, or adapted.</a:t>
            </a:r>
            <a:endParaRPr lang="en-US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year millions of Americans create original works like books, music, research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forms of creative expression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these creation are Intellectual Property and all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them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protected by copyright. Writers, editors and publishers, understanding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issues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essential.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Especially now that the production of counterfeit [imitating] and pirated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goods, including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written works, has become so prevalent.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77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a work consisting of editorial revisions, annotations, elaborations, or other </a:t>
            </a:r>
            <a:r>
              <a:rPr lang="en-US" dirty="0" smtClean="0"/>
              <a:t>modifications is also </a:t>
            </a:r>
            <a:r>
              <a:rPr lang="en-US" dirty="0" smtClean="0"/>
              <a:t>a derivative work</a:t>
            </a:r>
          </a:p>
          <a:p>
            <a:r>
              <a:rPr lang="en-US" dirty="0" smtClean="0"/>
              <a:t>New material represents original work of </a:t>
            </a:r>
            <a:r>
              <a:rPr lang="en-US" dirty="0" smtClean="0"/>
              <a:t>authorship.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Rights of distribution and the first sale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doctrine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Section 106 (3) of the copyright act provides that the owner of a copyright has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exclusive 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distribute copies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phonorecords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work to the public by sale or other transfer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ownership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violation of the distribution right can arise solely from the act of distribution itself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distributor did not make an unlawful copy or the copy being distributed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unauthorized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blockbuster video store can be liable for violating an owner’s right to distribute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author has parted with ownership of copyrighted material, the new owner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lawfully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made copy can treat the object as his or 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new owner the right to lend the book or movie to a friend, resell the work at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garage sale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even destroy it.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first sale doctrine does not apply to or limit the author’s exclusive rights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 derivative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 or rights of public performance 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permission of authorship the goods are not permitted to imported into the U.S.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Rights to perform the work publicly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106 [5] of the Copyright Act provided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case of all copyrighted works other than sound recording &amp; works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architecture,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owner has the exclusive right to display the work publicly.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display is “public” under the same circumstances in which a performance is “public”.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Namely if it occurs at a place open to the public (or) at a place where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substantial number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persons outside of the normal circle of a family.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15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Copyright Ownership Issues [17 U.S.C. § 201(a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)]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work protected under the copyright act vests [provide with power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authority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author or authors of the work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Issues about ownership arise when more than one person creates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Ownership of a physical object is separate and distinct from ownership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embodied in the material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Unless copyright has been explicitly conveyed with those physical articles,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 authors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generally retain all other rights associated with the works.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401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Joint Works [intent to create a unitary whole]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joint work is a work prepared by two or more authors with the intention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contributions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merged into inseparable or interdependent parts of a unitary whole.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exists in the created works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authors are those who “mastermind” or “super mind” the creative effort.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Ownership Rights in Joint Works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individual are authors of a joint work, each owns an equal undivided interest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tenant in common, [each has the right to use the work, prepare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derivative works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display it without seeking the other coauthor’s permission].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profits arise out of such use, an accounting must be made so, that each author shares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benefits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proceeds.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death of a coauthor, his or her rights pass to heirs who then own the rights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other coauthor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Ownership in Derivative or Collective Works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author of the original book has rights only to his or her work and cannot reproduce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perform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derivative work without permission.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work such as a book is created by one person who intends it to be complete 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time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illustrations are later added to it by another, the work cannot be a joint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was no intention of the parties to create a unitary whole at the time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creation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172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 of the derivative work cannot create further works based on the original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 without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permission and cannot reproduce the original work without permission.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Multiple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ownership rights may also arise if separately copyrightable works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compiled into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collection.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Example: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essays written by Jerry Seinfeld, Ellen DeGeneres, and Paul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Reiser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collected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into a humor anthology by Bill Jones (with permission of the original authors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 authors retain their exclusive rights (such as rights to reproduce,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distribute,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perform) in their respective essays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join work is created because there was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intent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time the separate essays were created to merge them into a unitary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whole.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derivative work is created because the original works have not been transformed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any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way and nothing new has been added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anthology by the compiler,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Bill Jones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is a collective work and pursuant to section 201(c) of the act, Jones acquires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 to reproduce and distribute the contributions as part of the particular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collective work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any revision of the collective work.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2484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2005 more than $600 billion in pirated and counterfeited goods were recognized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WCO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[World Customs Organization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Now-a-days the internet has made copying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distributing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protected material easier than ever before for avoiding copying the material.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order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protect yourself from IP theft, it’s important to know the basics about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rights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Works Made for Hire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 rule is that the person who creates a work is the author of that work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owner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copyright therein, there is an exception to that principle: the 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 defines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category of works called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works made for hire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 work is “made for hire”, the author is considered to be the employer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commissioning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party and not the employee or the actual person who created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employer or commissioning party may be a company or an individual.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two types of works that are classified as works made for hire; works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prepared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employer within the scope of employment and certain categories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specially ordered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commissioned works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Copyright Registration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work is “created” when it is fixed in a copy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phonorecord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the first time.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not required to provide copyright protection for a work, registration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Copyright Office in expensive, easy and provides several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advantages, chiefly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that registration is a condition precedent for bringing an infringement suit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works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US origin.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register a work, the applicant must sent the following three elements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Office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 properly completed application form, a filing fee, and a deposit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being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registered.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Registration may be made at any time within the life of the copyright.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APPLICATION FOR COPYRIGHT REGISTRATION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following persons are entitled to submit an application for registration of copyright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smtClean="0"/>
              <a:t>author (either the person who actually created the work or, if the work is one made </a:t>
            </a:r>
            <a:r>
              <a:rPr lang="en-US" dirty="0" smtClean="0"/>
              <a:t>for hire</a:t>
            </a:r>
            <a:r>
              <a:rPr lang="en-US" dirty="0" smtClean="0"/>
              <a:t>, the employer or commissioning party)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smtClean="0"/>
              <a:t>copyright claimant (either the author or a person or organization that has </a:t>
            </a:r>
            <a:r>
              <a:rPr lang="en-US" dirty="0" smtClean="0"/>
              <a:t>obtained ownership </a:t>
            </a:r>
            <a:r>
              <a:rPr lang="en-US" dirty="0" smtClean="0"/>
              <a:t>of all of the rights under the copyright originally belonging to the author, </a:t>
            </a:r>
            <a:r>
              <a:rPr lang="en-US" dirty="0" smtClean="0"/>
              <a:t>such as </a:t>
            </a:r>
            <a:r>
              <a:rPr lang="en-US" dirty="0" smtClean="0"/>
              <a:t>a transferee)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owner of exclusive right, such as the transferee of any of the exclusive rights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ownership (for example, one who prepares a movie based on an earlier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 may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file an application for the newly created derivative work, the movie); 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duly authorized agent of the author,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claimant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 owner of exclusive rights (such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attorney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trustee, or anyone authorized to act on behalf of such parties)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 Forms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form is one 8 ½ by 11”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sheet, printed front and back.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applicant may use photocopies of forms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Copyright Office receives more than 6,00,000 applications each year,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application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use a similar format to ease the burden of examination.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type of form used is dictated by the type of work that is the subject of copyright.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400800"/>
          </a:xfrm>
        </p:spPr>
        <p:txBody>
          <a:bodyPr>
            <a:normAutofit/>
          </a:bodyPr>
          <a:lstStyle/>
          <a:p>
            <a:r>
              <a:rPr lang="en-US" b="1" dirty="0" smtClean="0"/>
              <a:t>For example: </a:t>
            </a:r>
            <a:r>
              <a:rPr lang="en-US" dirty="0" smtClean="0"/>
              <a:t>One form is used for literary works, while another is used for </a:t>
            </a:r>
            <a:r>
              <a:rPr lang="en-US" dirty="0" smtClean="0"/>
              <a:t>sound recording</a:t>
            </a:r>
            <a:r>
              <a:rPr lang="en-US" dirty="0" smtClean="0"/>
              <a:t>. Following are the forms used for copyright application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dirty="0" smtClean="0"/>
              <a:t>Form TX </a:t>
            </a:r>
            <a:r>
              <a:rPr lang="en-US" dirty="0" smtClean="0"/>
              <a:t>(Literary works, essays, poetry, textbooks, reference </a:t>
            </a:r>
            <a:r>
              <a:rPr lang="en-US" dirty="0" smtClean="0"/>
              <a:t>works</a:t>
            </a:r>
            <a:r>
              <a:rPr lang="en-US" b="1" dirty="0" smtClean="0"/>
              <a:t>, </a:t>
            </a:r>
            <a:r>
              <a:rPr lang="en-US" dirty="0" smtClean="0"/>
              <a:t>catalogs</a:t>
            </a:r>
            <a:r>
              <a:rPr lang="en-US" dirty="0" smtClean="0"/>
              <a:t>, advertising copy, compilations of information, and computer</a:t>
            </a:r>
          </a:p>
          <a:p>
            <a:pPr>
              <a:buNone/>
            </a:pPr>
            <a:r>
              <a:rPr lang="en-US" dirty="0" smtClean="0"/>
              <a:t>   programs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dirty="0" smtClean="0"/>
              <a:t>Form </a:t>
            </a:r>
            <a:r>
              <a:rPr lang="en-US" dirty="0" smtClean="0"/>
              <a:t>PA (Pantomimes, choreographic works, operas, motion pictures </a:t>
            </a:r>
            <a:r>
              <a:rPr lang="en-US" dirty="0" err="1" smtClean="0"/>
              <a:t>andother</a:t>
            </a:r>
            <a:r>
              <a:rPr lang="en-US" dirty="0" smtClean="0"/>
              <a:t> </a:t>
            </a:r>
            <a:r>
              <a:rPr lang="en-US" dirty="0" smtClean="0"/>
              <a:t>audiovisual works, musical compositions and </a:t>
            </a:r>
            <a:r>
              <a:rPr lang="en-US" dirty="0" smtClean="0"/>
              <a:t>songs).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17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Form </a:t>
            </a:r>
            <a:r>
              <a:rPr lang="en-US" b="1" dirty="0" smtClean="0"/>
              <a:t>VA </a:t>
            </a:r>
            <a:r>
              <a:rPr lang="en-US" dirty="0" smtClean="0"/>
              <a:t>(Puzzles, greeting cards, jewelry designs, maps, original </a:t>
            </a:r>
            <a:r>
              <a:rPr lang="en-US" dirty="0" smtClean="0"/>
              <a:t>prints</a:t>
            </a:r>
            <a:r>
              <a:rPr lang="en-US" b="1" dirty="0" smtClean="0"/>
              <a:t>, </a:t>
            </a:r>
            <a:r>
              <a:rPr lang="en-US" dirty="0" smtClean="0"/>
              <a:t>photographs</a:t>
            </a:r>
            <a:r>
              <a:rPr lang="en-US" dirty="0" smtClean="0"/>
              <a:t>, posters, sculptures, drawings, architectural plans </a:t>
            </a:r>
            <a:r>
              <a:rPr lang="en-US" dirty="0" smtClean="0"/>
              <a:t>and blueprints).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dirty="0" smtClean="0"/>
              <a:t>Form SR </a:t>
            </a:r>
            <a:r>
              <a:rPr lang="en-US" dirty="0" smtClean="0"/>
              <a:t>(Sound recording)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dirty="0" smtClean="0"/>
              <a:t>Form SE </a:t>
            </a:r>
            <a:r>
              <a:rPr lang="en-US" dirty="0" smtClean="0"/>
              <a:t>(periodicals, newspapers magazines, newsletter, annuals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dirty="0" smtClean="0"/>
              <a:t>Journals</a:t>
            </a:r>
            <a:r>
              <a:rPr lang="en-US" dirty="0" smtClean="0"/>
              <a:t>. Etc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Notice of copyright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March 1, 1989 (the date of adherence by the United States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Berne Convention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use of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notice of copyright (usually the symbol © together with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publication and copyright owner’s name) is no longer mandatory, although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 recommended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offers some advantages.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Works published before January 1, 1978, are governed by the 1909 copyright Act.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24200" cy="8683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334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legal protection given to published works forbidding anyone but the author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publishing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selling them. An author can transfer the copyright to another person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corporation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such as a publishing company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is a form of protection provided by U.S. Law to the authors of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Original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Works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Authorship” fixed in any tangible medium of expression.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act, if a work was published under the copyright owner’s authority without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proper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notice of copyright, all copyright protection for that work was permanently lost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United States.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regard to works published between January 1, 1978, and March 1, 1989,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omission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notice was generally excused if the notice was omitted from a smaller number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copies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registration was made within five years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publication, and a reasonable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effort was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made to add the notice after discovery of its omission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International Copyright Law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r>
              <a:rPr lang="en-US" dirty="0" smtClean="0"/>
              <a:t>Developments </a:t>
            </a:r>
            <a:r>
              <a:rPr lang="en-US" dirty="0" smtClean="0"/>
              <a:t>in technology create new industries and opportunities for reproduction </a:t>
            </a:r>
            <a:r>
              <a:rPr lang="en-US" dirty="0" smtClean="0"/>
              <a:t>and dissemination </a:t>
            </a:r>
            <a:r>
              <a:rPr lang="en-US" dirty="0" smtClean="0"/>
              <a:t>of works of authorship.</a:t>
            </a:r>
          </a:p>
          <a:p>
            <a:r>
              <a:rPr lang="en-US" dirty="0" smtClean="0"/>
              <a:t>A </a:t>
            </a:r>
            <a:r>
              <a:rPr lang="en-US" dirty="0" smtClean="0"/>
              <a:t>number of new issues have arisen relating to the growth of electronic </a:t>
            </a:r>
            <a:r>
              <a:rPr lang="en-US" dirty="0" smtClean="0"/>
              <a:t>publishing, distribution</a:t>
            </a:r>
            <a:r>
              <a:rPr lang="en-US" dirty="0" smtClean="0"/>
              <a:t>, and viewing of copyrighted works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Along </a:t>
            </a:r>
            <a:r>
              <a:rPr lang="en-US" dirty="0" smtClean="0"/>
              <a:t>with new and expanded markets for works comes the ever-increasing challenge </a:t>
            </a:r>
            <a:r>
              <a:rPr lang="en-US" dirty="0" smtClean="0"/>
              <a:t>of protecting </a:t>
            </a:r>
            <a:r>
              <a:rPr lang="en-US" dirty="0" smtClean="0"/>
              <a:t>works form piracy or infringement.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Copyright </a:t>
            </a:r>
            <a:r>
              <a:rPr lang="en-US" dirty="0" smtClean="0"/>
              <a:t>protection for computer </a:t>
            </a:r>
            <a:r>
              <a:rPr lang="en-US" dirty="0" smtClean="0"/>
              <a:t>programs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Copyright protection for Automated </a:t>
            </a:r>
            <a:r>
              <a:rPr lang="en-US" dirty="0" smtClean="0"/>
              <a:t>Databases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Copyright in the Electronic </a:t>
            </a:r>
            <a:r>
              <a:rPr lang="en-US" dirty="0" smtClean="0"/>
              <a:t>Age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The Digital Millennium Copyright Act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LAW OF PATENTS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Patent is a shorthand expression for “letters patent”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Patent is a grant from the U.S. government to exclude others from making, using,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selling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person’s new,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 obvious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useful invention in the United States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of patent protection.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protected for 20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years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patent law, inventors can enjoin the making, using or selling of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infringing invention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 if it was independently created.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Patent allows its owner to exclude others from using the owner’s invention; it does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provide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guarantee that the owner can sell the invention.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obtain a patent, an inventor must file an application with the PTO, same agency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Department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Commerce that issues trademark registration.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must describe the invention with specificity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will be reviewed by a PTO examiner, and, if approved, the patent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issue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U.S. Constitution provides that Congress shall have the power “to promote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progress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science and useful arts, by securing for limited times to authors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inventors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exclusive rights to their respective writing and discoveries”.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promote the public good in that patent protection incentivizes inventors.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Advantages of Patents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Patents promote the public good in that patent protection incentivizes </a:t>
            </a:r>
            <a:r>
              <a:rPr lang="en-US" dirty="0" smtClean="0"/>
              <a:t>inventors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The introduction of new products and processes benefits society.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In return for the full disclosure to the public of specifies of the invention, thus </a:t>
            </a:r>
            <a:r>
              <a:rPr lang="en-US" dirty="0" smtClean="0"/>
              <a:t>advancing science </a:t>
            </a:r>
            <a:r>
              <a:rPr lang="en-US" dirty="0" smtClean="0"/>
              <a:t>and technology, the inventor is given a limited period of time within which </a:t>
            </a:r>
            <a:r>
              <a:rPr lang="en-US" dirty="0" smtClean="0"/>
              <a:t>to exploit </a:t>
            </a:r>
            <a:r>
              <a:rPr lang="en-US" dirty="0" smtClean="0"/>
              <a:t>his or her invention and excluded others from </a:t>
            </a:r>
            <a:r>
              <a:rPr lang="en-US" dirty="0" smtClean="0"/>
              <a:t>doing </a:t>
            </a:r>
            <a:r>
              <a:rPr lang="en-US" dirty="0" smtClean="0"/>
              <a:t>so.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Inventors </a:t>
            </a:r>
            <a:r>
              <a:rPr lang="en-US" dirty="0" smtClean="0"/>
              <a:t>are thus incentivized to create new products, and the public benefits </a:t>
            </a:r>
            <a:r>
              <a:rPr lang="en-US" dirty="0" smtClean="0"/>
              <a:t>from inventions </a:t>
            </a:r>
            <a:r>
              <a:rPr lang="en-US" dirty="0" smtClean="0"/>
              <a:t>that ultimately will fall into the public domain.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Rights Under Federal Law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 derives from the Constitution.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1790, pursuant to the direction provided in the Constitution, Congress passed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patent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which in large part relied upon English Law.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years later, the statute was replaced with a new act authored by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Thomas Jefferson.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early acts provided the structural framework for U.S patent law and specified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four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basic conditions, still existing, that an invention must satisfy to secure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patent protection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smtClean="0"/>
              <a:t>invention must be a utility, design, or plant patent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</a:t>
            </a:r>
            <a:r>
              <a:rPr lang="en-US" dirty="0" smtClean="0"/>
              <a:t>must be useful (or ornamental in the case of a design patent </a:t>
            </a:r>
            <a:r>
              <a:rPr lang="en-US" dirty="0" smtClean="0"/>
              <a:t>or distinctive </a:t>
            </a:r>
            <a:r>
              <a:rPr lang="en-US" dirty="0" smtClean="0"/>
              <a:t>in the case of a plant patent);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It must be novel in relation to the prior art in the field; and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</a:t>
            </a:r>
            <a:r>
              <a:rPr lang="en-US" dirty="0" smtClean="0"/>
              <a:t>must not be obvious to a person of ordinary skill in the field.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Revision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federal patent statutes occurred in 1836 when the Patent Office was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created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 in 1870 and 1897.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Thereafter, in 1952, Congress enacted a new patent act, codified in title 35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United States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Code (U.S.C), it is last major revision to federal patent statutes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patent law has evolved primarily through federal court decisions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rather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legislature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manner and medium of fixation are virtually unlimited.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Creative expression may be captured in words, number, notes, sounds, pictures or any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graphic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symbolic media.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subject matter of copyright is extremely broad, including literary, dramatic,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musical, artistic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audiovisual and architectural works.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protection is available for both published and unpublished works.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1982, Congress created a new court, the Court of Appeals for the Federal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Circuit (CAFC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the exercise exclusive jurisdiction over all cases involving patent issues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promote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uniform interpretation of the U.S. patent statutes, which until then had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been interpreted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often inconsistent ways by the various federal courts of appeals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throughout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Moreover, some inventions such as computer programs, are protectable under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law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well as patent law.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Patent Searching Process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The Need for a Search</a:t>
            </a:r>
            <a:r>
              <a:rPr lang="en-US" b="1" u="sng" dirty="0" smtClean="0"/>
              <a:t>:</a:t>
            </a:r>
          </a:p>
          <a:p>
            <a:pPr>
              <a:buNone/>
            </a:pPr>
            <a:endParaRPr lang="en-US" b="1" u="sng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Patentability requires novelty and </a:t>
            </a:r>
            <a:r>
              <a:rPr lang="en-US" dirty="0" err="1" smtClean="0"/>
              <a:t>nonobviousness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The patentability search, sometimes called a novelty search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A search is recommended to determine the feasibility of obtaining a patent.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novelty search is somewhat limited in scope and is designed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disclose whether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application will be rejected on the basis of lack of novelty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obviousness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novelty search can usually be completed for less than $1,000.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an invention is intended for immediate commercial use or sale,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additional search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call an infringement search or investigation, is often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conducted concurrently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novelty search.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novelty search is thus more expensive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Searching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PTO provides public search facilities for patent searching.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free and the PTO allows searchers to review issued patents,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drawings.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Searching can be done either in the main public search room or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examiners 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 where examiners will assist in searching. (The patent 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room contains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copies of all U.S. issued patents from 1790 to present as well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foreign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patents).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592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PTO employs a classification system that provides for the storage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retrieval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patent documents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patent examiners in the course of examining patent applications, the 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also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by searchers, and classification files are divided into subclasses.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classes have approximately three hundred sub classes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Patent Application Process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Overview of the Application </a:t>
            </a:r>
            <a:r>
              <a:rPr lang="en-US" b="1" u="sng" dirty="0" smtClean="0"/>
              <a:t>Process</a:t>
            </a:r>
          </a:p>
          <a:p>
            <a:pPr>
              <a:buNone/>
            </a:pPr>
            <a:endParaRPr lang="en-US" b="1" u="sng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of preparing, filing, and shepherding a patent application through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towards issuance is called “prosecution”.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may be filed by the inventor himself or herself or, as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usual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by a patent attorney.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20% of all applications are filed by inventors without the assistance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attorneys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u="sng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is filled with PTO, it will be assigned to one of more than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3500 patent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examiners having experience in the area of technology related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invention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will review the application and conduct a search of patent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records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ensure the application complies with the statutory requirements for patents.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 may continue for several rounds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Notice of Allowance will be sent to the applicant, which specifies an issue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be paid to the PTO in order for the patent to be granted.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r>
              <a:rPr lang="en-US" dirty="0" smtClean="0"/>
              <a:t>Until 2000 all patent application were maintained in confidence, but </a:t>
            </a:r>
            <a:r>
              <a:rPr lang="en-US" dirty="0" smtClean="0"/>
              <a:t>after November </a:t>
            </a:r>
            <a:r>
              <a:rPr lang="en-US" dirty="0" smtClean="0"/>
              <a:t>2000 they were published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takes one to three years to prosecute a patent, and costs and fees can </a:t>
            </a:r>
            <a:r>
              <a:rPr lang="en-US" dirty="0" err="1" smtClean="0"/>
              <a:t>rangefro</a:t>
            </a:r>
            <a:r>
              <a:rPr lang="en-US" dirty="0" smtClean="0"/>
              <a:t> m </a:t>
            </a:r>
            <a:r>
              <a:rPr lang="en-US" dirty="0" smtClean="0"/>
              <a:t>$5000 to more than $30000 with fee generally ranging for $10000 to $</a:t>
            </a:r>
            <a:r>
              <a:rPr lang="en-US" dirty="0" smtClean="0"/>
              <a:t>12000.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Patent Practice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preparing trademark and copyright applications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relatively straightforward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preparing a patent application requires skillful drafting as well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knowledge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relevant fields, whether that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biotechnology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chemistry, mechanical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engineering, physics, computers, pharmacology,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electrical engineering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so forth.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divided into different groups, such as a mechanical group,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biotech group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an electrical group.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patent attorneys possess both a law degree and an advanced degree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engineering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physics, chemistry, or the like.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 patent applicants before the PTO, an attorney must be registered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practice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PTO.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attorney must pass the Patent Bar, which requires the attorney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demonstrate background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science or engineering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examination is very difficult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 multiple choice questions, 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pass rate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tends to hover around one-third.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52400"/>
            <a:ext cx="3352800" cy="7159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England prompted the first insistence upon protection for publication of books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Bookbinders and printers demanded protection from copying of books.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Authors also began to demand protection from unauthorized copying and demanded to share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financial rewards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Finally, in 1710, parliament enacted the first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statute [Act/law], the Statute of Anne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Named after Anne, Queen of Great Britain, the Statute become the foundation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British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American Copyright Law]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1722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list of attorneys and agents registered to practice before the PTO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available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Government Printing Office located in Washington, DC,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Alternatively,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PTO web site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http://www.uspto.gov/web/ofices/dcom/olia/oed/roster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provides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index to the more than 18000 attorneys and agents who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licensed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practice before the PTO.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Confidentiality of Application Process and Publication of Patent Application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than 200 years, all patent applications filed with the PTO were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maintained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strict confidence throughout the entire application process.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when the patent issued was the file wrapper open to public inspection.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 the American Inventors Protection Act (AIPA) of 1999, however,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took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 in November of 2000, the PTO now publishes utility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plant applications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eighteen months after their filing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applicant later decides to apply for a patent in a foreign country,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applicant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provide notice of this foreign filing to the PTO within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forty-five days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the application will be regarded as abandoned.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intent of the new law is to harmonize U.S. patent procedures with those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countries, almost all of which publish patent applications after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initial period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confidentiality.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act protects inventors from having their inventions infringed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providing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patentees can obtain reasonable royalties if others make, used,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sell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invention during the period between publication and actual grant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Application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Provisional Application</a:t>
            </a:r>
          </a:p>
          <a:p>
            <a:pPr>
              <a:buNone/>
            </a:pPr>
            <a:r>
              <a:rPr lang="en-US" dirty="0" smtClean="0"/>
              <a:t>2. Utility Application</a:t>
            </a:r>
          </a:p>
          <a:p>
            <a:pPr>
              <a:buNone/>
            </a:pPr>
            <a:r>
              <a:rPr lang="en-US" dirty="0" smtClean="0"/>
              <a:t>3. Design Application</a:t>
            </a:r>
          </a:p>
          <a:p>
            <a:pPr>
              <a:buNone/>
            </a:pPr>
            <a:r>
              <a:rPr lang="en-US" dirty="0" smtClean="0"/>
              <a:t>4. Plant Application</a:t>
            </a:r>
          </a:p>
          <a:p>
            <a:pPr>
              <a:buNone/>
            </a:pPr>
            <a:r>
              <a:rPr lang="en-US" dirty="0" smtClean="0"/>
              <a:t>5. Continuation Application</a:t>
            </a:r>
          </a:p>
          <a:p>
            <a:pPr>
              <a:buNone/>
            </a:pPr>
            <a:r>
              <a:rPr lang="en-US" dirty="0" smtClean="0"/>
              <a:t>6. PCT (Patent Cooperation Treaty) Application</a:t>
            </a:r>
          </a:p>
          <a:p>
            <a:pPr>
              <a:buNone/>
            </a:pPr>
            <a:r>
              <a:rPr lang="en-US" dirty="0" smtClean="0"/>
              <a:t>7. Divisional Application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Preparing the Application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Title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Cross-references to related applications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Background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Summary of invention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Brief description of drawing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Detailed description of the invention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Claims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Patent Prosecution Flowchart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Ownership </a:t>
            </a:r>
            <a:r>
              <a:rPr lang="en-US" b="1" u="sng" dirty="0" smtClean="0"/>
              <a:t>Rights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Patents are items of personal property and thus may be owned, sold, licensed, or </a:t>
            </a:r>
            <a:r>
              <a:rPr lang="en-US" dirty="0" smtClean="0"/>
              <a:t>devised by </a:t>
            </a:r>
            <a:r>
              <a:rPr lang="en-US" dirty="0" smtClean="0"/>
              <a:t>will.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Applications for patent must be filed by the actual inventor of the article, process, </a:t>
            </a:r>
            <a:r>
              <a:rPr lang="en-US" dirty="0" err="1" smtClean="0"/>
              <a:t>design,or</a:t>
            </a:r>
            <a:r>
              <a:rPr lang="en-US" dirty="0" smtClean="0"/>
              <a:t> </a:t>
            </a:r>
            <a:r>
              <a:rPr lang="en-US" dirty="0" smtClean="0"/>
              <a:t>plant.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If there is more than one inventor, the application must be signed by all inventors.</a:t>
            </a:r>
            <a:endParaRPr lang="en-US" b="1" u="sng" dirty="0" smtClean="0"/>
          </a:p>
          <a:p>
            <a:pPr>
              <a:buNone/>
            </a:pPr>
            <a:endParaRPr lang="en-US" u="sng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many instance, employees are required to sign agreements with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employers whereby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agree that any invention or discovery invented by them while on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job will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belong to the employer and that they will agree to assist and cooperate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manner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including signing applications for patents, to ensure the employer’s rights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protected.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the oath in the patent application is signed by the individual inventor, 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application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filed, a simultaneous assignment is also filed identifying the employer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“true” owner of the application and the invention.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Ownership transfer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objects of intellectual property or intangible assets,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patents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transferred.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transfer of patent or patent application can be the result of a financial transaction,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assignment, a merger, a takeover or a demerger, or the result of an operation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law, such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in an inheritance process, or in a bankruptcy.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rationale behind the transferability of patents and patent applications is that </a:t>
            </a:r>
            <a:r>
              <a:rPr lang="en-US" dirty="0" smtClean="0"/>
              <a:t>it enables </a:t>
            </a:r>
            <a:r>
              <a:rPr lang="en-US" dirty="0" smtClean="0"/>
              <a:t>inventors to sell their rights and to let other people manage these </a:t>
            </a:r>
            <a:r>
              <a:rPr lang="en-US" dirty="0" smtClean="0"/>
              <a:t>intellectual property </a:t>
            </a:r>
            <a:r>
              <a:rPr lang="en-US" dirty="0" smtClean="0"/>
              <a:t>assets both on the valuation and enforcement fronts. As The Economist put </a:t>
            </a:r>
            <a:r>
              <a:rPr lang="en-US" smtClean="0"/>
              <a:t>it</a:t>
            </a:r>
            <a:r>
              <a:rPr lang="en-US" smtClean="0"/>
              <a:t>,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"</a:t>
            </a:r>
            <a:r>
              <a:rPr lang="en-US" i="1" dirty="0" smtClean="0"/>
              <a:t>Patents are transferable assets, and by the early 20th century they had made it </a:t>
            </a:r>
            <a:r>
              <a:rPr lang="en-US" i="1" dirty="0" smtClean="0"/>
              <a:t>possible to </a:t>
            </a:r>
            <a:r>
              <a:rPr lang="en-US" i="1" dirty="0" smtClean="0"/>
              <a:t>separate the person who makes an invention from the one who </a:t>
            </a:r>
            <a:r>
              <a:rPr lang="en-US" i="1" dirty="0" err="1" smtClean="0"/>
              <a:t>commercialisesit</a:t>
            </a:r>
            <a:r>
              <a:rPr lang="en-US" i="1" dirty="0" smtClean="0"/>
              <a:t>. </a:t>
            </a:r>
            <a:r>
              <a:rPr lang="en-US" i="1" dirty="0" smtClean="0"/>
              <a:t>This </a:t>
            </a:r>
            <a:r>
              <a:rPr lang="en-US" i="1" dirty="0" err="1" smtClean="0"/>
              <a:t>recognised</a:t>
            </a:r>
            <a:r>
              <a:rPr lang="en-US" i="1" dirty="0" smtClean="0"/>
              <a:t> </a:t>
            </a:r>
            <a:r>
              <a:rPr lang="en-US" i="1" dirty="0" smtClean="0"/>
              <a:t>the fact that someone who is good at coming up with ideas is not </a:t>
            </a:r>
            <a:r>
              <a:rPr lang="en-US" i="1" dirty="0" smtClean="0"/>
              <a:t>necessarily the </a:t>
            </a:r>
            <a:r>
              <a:rPr lang="en-US" i="1" dirty="0" smtClean="0"/>
              <a:t>best person to bring those ideas to market.”.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first copyright law is enacted under the new U.S. Constitution, Protecting books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maps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charts for 14 years with privilege of renewal for another 14 years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 right registration is made in the U.S. district court where the author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proprietor resides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first copyright entry, “The Philadelphia Spelling Book” by John Barry, is registered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U.S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District court of Pennsylvania. Protection is for 14 years with a renewal period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 14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years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Law Right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enacted the first copyright act in 1790 and the first federal copyright registration </a:t>
            </a:r>
            <a:r>
              <a:rPr lang="en-US" dirty="0" smtClean="0"/>
              <a:t>were issued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Until </a:t>
            </a:r>
            <a:r>
              <a:rPr lang="en-US" dirty="0" smtClean="0"/>
              <a:t>January1, 1978 [the effective date of the 1976 copyright Act] the U.S had a dual </a:t>
            </a:r>
            <a:r>
              <a:rPr lang="en-US" dirty="0" smtClean="0"/>
              <a:t>system of </a:t>
            </a:r>
            <a:r>
              <a:rPr lang="en-US" dirty="0" smtClean="0"/>
              <a:t>copyright protection.</a:t>
            </a:r>
          </a:p>
          <a:p>
            <a:r>
              <a:rPr lang="en-US" dirty="0" smtClean="0"/>
              <a:t>Until </a:t>
            </a:r>
            <a:r>
              <a:rPr lang="en-US" dirty="0" smtClean="0"/>
              <a:t>1978, an author has a perpetual common law right to their unpublished works.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5640</Words>
  <Application>Microsoft Office PowerPoint</Application>
  <PresentationFormat>On-screen Show (4:3)</PresentationFormat>
  <Paragraphs>368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Office Theme</vt:lpstr>
      <vt:lpstr>UNIT-3 COPYRIGHTS</vt:lpstr>
      <vt:lpstr>Slide 2</vt:lpstr>
      <vt:lpstr>Introduction</vt:lpstr>
      <vt:lpstr>Slide 4</vt:lpstr>
      <vt:lpstr>Definition</vt:lpstr>
      <vt:lpstr>Slide 6</vt:lpstr>
      <vt:lpstr>History</vt:lpstr>
      <vt:lpstr>Slide 8</vt:lpstr>
      <vt:lpstr>Common Law Right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Originality of Material</vt:lpstr>
      <vt:lpstr>Slide 19</vt:lpstr>
      <vt:lpstr>Fixation of Material :(17U.S.C. § 101)</vt:lpstr>
      <vt:lpstr>Slide 21</vt:lpstr>
      <vt:lpstr>Works of Authorship: (17 U.S.C § 102)</vt:lpstr>
      <vt:lpstr>Slide 23</vt:lpstr>
      <vt:lpstr>Slide 24</vt:lpstr>
      <vt:lpstr>The Rights afforded by copyright law</vt:lpstr>
      <vt:lpstr>Slide 26</vt:lpstr>
      <vt:lpstr>Rights of Reproduction</vt:lpstr>
      <vt:lpstr>Slide 28</vt:lpstr>
      <vt:lpstr>Slide 29</vt:lpstr>
      <vt:lpstr>Slide 30</vt:lpstr>
      <vt:lpstr>Rights of distribution and the first sale doctrine</vt:lpstr>
      <vt:lpstr>Slide 32</vt:lpstr>
      <vt:lpstr>Rights to perform the work publicly</vt:lpstr>
      <vt:lpstr>Copyright Ownership Issues [17 U.S.C. § 201(a)]</vt:lpstr>
      <vt:lpstr>Joint Works [intent to create a unitary whole]</vt:lpstr>
      <vt:lpstr>Ownership Rights in Joint Works</vt:lpstr>
      <vt:lpstr>Ownership in Derivative or Collective Works</vt:lpstr>
      <vt:lpstr>Slide 38</vt:lpstr>
      <vt:lpstr>Slide 39</vt:lpstr>
      <vt:lpstr>Works Made for Hire</vt:lpstr>
      <vt:lpstr>Slide 41</vt:lpstr>
      <vt:lpstr>Copyright Registration</vt:lpstr>
      <vt:lpstr>Slide 43</vt:lpstr>
      <vt:lpstr>THE APPLICATION FOR COPYRIGHT REGISTRATION</vt:lpstr>
      <vt:lpstr>Slide 45</vt:lpstr>
      <vt:lpstr>Application Forms</vt:lpstr>
      <vt:lpstr>Slide 47</vt:lpstr>
      <vt:lpstr>Slide 48</vt:lpstr>
      <vt:lpstr>Notice of copyright</vt:lpstr>
      <vt:lpstr>Slide 50</vt:lpstr>
      <vt:lpstr>International Copyright Law</vt:lpstr>
      <vt:lpstr>Slide 52</vt:lpstr>
      <vt:lpstr>LAW OF PATENTS</vt:lpstr>
      <vt:lpstr>Slide 54</vt:lpstr>
      <vt:lpstr>Slide 55</vt:lpstr>
      <vt:lpstr>Advantages of Patents</vt:lpstr>
      <vt:lpstr>Rights Under Federal Law</vt:lpstr>
      <vt:lpstr>Slide 58</vt:lpstr>
      <vt:lpstr>Slide 59</vt:lpstr>
      <vt:lpstr>Slide 60</vt:lpstr>
      <vt:lpstr>Patent Searching Process</vt:lpstr>
      <vt:lpstr>Slide 62</vt:lpstr>
      <vt:lpstr>Searching Methods</vt:lpstr>
      <vt:lpstr>Slide 64</vt:lpstr>
      <vt:lpstr>Patent Application Process</vt:lpstr>
      <vt:lpstr>Slide 66</vt:lpstr>
      <vt:lpstr>Slide 67</vt:lpstr>
      <vt:lpstr>Patent Practice</vt:lpstr>
      <vt:lpstr>Slide 69</vt:lpstr>
      <vt:lpstr>Slide 70</vt:lpstr>
      <vt:lpstr>Confidentiality of Application Process and Publication of Patent Application</vt:lpstr>
      <vt:lpstr>Slide 72</vt:lpstr>
      <vt:lpstr>Types of Application</vt:lpstr>
      <vt:lpstr>Preparing the Application</vt:lpstr>
      <vt:lpstr>Patent Prosecution Flowchart</vt:lpstr>
      <vt:lpstr>Slide 76</vt:lpstr>
      <vt:lpstr>Ownership transfer</vt:lpstr>
      <vt:lpstr>Slide 78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UNIT-3 COPYRIGHTS</dc:title>
  <dc:creator>Anil</dc:creator>
  <cp:lastModifiedBy>Anil</cp:lastModifiedBy>
  <cp:revision>26</cp:revision>
  <dcterms:created xsi:type="dcterms:W3CDTF">2006-08-16T00:00:00Z</dcterms:created>
  <dcterms:modified xsi:type="dcterms:W3CDTF">2018-01-14T07:07:33Z</dcterms:modified>
</cp:coreProperties>
</file>